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146.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3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9" r:id="rId1"/>
  </p:sldMasterIdLst>
  <p:notesMasterIdLst>
    <p:notesMasterId r:id="rId148"/>
  </p:notesMasterIdLst>
  <p:sldIdLst>
    <p:sldId id="256" r:id="rId2"/>
    <p:sldId id="257" r:id="rId3"/>
    <p:sldId id="259" r:id="rId4"/>
    <p:sldId id="381" r:id="rId5"/>
    <p:sldId id="260" r:id="rId6"/>
    <p:sldId id="261" r:id="rId7"/>
    <p:sldId id="262" r:id="rId8"/>
    <p:sldId id="263" r:id="rId9"/>
    <p:sldId id="264" r:id="rId10"/>
    <p:sldId id="382" r:id="rId11"/>
    <p:sldId id="265" r:id="rId12"/>
    <p:sldId id="266" r:id="rId13"/>
    <p:sldId id="268" r:id="rId14"/>
    <p:sldId id="383" r:id="rId15"/>
    <p:sldId id="269" r:id="rId16"/>
    <p:sldId id="270" r:id="rId17"/>
    <p:sldId id="271" r:id="rId18"/>
    <p:sldId id="384" r:id="rId19"/>
    <p:sldId id="272" r:id="rId20"/>
    <p:sldId id="273" r:id="rId21"/>
    <p:sldId id="274" r:id="rId22"/>
    <p:sldId id="275" r:id="rId23"/>
    <p:sldId id="385" r:id="rId24"/>
    <p:sldId id="386" r:id="rId25"/>
    <p:sldId id="388" r:id="rId26"/>
    <p:sldId id="276" r:id="rId27"/>
    <p:sldId id="277" r:id="rId28"/>
    <p:sldId id="278" r:id="rId29"/>
    <p:sldId id="394" r:id="rId30"/>
    <p:sldId id="389" r:id="rId31"/>
    <p:sldId id="390" r:id="rId32"/>
    <p:sldId id="392" r:id="rId33"/>
    <p:sldId id="391" r:id="rId34"/>
    <p:sldId id="284" r:id="rId35"/>
    <p:sldId id="285" r:id="rId36"/>
    <p:sldId id="398" r:id="rId37"/>
    <p:sldId id="438" r:id="rId38"/>
    <p:sldId id="286" r:id="rId39"/>
    <p:sldId id="400" r:id="rId40"/>
    <p:sldId id="401" r:id="rId41"/>
    <p:sldId id="287" r:id="rId42"/>
    <p:sldId id="288" r:id="rId43"/>
    <p:sldId id="396" r:id="rId44"/>
    <p:sldId id="397" r:id="rId45"/>
    <p:sldId id="395" r:id="rId46"/>
    <p:sldId id="402" r:id="rId47"/>
    <p:sldId id="403" r:id="rId48"/>
    <p:sldId id="404" r:id="rId49"/>
    <p:sldId id="405" r:id="rId50"/>
    <p:sldId id="406" r:id="rId51"/>
    <p:sldId id="407" r:id="rId52"/>
    <p:sldId id="408" r:id="rId53"/>
    <p:sldId id="410" r:id="rId54"/>
    <p:sldId id="409" r:id="rId55"/>
    <p:sldId id="295" r:id="rId56"/>
    <p:sldId id="296" r:id="rId57"/>
    <p:sldId id="297" r:id="rId58"/>
    <p:sldId id="298" r:id="rId59"/>
    <p:sldId id="299" r:id="rId60"/>
    <p:sldId id="300" r:id="rId61"/>
    <p:sldId id="301" r:id="rId62"/>
    <p:sldId id="412" r:id="rId63"/>
    <p:sldId id="411" r:id="rId64"/>
    <p:sldId id="413" r:id="rId65"/>
    <p:sldId id="415" r:id="rId66"/>
    <p:sldId id="414" r:id="rId67"/>
    <p:sldId id="416" r:id="rId68"/>
    <p:sldId id="302" r:id="rId69"/>
    <p:sldId id="304" r:id="rId70"/>
    <p:sldId id="306" r:id="rId71"/>
    <p:sldId id="307" r:id="rId72"/>
    <p:sldId id="308" r:id="rId73"/>
    <p:sldId id="309" r:id="rId74"/>
    <p:sldId id="313" r:id="rId75"/>
    <p:sldId id="417" r:id="rId76"/>
    <p:sldId id="314" r:id="rId77"/>
    <p:sldId id="418" r:id="rId78"/>
    <p:sldId id="315" r:id="rId79"/>
    <p:sldId id="316" r:id="rId80"/>
    <p:sldId id="317" r:id="rId81"/>
    <p:sldId id="318" r:id="rId82"/>
    <p:sldId id="319" r:id="rId83"/>
    <p:sldId id="321" r:id="rId84"/>
    <p:sldId id="322" r:id="rId85"/>
    <p:sldId id="323" r:id="rId86"/>
    <p:sldId id="325" r:id="rId87"/>
    <p:sldId id="419" r:id="rId88"/>
    <p:sldId id="326" r:id="rId89"/>
    <p:sldId id="327" r:id="rId90"/>
    <p:sldId id="420" r:id="rId91"/>
    <p:sldId id="329" r:id="rId92"/>
    <p:sldId id="330" r:id="rId93"/>
    <p:sldId id="331" r:id="rId94"/>
    <p:sldId id="332" r:id="rId95"/>
    <p:sldId id="333" r:id="rId96"/>
    <p:sldId id="334" r:id="rId97"/>
    <p:sldId id="368" r:id="rId98"/>
    <p:sldId id="369" r:id="rId99"/>
    <p:sldId id="367" r:id="rId100"/>
    <p:sldId id="335" r:id="rId101"/>
    <p:sldId id="422" r:id="rId102"/>
    <p:sldId id="336" r:id="rId103"/>
    <p:sldId id="337" r:id="rId104"/>
    <p:sldId id="338" r:id="rId105"/>
    <p:sldId id="339" r:id="rId106"/>
    <p:sldId id="341" r:id="rId107"/>
    <p:sldId id="340" r:id="rId108"/>
    <p:sldId id="342" r:id="rId109"/>
    <p:sldId id="343" r:id="rId110"/>
    <p:sldId id="439" r:id="rId111"/>
    <p:sldId id="440" r:id="rId112"/>
    <p:sldId id="459" r:id="rId113"/>
    <p:sldId id="460" r:id="rId114"/>
    <p:sldId id="461" r:id="rId115"/>
    <p:sldId id="454" r:id="rId116"/>
    <p:sldId id="441" r:id="rId117"/>
    <p:sldId id="442" r:id="rId118"/>
    <p:sldId id="462" r:id="rId119"/>
    <p:sldId id="463" r:id="rId120"/>
    <p:sldId id="455" r:id="rId121"/>
    <p:sldId id="443" r:id="rId122"/>
    <p:sldId id="456" r:id="rId123"/>
    <p:sldId id="444" r:id="rId124"/>
    <p:sldId id="445" r:id="rId125"/>
    <p:sldId id="446" r:id="rId126"/>
    <p:sldId id="457" r:id="rId127"/>
    <p:sldId id="447" r:id="rId128"/>
    <p:sldId id="458" r:id="rId129"/>
    <p:sldId id="448" r:id="rId130"/>
    <p:sldId id="449" r:id="rId131"/>
    <p:sldId id="450" r:id="rId132"/>
    <p:sldId id="451" r:id="rId133"/>
    <p:sldId id="452" r:id="rId134"/>
    <p:sldId id="453" r:id="rId135"/>
    <p:sldId id="370" r:id="rId136"/>
    <p:sldId id="371" r:id="rId137"/>
    <p:sldId id="372" r:id="rId138"/>
    <p:sldId id="375" r:id="rId139"/>
    <p:sldId id="373" r:id="rId140"/>
    <p:sldId id="374" r:id="rId141"/>
    <p:sldId id="376" r:id="rId142"/>
    <p:sldId id="377" r:id="rId143"/>
    <p:sldId id="378" r:id="rId144"/>
    <p:sldId id="379" r:id="rId145"/>
    <p:sldId id="380" r:id="rId146"/>
    <p:sldId id="464" r:id="rId14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C0000"/>
    <a:srgbClr val="DDDDDD"/>
    <a:srgbClr val="C0C0C0"/>
    <a:srgbClr val="EAEAEA"/>
    <a:srgbClr val="000000"/>
    <a:srgbClr val="46ACAE"/>
    <a:srgbClr val="7EA5D0"/>
    <a:srgbClr val="6E815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95" autoAdjust="0"/>
    <p:restoredTop sz="94660" autoAdjust="0"/>
  </p:normalViewPr>
  <p:slideViewPr>
    <p:cSldViewPr>
      <p:cViewPr varScale="1">
        <p:scale>
          <a:sx n="65" d="100"/>
          <a:sy n="65" d="100"/>
        </p:scale>
        <p:origin x="-1224" y="-108"/>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notesMaster" Target="notesMasters/notesMaster1.xml"/><Relationship Id="rId15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34"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34" charset="0"/>
              </a:defRPr>
            </a:lvl1pPr>
          </a:lstStyle>
          <a:p>
            <a:pPr>
              <a:defRPr/>
            </a:pPr>
            <a:fld id="{DB542F13-27EE-42A2-A458-24800DDE25B2}" type="datetimeFigureOut">
              <a:rPr lang="en-US"/>
              <a:pPr>
                <a:defRPr/>
              </a:pPr>
              <a:t>9/5/2016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34"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987DDC1-143A-490C-9C56-D10D8ACA5A94}" type="slidenum">
              <a:rPr lang="en-US"/>
              <a:pPr>
                <a:defRPr/>
              </a:pPr>
              <a:t>‹#›</a:t>
            </a:fld>
            <a:endParaRPr lang="en-US"/>
          </a:p>
        </p:txBody>
      </p:sp>
    </p:spTree>
    <p:extLst>
      <p:ext uri="{BB962C8B-B14F-4D97-AF65-F5344CB8AC3E}">
        <p14:creationId xmlns="" xmlns:p14="http://schemas.microsoft.com/office/powerpoint/2010/main" val="26223022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512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E565EAC-02AE-464D-8F28-D55FA51D517A}" type="slidenum">
              <a:rPr lang="en-US" smtClean="0"/>
              <a:pPr/>
              <a:t>1</a:t>
            </a:fld>
            <a:endParaRPr lang="en-US" smtClean="0"/>
          </a:p>
        </p:txBody>
      </p:sp>
    </p:spTree>
    <p:extLst>
      <p:ext uri="{BB962C8B-B14F-4D97-AF65-F5344CB8AC3E}">
        <p14:creationId xmlns="" xmlns:p14="http://schemas.microsoft.com/office/powerpoint/2010/main" val="769160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041400"/>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 xmlns:p14="http://schemas.microsoft.com/office/powerpoint/2010/main" val="24914586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44CAFFB-AED0-451F-8D17-22AE7C4950A0}" type="slidenum">
              <a:rPr lang="en-US"/>
              <a:pPr>
                <a:defRPr/>
              </a:pPr>
              <a:t>‹#›</a:t>
            </a:fld>
            <a:endParaRPr lang="en-US"/>
          </a:p>
        </p:txBody>
      </p:sp>
    </p:spTree>
    <p:extLst>
      <p:ext uri="{BB962C8B-B14F-4D97-AF65-F5344CB8AC3E}">
        <p14:creationId xmlns="" xmlns:p14="http://schemas.microsoft.com/office/powerpoint/2010/main" val="395721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BBEB36C-3B47-4936-B11F-B73900EF0FEA}" type="slidenum">
              <a:rPr lang="en-US"/>
              <a:pPr>
                <a:defRPr/>
              </a:pPr>
              <a:t>‹#›</a:t>
            </a:fld>
            <a:endParaRPr lang="en-US"/>
          </a:p>
        </p:txBody>
      </p:sp>
    </p:spTree>
    <p:extLst>
      <p:ext uri="{BB962C8B-B14F-4D97-AF65-F5344CB8AC3E}">
        <p14:creationId xmlns="" xmlns:p14="http://schemas.microsoft.com/office/powerpoint/2010/main" val="3049076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1"/>
            <a:ext cx="7886700" cy="1100138"/>
          </a:xfrm>
        </p:spPr>
        <p:txBody>
          <a:bodyPr>
            <a:normAutofit/>
          </a:bodyPr>
          <a:lstStyle>
            <a:lvl1pPr>
              <a:defRPr sz="3600">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28650" y="1514091"/>
            <a:ext cx="7886700" cy="4662872"/>
          </a:xfrm>
        </p:spPr>
        <p:txBody>
          <a:bodyPr/>
          <a:lstStyle>
            <a:lvl1pPr marL="225425" indent="-225425">
              <a:buFont typeface="Wingdings" panose="05000000000000000000" pitchFamily="2" charset="2"/>
              <a:buChar char="§"/>
              <a:defRPr sz="3200">
                <a:latin typeface="Times New Roman" panose="02020603050405020304" pitchFamily="18" charset="0"/>
                <a:cs typeface="Times New Roman" panose="02020603050405020304" pitchFamily="18" charset="0"/>
              </a:defRPr>
            </a:lvl1pPr>
            <a:lvl2pPr marL="569913" indent="-227013">
              <a:buFont typeface="Wingdings" panose="05000000000000000000" pitchFamily="2" charset="2"/>
              <a:buChar char="§"/>
              <a:defRPr sz="3200">
                <a:latin typeface="Times New Roman" panose="02020603050405020304" pitchFamily="18" charset="0"/>
                <a:cs typeface="Times New Roman" panose="02020603050405020304" pitchFamily="18" charset="0"/>
              </a:defRPr>
            </a:lvl2pPr>
            <a:lvl3pPr marL="857250" indent="-171450">
              <a:buFont typeface="Wingdings" panose="05000000000000000000" pitchFamily="2" charset="2"/>
              <a:buChar char="§"/>
              <a:defRPr sz="3200">
                <a:latin typeface="Times New Roman" panose="02020603050405020304" pitchFamily="18" charset="0"/>
                <a:cs typeface="Times New Roman" panose="02020603050405020304" pitchFamily="18" charset="0"/>
              </a:defRPr>
            </a:lvl3pPr>
            <a:lvl4pPr marL="1200150" indent="-171450">
              <a:buFont typeface="Wingdings" panose="05000000000000000000" pitchFamily="2" charset="2"/>
              <a:buChar char="§"/>
              <a:defRPr sz="3200">
                <a:latin typeface="Times New Roman" panose="02020603050405020304" pitchFamily="18" charset="0"/>
                <a:cs typeface="Times New Roman" panose="02020603050405020304" pitchFamily="18" charset="0"/>
              </a:defRPr>
            </a:lvl4pPr>
            <a:lvl5pPr marL="1543050" indent="-171450">
              <a:buFont typeface="Wingdings" panose="05000000000000000000" pitchFamily="2" charset="2"/>
              <a:buChar char="§"/>
              <a:defRPr sz="3200">
                <a:latin typeface="Times New Roman" panose="02020603050405020304" pitchFamily="18" charset="0"/>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7" name="Rectangle 6"/>
          <p:cNvSpPr/>
          <p:nvPr userDrawn="1"/>
        </p:nvSpPr>
        <p:spPr>
          <a:xfrm>
            <a:off x="0" y="1189036"/>
            <a:ext cx="8763000" cy="1456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361950" y="1285492"/>
            <a:ext cx="8782050" cy="132145"/>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10" name="Rectangle 9"/>
          <p:cNvSpPr/>
          <p:nvPr userDrawn="1"/>
        </p:nvSpPr>
        <p:spPr>
          <a:xfrm>
            <a:off x="6553200" y="1191230"/>
            <a:ext cx="2590800" cy="1434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291241" y="1153162"/>
            <a:ext cx="666750" cy="274636"/>
          </a:xfrm>
          <a:prstGeom prst="rect">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8" name="Rectangle 7"/>
          <p:cNvSpPr/>
          <p:nvPr userDrawn="1"/>
        </p:nvSpPr>
        <p:spPr>
          <a:xfrm>
            <a:off x="345366" y="1109832"/>
            <a:ext cx="666750" cy="274636"/>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a:t>
            </a:r>
            <a:fld id="{49F294B5-0961-49ED-80CF-88E3D38677C0}" type="slidenum">
              <a:rPr lang="en-US" smtClean="0"/>
              <a:pPr algn="ctr"/>
              <a:t>‹#›</a:t>
            </a:fld>
            <a:endParaRPr lang="en-US" dirty="0"/>
          </a:p>
        </p:txBody>
      </p:sp>
    </p:spTree>
    <p:extLst>
      <p:ext uri="{BB962C8B-B14F-4D97-AF65-F5344CB8AC3E}">
        <p14:creationId xmlns="" xmlns:p14="http://schemas.microsoft.com/office/powerpoint/2010/main" val="37291615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62262"/>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0161D0D-DB67-4E86-BFED-5A1DDB795FE9}" type="slidenum">
              <a:rPr lang="en-US"/>
              <a:pPr>
                <a:defRPr/>
              </a:pPr>
              <a:t>‹#›</a:t>
            </a:fld>
            <a:endParaRPr lang="en-US"/>
          </a:p>
        </p:txBody>
      </p:sp>
    </p:spTree>
    <p:extLst>
      <p:ext uri="{BB962C8B-B14F-4D97-AF65-F5344CB8AC3E}">
        <p14:creationId xmlns="" xmlns:p14="http://schemas.microsoft.com/office/powerpoint/2010/main" val="3087117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FEC628A-D545-4192-93B3-E563EF4CFB50}" type="slidenum">
              <a:rPr lang="en-US"/>
              <a:pPr>
                <a:defRPr/>
              </a:pPr>
              <a:t>‹#›</a:t>
            </a:fld>
            <a:endParaRPr lang="en-US"/>
          </a:p>
        </p:txBody>
      </p:sp>
    </p:spTree>
    <p:extLst>
      <p:ext uri="{BB962C8B-B14F-4D97-AF65-F5344CB8AC3E}">
        <p14:creationId xmlns="" xmlns:p14="http://schemas.microsoft.com/office/powerpoint/2010/main" val="439704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3888" y="274638"/>
            <a:ext cx="7886700" cy="114300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3888" y="1489075"/>
            <a:ext cx="3867150" cy="64135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3888" y="2193926"/>
            <a:ext cx="3867150" cy="3978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2248" y="1489075"/>
            <a:ext cx="3868340" cy="64135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2248" y="2193926"/>
            <a:ext cx="3868340" cy="3978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F5D993C-867C-4385-A3DA-E8EA43FE7251}" type="slidenum">
              <a:rPr lang="en-US"/>
              <a:pPr>
                <a:defRPr/>
              </a:pPr>
              <a:t>‹#›</a:t>
            </a:fld>
            <a:endParaRPr lang="en-US"/>
          </a:p>
        </p:txBody>
      </p:sp>
    </p:spTree>
    <p:extLst>
      <p:ext uri="{BB962C8B-B14F-4D97-AF65-F5344CB8AC3E}">
        <p14:creationId xmlns="" xmlns:p14="http://schemas.microsoft.com/office/powerpoint/2010/main" val="3238279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4DD1BE4-D398-4009-9DBD-8C5038DB0496}" type="slidenum">
              <a:rPr lang="en-US"/>
              <a:pPr>
                <a:defRPr/>
              </a:pPr>
              <a:t>‹#›</a:t>
            </a:fld>
            <a:endParaRPr lang="en-US"/>
          </a:p>
        </p:txBody>
      </p:sp>
    </p:spTree>
    <p:extLst>
      <p:ext uri="{BB962C8B-B14F-4D97-AF65-F5344CB8AC3E}">
        <p14:creationId xmlns="" xmlns:p14="http://schemas.microsoft.com/office/powerpoint/2010/main" val="1443629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EA236E2-095E-4B0A-9927-51CB4CFFD308}" type="slidenum">
              <a:rPr lang="en-US"/>
              <a:pPr>
                <a:defRPr/>
              </a:pPr>
              <a:t>‹#›</a:t>
            </a:fld>
            <a:endParaRPr lang="en-US"/>
          </a:p>
        </p:txBody>
      </p:sp>
    </p:spTree>
    <p:extLst>
      <p:ext uri="{BB962C8B-B14F-4D97-AF65-F5344CB8AC3E}">
        <p14:creationId xmlns="" xmlns:p14="http://schemas.microsoft.com/office/powerpoint/2010/main" val="2099144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101850"/>
            <a:ext cx="2949178" cy="37592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95C8FB0-C836-4902-9A87-83295A112EEA}" type="slidenum">
              <a:rPr lang="en-US"/>
              <a:pPr>
                <a:defRPr/>
              </a:pPr>
              <a:t>‹#›</a:t>
            </a:fld>
            <a:endParaRPr lang="en-US"/>
          </a:p>
        </p:txBody>
      </p:sp>
    </p:spTree>
    <p:extLst>
      <p:ext uri="{BB962C8B-B14F-4D97-AF65-F5344CB8AC3E}">
        <p14:creationId xmlns="" xmlns:p14="http://schemas.microsoft.com/office/powerpoint/2010/main" val="112200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smtClean="0"/>
          </a:p>
        </p:txBody>
      </p:sp>
      <p:sp>
        <p:nvSpPr>
          <p:cNvPr id="4" name="Text Placeholder 3"/>
          <p:cNvSpPr>
            <a:spLocks noGrp="1"/>
          </p:cNvSpPr>
          <p:nvPr>
            <p:ph type="body" sz="half" idx="2"/>
          </p:nvPr>
        </p:nvSpPr>
        <p:spPr>
          <a:xfrm>
            <a:off x="629841" y="2101850"/>
            <a:ext cx="2949178" cy="37592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DE446DF-5AAC-40D3-B80D-38058A43961C}" type="slidenum">
              <a:rPr lang="en-US"/>
              <a:pPr>
                <a:defRPr/>
              </a:pPr>
              <a:t>‹#›</a:t>
            </a:fld>
            <a:endParaRPr lang="en-US"/>
          </a:p>
        </p:txBody>
      </p:sp>
    </p:spTree>
    <p:extLst>
      <p:ext uri="{BB962C8B-B14F-4D97-AF65-F5344CB8AC3E}">
        <p14:creationId xmlns="" xmlns:p14="http://schemas.microsoft.com/office/powerpoint/2010/main" val="4282624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28650" y="6356350"/>
            <a:ext cx="2457450" cy="365125"/>
          </a:xfrm>
          <a:prstGeom prst="rect">
            <a:avLst/>
          </a:prstGeom>
        </p:spPr>
        <p:txBody>
          <a:bodyPr vert="horz" lIns="91440" tIns="45720" rIns="91440" bIns="45720" rtlCol="0" anchor="ctr"/>
          <a:lstStyle>
            <a:lvl1pPr algn="l" eaLnBrk="1" hangingPunct="1">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486150" y="6356350"/>
            <a:ext cx="2171700" cy="365125"/>
          </a:xfrm>
          <a:prstGeom prst="rect">
            <a:avLst/>
          </a:prstGeom>
        </p:spPr>
        <p:txBody>
          <a:bodyPr vert="horz" lIns="91440" tIns="45720" rIns="91440" bIns="45720" rtlCol="0" anchor="ctr"/>
          <a:lstStyle>
            <a:lvl1pPr algn="ctr" eaLnBrk="1" hangingPunct="1">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057900" y="6356350"/>
            <a:ext cx="2457450" cy="365125"/>
          </a:xfrm>
          <a:prstGeom prst="rect">
            <a:avLst/>
          </a:prstGeom>
        </p:spPr>
        <p:txBody>
          <a:bodyPr vert="horz" lIns="91440" tIns="45720" rIns="91440" bIns="45720" rtlCol="0" anchor="ctr"/>
          <a:lstStyle>
            <a:lvl1pPr algn="r" eaLnBrk="1" hangingPunct="1">
              <a:defRPr sz="900">
                <a:solidFill>
                  <a:schemeClr val="tx1">
                    <a:tint val="75000"/>
                  </a:schemeClr>
                </a:solidFill>
              </a:defRPr>
            </a:lvl1pPr>
          </a:lstStyle>
          <a:p>
            <a:pPr>
              <a:defRPr/>
            </a:pPr>
            <a:fld id="{64905254-8969-4A76-B6E2-0A420917798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06" r:id="rId1"/>
    <p:sldLayoutId id="214748391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Lst>
  <p:hf hdr="0" ftr="0" dt="0"/>
  <p:txStyles>
    <p:titleStyle>
      <a:lvl1pPr algn="l" defTabSz="685800" rtl="0" eaLnBrk="0" fontAlgn="base" hangingPunct="0">
        <a:spcBef>
          <a:spcPct val="0"/>
        </a:spcBef>
        <a:spcAft>
          <a:spcPct val="0"/>
        </a:spcAft>
        <a:defRPr sz="3300" kern="1200">
          <a:solidFill>
            <a:schemeClr val="tx1"/>
          </a:solidFill>
          <a:latin typeface="+mj-lt"/>
          <a:ea typeface="+mj-ea"/>
          <a:cs typeface="+mj-cs"/>
        </a:defRPr>
      </a:lvl1pPr>
      <a:lvl2pPr algn="l" defTabSz="685800" rtl="0" eaLnBrk="0" fontAlgn="base" hangingPunct="0">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spcBef>
          <a:spcPct val="0"/>
        </a:spcBef>
        <a:spcAft>
          <a:spcPct val="0"/>
        </a:spcAft>
        <a:defRPr sz="3300">
          <a:solidFill>
            <a:schemeClr val="tx1"/>
          </a:solidFill>
          <a:latin typeface="Calibri Light" panose="020F0302020204030204" pitchFamily="34" charset="0"/>
        </a:defRPr>
      </a:lvl5pPr>
      <a:lvl6pPr marL="457200" algn="l" defTabSz="685800" rtl="0" fontAlgn="base">
        <a:spcBef>
          <a:spcPct val="0"/>
        </a:spcBef>
        <a:spcAft>
          <a:spcPct val="0"/>
        </a:spcAft>
        <a:defRPr sz="3300">
          <a:solidFill>
            <a:schemeClr val="tx1"/>
          </a:solidFill>
          <a:latin typeface="Calibri Light" panose="020F0302020204030204" pitchFamily="34" charset="0"/>
        </a:defRPr>
      </a:lvl6pPr>
      <a:lvl7pPr marL="914400" algn="l" defTabSz="685800" rtl="0" fontAlgn="base">
        <a:spcBef>
          <a:spcPct val="0"/>
        </a:spcBef>
        <a:spcAft>
          <a:spcPct val="0"/>
        </a:spcAft>
        <a:defRPr sz="3300">
          <a:solidFill>
            <a:schemeClr val="tx1"/>
          </a:solidFill>
          <a:latin typeface="Calibri Light" panose="020F0302020204030204" pitchFamily="34" charset="0"/>
        </a:defRPr>
      </a:lvl7pPr>
      <a:lvl8pPr marL="1371600" algn="l" defTabSz="685800" rtl="0" fontAlgn="base">
        <a:spcBef>
          <a:spcPct val="0"/>
        </a:spcBef>
        <a:spcAft>
          <a:spcPct val="0"/>
        </a:spcAft>
        <a:defRPr sz="3300">
          <a:solidFill>
            <a:schemeClr val="tx1"/>
          </a:solidFill>
          <a:latin typeface="Calibri Light" panose="020F0302020204030204" pitchFamily="34" charset="0"/>
        </a:defRPr>
      </a:lvl8pPr>
      <a:lvl9pPr marL="1828800" algn="l" defTabSz="685800" rtl="0" fontAlgn="base">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ct val="3000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ct val="30000"/>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ct val="30000"/>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ct val="30000"/>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ct val="30000"/>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409700" y="1447800"/>
            <a:ext cx="6858000" cy="1981200"/>
          </a:xfrm>
        </p:spPr>
        <p:txBody>
          <a:bodyPr/>
          <a:lstStyle/>
          <a:p>
            <a:pPr eaLnBrk="1" hangingPunct="1"/>
            <a:r>
              <a:rPr lang="en-US" sz="4800" b="1" dirty="0" err="1" smtClean="0">
                <a:solidFill>
                  <a:srgbClr val="002060"/>
                </a:solidFill>
                <a:latin typeface="Arial" panose="020B0604020202020204" pitchFamily="34" charset="0"/>
                <a:cs typeface="Arial" panose="020B0604020202020204" pitchFamily="34" charset="0"/>
              </a:rPr>
              <a:t>Chương</a:t>
            </a:r>
            <a:r>
              <a:rPr lang="en-US" sz="4800" b="1" dirty="0" smtClean="0">
                <a:solidFill>
                  <a:srgbClr val="002060"/>
                </a:solidFill>
                <a:latin typeface="Arial" panose="020B0604020202020204" pitchFamily="34" charset="0"/>
                <a:cs typeface="Arial" panose="020B0604020202020204" pitchFamily="34" charset="0"/>
              </a:rPr>
              <a:t> 1. </a:t>
            </a:r>
            <a:r>
              <a:rPr lang="en-US" sz="4800" b="1" dirty="0" err="1" smtClean="0">
                <a:solidFill>
                  <a:srgbClr val="002060"/>
                </a:solidFill>
                <a:latin typeface="Arial" panose="020B0604020202020204" pitchFamily="34" charset="0"/>
                <a:cs typeface="Arial" panose="020B0604020202020204" pitchFamily="34" charset="0"/>
              </a:rPr>
              <a:t>Cơ</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Bản</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về</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Ngôn</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ngữ</a:t>
            </a:r>
            <a:r>
              <a:rPr lang="en-US" sz="4800" b="1" dirty="0" smtClean="0">
                <a:solidFill>
                  <a:srgbClr val="002060"/>
                </a:solidFill>
                <a:latin typeface="Arial" panose="020B0604020202020204" pitchFamily="34" charset="0"/>
                <a:cs typeface="Arial" panose="020B0604020202020204" pitchFamily="34" charset="0"/>
              </a:rPr>
              <a:t> C#</a:t>
            </a:r>
          </a:p>
        </p:txBody>
      </p:sp>
      <p:sp>
        <p:nvSpPr>
          <p:cNvPr id="4100" name="Subtitle 1"/>
          <p:cNvSpPr>
            <a:spLocks noGrp="1"/>
          </p:cNvSpPr>
          <p:nvPr>
            <p:ph type="subTitle" idx="1"/>
          </p:nvPr>
        </p:nvSpPr>
        <p:spPr>
          <a:xfrm>
            <a:off x="1409700" y="4114800"/>
            <a:ext cx="6858000" cy="1655763"/>
          </a:xfrm>
        </p:spPr>
        <p:txBody>
          <a:bodyPr/>
          <a:lstStyle/>
          <a:p>
            <a:pPr algn="l" eaLnBrk="1" hangingPunct="1"/>
            <a:r>
              <a:rPr lang="en-US" sz="2800" smtClean="0">
                <a:latin typeface="Times New Roman" panose="02020603050405020304" pitchFamily="18" charset="0"/>
                <a:cs typeface="Times New Roman" panose="02020603050405020304" pitchFamily="18" charset="0"/>
              </a:rPr>
              <a:t>TRẦN VIỆT KHÁNH</a:t>
            </a:r>
            <a:endParaRPr lang="en-US" sz="2800" dirty="0" smtClean="0">
              <a:latin typeface="Times New Roman" panose="02020603050405020304" pitchFamily="18" charset="0"/>
              <a:cs typeface="Times New Roman" panose="02020603050405020304" pitchFamily="18" charset="0"/>
            </a:endParaRPr>
          </a:p>
          <a:p>
            <a:pPr algn="l" eaLnBrk="1" hangingPunct="1"/>
            <a:r>
              <a:rPr lang="en-US" sz="2800" dirty="0" smtClean="0">
                <a:latin typeface="Times New Roman" panose="02020603050405020304" pitchFamily="18" charset="0"/>
                <a:cs typeface="Times New Roman" panose="02020603050405020304" pitchFamily="18" charset="0"/>
              </a:rPr>
              <a:t>Email</a:t>
            </a:r>
            <a:r>
              <a:rPr lang="en-US" sz="2800" smtClean="0">
                <a:latin typeface="Times New Roman" panose="02020603050405020304" pitchFamily="18" charset="0"/>
                <a:cs typeface="Times New Roman" panose="02020603050405020304" pitchFamily="18" charset="0"/>
              </a:rPr>
              <a:t>: tranvietkhanh79@gmail.com</a:t>
            </a:r>
            <a:endParaRPr lang="en-US" sz="2800" dirty="0" smtClean="0">
              <a:latin typeface="Times New Roman" panose="02020603050405020304" pitchFamily="18" charset="0"/>
              <a:cs typeface="Times New Roman" panose="02020603050405020304" pitchFamily="18" charset="0"/>
            </a:endParaRPr>
          </a:p>
        </p:txBody>
      </p:sp>
      <p:sp>
        <p:nvSpPr>
          <p:cNvPr id="4" name="TextBox 3"/>
          <p:cNvSpPr txBox="1"/>
          <p:nvPr/>
        </p:nvSpPr>
        <p:spPr>
          <a:xfrm>
            <a:off x="5943600" y="6468739"/>
            <a:ext cx="3185487" cy="338554"/>
          </a:xfrm>
          <a:prstGeom prst="rect">
            <a:avLst/>
          </a:prstGeom>
          <a:noFill/>
        </p:spPr>
        <p:txBody>
          <a:bodyPr wrap="none" rtlCol="0">
            <a:spAutoFit/>
          </a:bodyPr>
          <a:lstStyle/>
          <a:p>
            <a:r>
              <a:rPr lang="en-US" sz="1600" i="1" dirty="0" err="1" smtClean="0">
                <a:solidFill>
                  <a:schemeClr val="bg1">
                    <a:lumMod val="75000"/>
                  </a:schemeClr>
                </a:solidFill>
              </a:rPr>
              <a:t>Cập</a:t>
            </a:r>
            <a:r>
              <a:rPr lang="en-US" sz="1600" i="1" dirty="0" smtClean="0">
                <a:solidFill>
                  <a:schemeClr val="bg1">
                    <a:lumMod val="75000"/>
                  </a:schemeClr>
                </a:solidFill>
              </a:rPr>
              <a:t> </a:t>
            </a:r>
            <a:r>
              <a:rPr lang="en-US" sz="1600" i="1" dirty="0" err="1" smtClean="0">
                <a:solidFill>
                  <a:schemeClr val="bg1">
                    <a:lumMod val="75000"/>
                  </a:schemeClr>
                </a:solidFill>
              </a:rPr>
              <a:t>nhật</a:t>
            </a:r>
            <a:r>
              <a:rPr lang="en-US" sz="1600" i="1" smtClean="0">
                <a:solidFill>
                  <a:schemeClr val="bg1">
                    <a:lumMod val="75000"/>
                  </a:schemeClr>
                </a:solidFill>
              </a:rPr>
              <a:t>: </a:t>
            </a:r>
            <a:r>
              <a:rPr lang="en-US" sz="1600" i="1" smtClean="0">
                <a:solidFill>
                  <a:schemeClr val="bg1">
                    <a:lumMod val="75000"/>
                  </a:schemeClr>
                </a:solidFill>
              </a:rPr>
              <a:t>04 </a:t>
            </a:r>
            <a:r>
              <a:rPr lang="en-US" sz="1600" i="1" err="1" smtClean="0">
                <a:solidFill>
                  <a:schemeClr val="bg1">
                    <a:lumMod val="75000"/>
                  </a:schemeClr>
                </a:solidFill>
              </a:rPr>
              <a:t>tháng</a:t>
            </a:r>
            <a:r>
              <a:rPr lang="en-US" sz="1600" i="1" smtClean="0">
                <a:solidFill>
                  <a:schemeClr val="bg1">
                    <a:lumMod val="75000"/>
                  </a:schemeClr>
                </a:solidFill>
              </a:rPr>
              <a:t> </a:t>
            </a:r>
            <a:r>
              <a:rPr lang="en-US" sz="1600" i="1" smtClean="0">
                <a:solidFill>
                  <a:schemeClr val="bg1">
                    <a:lumMod val="75000"/>
                  </a:schemeClr>
                </a:solidFill>
              </a:rPr>
              <a:t>09 </a:t>
            </a:r>
            <a:r>
              <a:rPr lang="en-US" sz="1600" i="1" err="1" smtClean="0">
                <a:solidFill>
                  <a:schemeClr val="bg1">
                    <a:lumMod val="75000"/>
                  </a:schemeClr>
                </a:solidFill>
              </a:rPr>
              <a:t>năm</a:t>
            </a:r>
            <a:r>
              <a:rPr lang="en-US" sz="1600" i="1" smtClean="0">
                <a:solidFill>
                  <a:schemeClr val="bg1">
                    <a:lumMod val="75000"/>
                  </a:schemeClr>
                </a:solidFill>
              </a:rPr>
              <a:t> </a:t>
            </a:r>
            <a:r>
              <a:rPr lang="en-US" sz="1600" i="1" smtClean="0">
                <a:solidFill>
                  <a:schemeClr val="bg1">
                    <a:lumMod val="75000"/>
                  </a:schemeClr>
                </a:solidFill>
              </a:rPr>
              <a:t>2016</a:t>
            </a:r>
            <a:endParaRPr lang="en-US" sz="1600" i="1" dirty="0">
              <a:solidFill>
                <a:schemeClr val="bg1">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.NET Framework</a:t>
            </a:r>
          </a:p>
        </p:txBody>
      </p:sp>
      <p:sp>
        <p:nvSpPr>
          <p:cNvPr id="14339" name="Content Placeholder 2"/>
          <p:cNvSpPr>
            <a:spLocks noGrp="1"/>
          </p:cNvSpPr>
          <p:nvPr>
            <p:ph idx="1"/>
          </p:nvPr>
        </p:nvSpPr>
        <p:spPr>
          <a:xfrm>
            <a:off x="628650" y="1690688"/>
            <a:ext cx="7886700" cy="4710112"/>
          </a:xfrm>
        </p:spPr>
        <p:txBody>
          <a:bodyPr/>
          <a:lstStyle/>
          <a:p>
            <a:pPr algn="just" eaLnBrk="1" hangingPunct="1">
              <a:lnSpc>
                <a:spcPct val="150000"/>
              </a:lnSpc>
            </a:pPr>
            <a:r>
              <a:rPr lang="en-US" smtClean="0"/>
              <a:t>Common Language Runtime - CLR, nền tảng hướng đối tượng cho phát triển ứng dụng Windows và Web mà các ngôn ngữ có thể chia sẻ sử dụng. </a:t>
            </a:r>
          </a:p>
          <a:p>
            <a:pPr algn="just" eaLnBrk="1" hangingPunct="1">
              <a:lnSpc>
                <a:spcPct val="150000"/>
              </a:lnSpc>
            </a:pPr>
            <a:r>
              <a:rPr lang="en-US" smtClean="0"/>
              <a:t>Bộ thư viện Framework Class Library - FCL.</a:t>
            </a:r>
          </a:p>
        </p:txBody>
      </p:sp>
      <p:sp>
        <p:nvSpPr>
          <p:cNvPr id="14341"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57200" y="0"/>
            <a:ext cx="8382000" cy="1089025"/>
          </a:xfrm>
        </p:spPr>
        <p:txBody>
          <a:bodyPr>
            <a:normAutofit/>
          </a:bodyPr>
          <a:lstStyle/>
          <a:p>
            <a:pPr eaLnBrk="1" hangingPunct="1"/>
            <a:r>
              <a:rPr lang="en-US" dirty="0" err="1" smtClean="0"/>
              <a:t>Xác</a:t>
            </a:r>
            <a:r>
              <a:rPr lang="en-US" dirty="0" smtClean="0"/>
              <a:t> </a:t>
            </a:r>
            <a:r>
              <a:rPr lang="en-US" dirty="0" err="1" smtClean="0"/>
              <a:t>định</a:t>
            </a:r>
            <a:r>
              <a:rPr lang="en-US" dirty="0" smtClean="0"/>
              <a:t> </a:t>
            </a:r>
            <a:r>
              <a:rPr lang="en-US" dirty="0" err="1" smtClean="0"/>
              <a:t>phím</a:t>
            </a:r>
            <a:r>
              <a:rPr lang="en-US" dirty="0" smtClean="0"/>
              <a:t> </a:t>
            </a:r>
            <a:r>
              <a:rPr lang="en-US" dirty="0" err="1" smtClean="0"/>
              <a:t>nhấn</a:t>
            </a:r>
            <a:r>
              <a:rPr lang="en-US" dirty="0" smtClean="0"/>
              <a:t> </a:t>
            </a:r>
            <a:r>
              <a:rPr lang="en-US" dirty="0" err="1" smtClean="0"/>
              <a:t>trong</a:t>
            </a:r>
            <a:r>
              <a:rPr lang="en-US" dirty="0" smtClean="0"/>
              <a:t> Console</a:t>
            </a:r>
            <a:endParaRPr lang="en-US" dirty="0" smtClean="0">
              <a:solidFill>
                <a:schemeClr val="accent1"/>
              </a:solidFill>
            </a:endParaRPr>
          </a:p>
        </p:txBody>
      </p:sp>
      <p:sp>
        <p:nvSpPr>
          <p:cNvPr id="25" name="Content Placeholder 2"/>
          <p:cNvSpPr>
            <a:spLocks noGrp="1"/>
          </p:cNvSpPr>
          <p:nvPr>
            <p:ph idx="1"/>
          </p:nvPr>
        </p:nvSpPr>
        <p:spPr>
          <a:xfrm>
            <a:off x="457200" y="1524000"/>
            <a:ext cx="8077200" cy="4645025"/>
          </a:xfrm>
        </p:spPr>
        <p:txBody>
          <a:bodyPr rtlCol="0">
            <a:normAutofit/>
          </a:bodyPr>
          <a:lstStyle/>
          <a:p>
            <a:pPr marL="0" indent="0" eaLnBrk="1" fontAlgn="auto" hangingPunct="1">
              <a:lnSpc>
                <a:spcPct val="150000"/>
              </a:lnSpc>
              <a:spcAft>
                <a:spcPts val="0"/>
              </a:spcAft>
              <a:buNone/>
              <a:defRPr/>
            </a:pPr>
            <a:r>
              <a:rPr lang="vi-VN" dirty="0" smtClean="0"/>
              <a:t>ConsoleKeyInfo  </a:t>
            </a:r>
            <a:r>
              <a:rPr lang="vi-VN" dirty="0"/>
              <a:t>k = Console.ReadKey()</a:t>
            </a:r>
          </a:p>
          <a:p>
            <a:pPr marL="0" indent="0" algn="just" eaLnBrk="1" fontAlgn="auto" hangingPunct="1">
              <a:lnSpc>
                <a:spcPct val="150000"/>
              </a:lnSpc>
              <a:spcAft>
                <a:spcPts val="0"/>
              </a:spcAft>
              <a:buNone/>
              <a:defRPr/>
            </a:pPr>
            <a:r>
              <a:rPr lang="en-US" dirty="0" smtClean="0">
                <a:sym typeface="Wingdings" panose="05000000000000000000" pitchFamily="2" charset="2"/>
              </a:rPr>
              <a:t> </a:t>
            </a:r>
            <a:r>
              <a:rPr lang="en-US" dirty="0" err="1" smtClean="0"/>
              <a:t>Nếu</a:t>
            </a:r>
            <a:r>
              <a:rPr lang="en-US" dirty="0" smtClean="0"/>
              <a:t> k</a:t>
            </a:r>
            <a:r>
              <a:rPr lang="vi-VN" dirty="0" smtClean="0"/>
              <a:t>hông </a:t>
            </a:r>
            <a:r>
              <a:rPr lang="vi-VN" dirty="0"/>
              <a:t>muốn hiển thị phím được </a:t>
            </a:r>
            <a:r>
              <a:rPr lang="vi-VN" dirty="0" smtClean="0"/>
              <a:t>nhấn</a:t>
            </a:r>
            <a:r>
              <a:rPr lang="en-US" dirty="0" smtClean="0"/>
              <a:t> </a:t>
            </a:r>
            <a:r>
              <a:rPr lang="en-US" dirty="0" err="1" smtClean="0"/>
              <a:t>thì</a:t>
            </a:r>
            <a:r>
              <a:rPr lang="en-US" dirty="0" smtClean="0"/>
              <a:t> </a:t>
            </a:r>
            <a:r>
              <a:rPr lang="en-US" dirty="0" err="1" smtClean="0"/>
              <a:t>truyền</a:t>
            </a:r>
            <a:r>
              <a:rPr lang="en-US" dirty="0" smtClean="0"/>
              <a:t> true </a:t>
            </a:r>
            <a:r>
              <a:rPr lang="en-US" dirty="0" err="1" smtClean="0"/>
              <a:t>vào</a:t>
            </a:r>
            <a:r>
              <a:rPr lang="en-US" dirty="0" smtClean="0"/>
              <a:t> </a:t>
            </a:r>
            <a:r>
              <a:rPr lang="en-US" dirty="0" err="1" smtClean="0"/>
              <a:t>tham</a:t>
            </a:r>
            <a:r>
              <a:rPr lang="en-US" dirty="0" smtClean="0"/>
              <a:t> </a:t>
            </a:r>
            <a:r>
              <a:rPr lang="en-US" dirty="0" err="1" smtClean="0"/>
              <a:t>số</a:t>
            </a:r>
            <a:r>
              <a:rPr lang="en-US" dirty="0"/>
              <a:t> </a:t>
            </a:r>
            <a:r>
              <a:rPr lang="en-US" dirty="0" err="1" smtClean="0"/>
              <a:t>phương</a:t>
            </a:r>
            <a:r>
              <a:rPr lang="en-US" dirty="0" smtClean="0"/>
              <a:t> </a:t>
            </a:r>
            <a:r>
              <a:rPr lang="en-US" dirty="0" err="1" smtClean="0"/>
              <a:t>thức</a:t>
            </a:r>
            <a:r>
              <a:rPr lang="en-US" dirty="0" smtClean="0"/>
              <a:t> </a:t>
            </a:r>
            <a:r>
              <a:rPr lang="en-US" dirty="0" err="1" smtClean="0"/>
              <a:t>ReadKey</a:t>
            </a:r>
            <a:r>
              <a:rPr lang="vi-VN" dirty="0" smtClean="0"/>
              <a:t>:</a:t>
            </a:r>
            <a:endParaRPr lang="en-US" dirty="0" smtClean="0"/>
          </a:p>
          <a:p>
            <a:pPr marL="0" indent="0" eaLnBrk="1" fontAlgn="auto" hangingPunct="1">
              <a:lnSpc>
                <a:spcPct val="150000"/>
              </a:lnSpc>
              <a:spcAft>
                <a:spcPts val="0"/>
              </a:spcAft>
              <a:buNone/>
              <a:defRPr/>
            </a:pPr>
            <a:r>
              <a:rPr lang="vi-VN" dirty="0"/>
              <a:t>ConsoleKeyInfo  k = </a:t>
            </a:r>
            <a:r>
              <a:rPr lang="vi-VN" dirty="0" smtClean="0"/>
              <a:t>Console.ReadKey(</a:t>
            </a:r>
            <a:r>
              <a:rPr lang="en-US" dirty="0" smtClean="0"/>
              <a:t>true</a:t>
            </a:r>
            <a:r>
              <a:rPr lang="vi-VN" dirty="0" smtClean="0"/>
              <a:t>)</a:t>
            </a:r>
            <a:endParaRPr lang="vi-VN" dirty="0"/>
          </a:p>
        </p:txBody>
      </p:sp>
      <p:sp>
        <p:nvSpPr>
          <p:cNvPr id="107524"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53C61D4-A6DC-4961-B62B-9BCB48FF5AA4}" type="slidenum">
              <a:rPr lang="en-US" smtClean="0">
                <a:solidFill>
                  <a:schemeClr val="bg1"/>
                </a:solidFill>
                <a:latin typeface="Verdana" panose="020B0604030504040204" pitchFamily="34" charset="0"/>
              </a:rPr>
              <a:pPr/>
              <a:t>100</a:t>
            </a:fld>
            <a:endParaRPr lang="en-US" smtClean="0">
              <a:solidFill>
                <a:schemeClr val="bg1"/>
              </a:solidFill>
              <a:latin typeface="Verdana" panose="020B0604030504040204" pitchFamily="34" charset="0"/>
            </a:endParaRPr>
          </a:p>
        </p:txBody>
      </p:sp>
      <p:sp>
        <p:nvSpPr>
          <p:cNvPr id="107525"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57200" y="0"/>
            <a:ext cx="8382000" cy="1089025"/>
          </a:xfrm>
        </p:spPr>
        <p:txBody>
          <a:bodyPr>
            <a:normAutofit/>
          </a:bodyPr>
          <a:lstStyle/>
          <a:p>
            <a:pPr eaLnBrk="1" hangingPunct="1"/>
            <a:r>
              <a:rPr lang="en-US" dirty="0" err="1" smtClean="0"/>
              <a:t>Xác</a:t>
            </a:r>
            <a:r>
              <a:rPr lang="en-US" dirty="0" smtClean="0"/>
              <a:t> </a:t>
            </a:r>
            <a:r>
              <a:rPr lang="en-US" dirty="0" err="1" smtClean="0"/>
              <a:t>định</a:t>
            </a:r>
            <a:r>
              <a:rPr lang="en-US" dirty="0" smtClean="0"/>
              <a:t> </a:t>
            </a:r>
            <a:r>
              <a:rPr lang="en-US" dirty="0" err="1" smtClean="0"/>
              <a:t>phím</a:t>
            </a:r>
            <a:r>
              <a:rPr lang="en-US" dirty="0" smtClean="0"/>
              <a:t> </a:t>
            </a:r>
            <a:r>
              <a:rPr lang="en-US" dirty="0" err="1" smtClean="0"/>
              <a:t>nhấn</a:t>
            </a:r>
            <a:r>
              <a:rPr lang="en-US" dirty="0" smtClean="0"/>
              <a:t> </a:t>
            </a:r>
            <a:r>
              <a:rPr lang="en-US" dirty="0" err="1" smtClean="0"/>
              <a:t>trong</a:t>
            </a:r>
            <a:r>
              <a:rPr lang="en-US" dirty="0" smtClean="0"/>
              <a:t> Console</a:t>
            </a:r>
            <a:endParaRPr lang="en-US" dirty="0" smtClean="0">
              <a:solidFill>
                <a:schemeClr val="accent1"/>
              </a:solidFill>
            </a:endParaRPr>
          </a:p>
        </p:txBody>
      </p:sp>
      <p:sp>
        <p:nvSpPr>
          <p:cNvPr id="25" name="Content Placeholder 2"/>
          <p:cNvSpPr>
            <a:spLocks noGrp="1"/>
          </p:cNvSpPr>
          <p:nvPr>
            <p:ph idx="1"/>
          </p:nvPr>
        </p:nvSpPr>
        <p:spPr>
          <a:xfrm>
            <a:off x="457200" y="1524000"/>
            <a:ext cx="8077200" cy="4568825"/>
          </a:xfrm>
        </p:spPr>
        <p:txBody>
          <a:bodyPr rtlCol="0">
            <a:noAutofit/>
          </a:bodyPr>
          <a:lstStyle/>
          <a:p>
            <a:pPr marL="0" indent="0" eaLnBrk="1" fontAlgn="auto" hangingPunct="1">
              <a:lnSpc>
                <a:spcPct val="150000"/>
              </a:lnSpc>
              <a:spcAft>
                <a:spcPts val="0"/>
              </a:spcAft>
              <a:buNone/>
              <a:defRPr/>
            </a:pPr>
            <a:r>
              <a:rPr lang="vi-VN" dirty="0" smtClean="0"/>
              <a:t>Cấu </a:t>
            </a:r>
            <a:r>
              <a:rPr lang="vi-VN" dirty="0"/>
              <a:t>trúc ConsoleKeyInfo</a:t>
            </a:r>
          </a:p>
          <a:p>
            <a:pPr marL="480060" indent="-457200" algn="just" eaLnBrk="1" fontAlgn="auto" hangingPunct="1">
              <a:lnSpc>
                <a:spcPct val="150000"/>
              </a:lnSpc>
              <a:spcAft>
                <a:spcPts val="0"/>
              </a:spcAft>
              <a:defRPr/>
            </a:pPr>
            <a:r>
              <a:rPr lang="vi-VN" dirty="0"/>
              <a:t>Thuộc tính </a:t>
            </a:r>
            <a:r>
              <a:rPr lang="vi-VN" b="1" dirty="0"/>
              <a:t>Key</a:t>
            </a:r>
            <a:r>
              <a:rPr lang="vi-VN" dirty="0"/>
              <a:t>: Chứa tên phím được nhấn. Xác định bằng cách so giá trị với các </a:t>
            </a:r>
            <a:r>
              <a:rPr lang="vi-VN" dirty="0" smtClean="0"/>
              <a:t>phím</a:t>
            </a:r>
            <a:r>
              <a:rPr lang="en-US" dirty="0" smtClean="0"/>
              <a:t> </a:t>
            </a:r>
            <a:r>
              <a:rPr lang="vi-VN" dirty="0" smtClean="0"/>
              <a:t>trong </a:t>
            </a:r>
            <a:r>
              <a:rPr lang="vi-VN" dirty="0"/>
              <a:t>ConsoleKey</a:t>
            </a:r>
          </a:p>
          <a:p>
            <a:pPr marL="480060" indent="-457200" algn="just" eaLnBrk="1" fontAlgn="auto" hangingPunct="1">
              <a:lnSpc>
                <a:spcPct val="150000"/>
              </a:lnSpc>
              <a:spcAft>
                <a:spcPts val="0"/>
              </a:spcAft>
              <a:defRPr/>
            </a:pPr>
            <a:r>
              <a:rPr lang="vi-VN" dirty="0"/>
              <a:t>Thuộc tính </a:t>
            </a:r>
            <a:r>
              <a:rPr lang="vi-VN" b="1" dirty="0"/>
              <a:t>Modifiers</a:t>
            </a:r>
            <a:r>
              <a:rPr lang="vi-VN" dirty="0"/>
              <a:t>: </a:t>
            </a:r>
            <a:r>
              <a:rPr lang="vi-VN" dirty="0" smtClean="0"/>
              <a:t>Cho </a:t>
            </a:r>
            <a:r>
              <a:rPr lang="vi-VN" dirty="0"/>
              <a:t>biết phím </a:t>
            </a:r>
            <a:r>
              <a:rPr lang="vi-VN" b="1" dirty="0"/>
              <a:t>Ctrl</a:t>
            </a:r>
            <a:r>
              <a:rPr lang="vi-VN" dirty="0"/>
              <a:t>, </a:t>
            </a:r>
            <a:r>
              <a:rPr lang="vi-VN" b="1" dirty="0"/>
              <a:t>Shift </a:t>
            </a:r>
            <a:r>
              <a:rPr lang="vi-VN" dirty="0"/>
              <a:t>hoặc </a:t>
            </a:r>
            <a:r>
              <a:rPr lang="vi-VN" b="1" dirty="0"/>
              <a:t>Alt</a:t>
            </a:r>
            <a:r>
              <a:rPr lang="vi-VN" dirty="0"/>
              <a:t> có được nhấn </a:t>
            </a:r>
            <a:r>
              <a:rPr lang="vi-VN" dirty="0" smtClean="0"/>
              <a:t>kèm</a:t>
            </a:r>
            <a:endParaRPr lang="vi-VN" dirty="0"/>
          </a:p>
        </p:txBody>
      </p:sp>
      <p:sp>
        <p:nvSpPr>
          <p:cNvPr id="107524"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53C61D4-A6DC-4961-B62B-9BCB48FF5AA4}" type="slidenum">
              <a:rPr lang="en-US" smtClean="0">
                <a:solidFill>
                  <a:schemeClr val="bg1"/>
                </a:solidFill>
                <a:latin typeface="Verdana" panose="020B0604030504040204" pitchFamily="34" charset="0"/>
              </a:rPr>
              <a:pPr/>
              <a:t>101</a:t>
            </a:fld>
            <a:endParaRPr lang="en-US" smtClean="0">
              <a:solidFill>
                <a:schemeClr val="bg1"/>
              </a:solidFill>
              <a:latin typeface="Verdana" panose="020B0604030504040204" pitchFamily="34" charset="0"/>
            </a:endParaRPr>
          </a:p>
        </p:txBody>
      </p:sp>
      <p:sp>
        <p:nvSpPr>
          <p:cNvPr id="107525"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extLst>
      <p:ext uri="{BB962C8B-B14F-4D97-AF65-F5344CB8AC3E}">
        <p14:creationId xmlns="" xmlns:p14="http://schemas.microsoft.com/office/powerpoint/2010/main" val="379410405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457200" y="533400"/>
            <a:ext cx="8382000" cy="563563"/>
          </a:xfrm>
        </p:spPr>
        <p:txBody>
          <a:bodyPr>
            <a:normAutofit fontScale="90000"/>
          </a:bodyPr>
          <a:lstStyle/>
          <a:p>
            <a:pPr eaLnBrk="1" hangingPunct="1"/>
            <a:r>
              <a:rPr lang="en-US" smtClean="0"/>
              <a:t>Xác định phím nhấn trong Console</a:t>
            </a:r>
            <a:endParaRPr lang="en-US" smtClean="0">
              <a:solidFill>
                <a:schemeClr val="accent1"/>
              </a:solidFill>
            </a:endParaRPr>
          </a:p>
        </p:txBody>
      </p:sp>
      <p:sp>
        <p:nvSpPr>
          <p:cNvPr id="25" name="Content Placeholder 2"/>
          <p:cNvSpPr>
            <a:spLocks noGrp="1"/>
          </p:cNvSpPr>
          <p:nvPr>
            <p:ph idx="1"/>
          </p:nvPr>
        </p:nvSpPr>
        <p:spPr>
          <a:xfrm>
            <a:off x="457200" y="1447800"/>
            <a:ext cx="8077200" cy="5029200"/>
          </a:xfrm>
        </p:spPr>
        <p:txBody>
          <a:bodyPr rtlCol="0">
            <a:noAutofit/>
          </a:bodyPr>
          <a:lstStyle/>
          <a:p>
            <a:pPr marL="0" indent="0" algn="just" eaLnBrk="1" fontAlgn="auto" hangingPunct="1">
              <a:lnSpc>
                <a:spcPct val="150000"/>
              </a:lnSpc>
              <a:spcAft>
                <a:spcPts val="0"/>
              </a:spcAft>
              <a:buNone/>
              <a:defRPr/>
            </a:pPr>
            <a:r>
              <a:rPr lang="vi-VN" dirty="0"/>
              <a:t>Xác định phím Ctrl, Alt hay Shift được nhấn bằng cách dùng phép toán </a:t>
            </a:r>
            <a:r>
              <a:rPr lang="vi-VN" dirty="0" smtClean="0"/>
              <a:t>AND</a:t>
            </a:r>
            <a:r>
              <a:rPr lang="en-US" dirty="0" smtClean="0"/>
              <a:t> (&amp;)</a:t>
            </a:r>
            <a:r>
              <a:rPr lang="vi-VN" dirty="0" smtClean="0"/>
              <a:t> </a:t>
            </a:r>
            <a:r>
              <a:rPr lang="vi-VN" dirty="0"/>
              <a:t>thuộc tính Modifiers </a:t>
            </a:r>
            <a:r>
              <a:rPr lang="vi-VN" dirty="0" smtClean="0"/>
              <a:t>với </a:t>
            </a:r>
            <a:r>
              <a:rPr lang="en-US" dirty="0" smtClean="0"/>
              <a:t>:</a:t>
            </a:r>
          </a:p>
          <a:p>
            <a:pPr marL="480060" indent="-457200" algn="just" eaLnBrk="1" fontAlgn="auto" hangingPunct="1">
              <a:lnSpc>
                <a:spcPct val="150000"/>
              </a:lnSpc>
              <a:spcAft>
                <a:spcPts val="0"/>
              </a:spcAft>
              <a:defRPr/>
            </a:pPr>
            <a:r>
              <a:rPr lang="vi-VN" dirty="0" smtClean="0"/>
              <a:t>ConsoleModifiers.Ctrl</a:t>
            </a:r>
            <a:endParaRPr lang="en-US" dirty="0" smtClean="0"/>
          </a:p>
          <a:p>
            <a:pPr marL="480060" indent="-457200" algn="just" eaLnBrk="1" fontAlgn="auto" hangingPunct="1">
              <a:lnSpc>
                <a:spcPct val="150000"/>
              </a:lnSpc>
              <a:spcAft>
                <a:spcPts val="0"/>
              </a:spcAft>
              <a:defRPr/>
            </a:pPr>
            <a:r>
              <a:rPr lang="vi-VN" dirty="0" smtClean="0"/>
              <a:t>ConsoleModifiers.Alt</a:t>
            </a:r>
            <a:endParaRPr lang="en-US" dirty="0" smtClean="0"/>
          </a:p>
          <a:p>
            <a:pPr marL="480060" indent="-457200" algn="just" eaLnBrk="1" fontAlgn="auto" hangingPunct="1">
              <a:lnSpc>
                <a:spcPct val="150000"/>
              </a:lnSpc>
              <a:spcAft>
                <a:spcPts val="0"/>
              </a:spcAft>
              <a:defRPr/>
            </a:pPr>
            <a:r>
              <a:rPr lang="vi-VN" dirty="0" smtClean="0"/>
              <a:t>ConsonleModifiers.Shift</a:t>
            </a:r>
          </a:p>
          <a:p>
            <a:pPr marL="0" indent="0" algn="just" eaLnBrk="1" fontAlgn="auto" hangingPunct="1">
              <a:lnSpc>
                <a:spcPct val="150000"/>
              </a:lnSpc>
              <a:spcAft>
                <a:spcPts val="0"/>
              </a:spcAft>
              <a:buFont typeface="Wingdings" panose="05000000000000000000" pitchFamily="2" charset="2"/>
              <a:buNone/>
              <a:defRPr/>
            </a:pPr>
            <a:endParaRPr lang="vi-VN" dirty="0"/>
          </a:p>
        </p:txBody>
      </p:sp>
      <p:sp>
        <p:nvSpPr>
          <p:cNvPr id="108548"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E1FA2AD-686E-4324-A6C8-607C438D2EEB}" type="slidenum">
              <a:rPr lang="en-US" smtClean="0">
                <a:solidFill>
                  <a:schemeClr val="bg1"/>
                </a:solidFill>
                <a:latin typeface="Verdana" panose="020B0604030504040204" pitchFamily="34" charset="0"/>
              </a:rPr>
              <a:pPr/>
              <a:t>102</a:t>
            </a:fld>
            <a:endParaRPr lang="en-US" smtClean="0">
              <a:solidFill>
                <a:schemeClr val="bg1"/>
              </a:solidFill>
              <a:latin typeface="Verdana" panose="020B0604030504040204" pitchFamily="34" charset="0"/>
            </a:endParaRPr>
          </a:p>
        </p:txBody>
      </p:sp>
      <p:sp>
        <p:nvSpPr>
          <p:cNvPr id="108549"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762000" y="76200"/>
            <a:ext cx="8382000" cy="6705600"/>
          </a:xfrm>
        </p:spPr>
        <p:txBody>
          <a:bodyPr rtlCol="0">
            <a:noAutofit/>
          </a:bodyPr>
          <a:lstStyle/>
          <a:p>
            <a:pPr marL="0" indent="0" eaLnBrk="1" fontAlgn="auto" hangingPunct="1">
              <a:spcAft>
                <a:spcPts val="0"/>
              </a:spcAft>
              <a:buFont typeface="Wingdings" panose="05000000000000000000" pitchFamily="2" charset="2"/>
              <a:buNone/>
              <a:defRPr/>
            </a:pPr>
            <a:r>
              <a:rPr lang="en-US" sz="2200" i="1" dirty="0" err="1" smtClean="0"/>
              <a:t>Kiểm</a:t>
            </a:r>
            <a:r>
              <a:rPr lang="en-US" sz="2200" i="1" dirty="0" smtClean="0"/>
              <a:t> </a:t>
            </a:r>
            <a:r>
              <a:rPr lang="en-US" sz="2200" i="1" dirty="0" err="1" smtClean="0"/>
              <a:t>tra</a:t>
            </a:r>
            <a:r>
              <a:rPr lang="en-US" sz="2200" i="1" dirty="0" smtClean="0"/>
              <a:t> </a:t>
            </a:r>
            <a:r>
              <a:rPr lang="en-US" sz="2200" i="1" dirty="0" err="1" smtClean="0"/>
              <a:t>xem</a:t>
            </a:r>
            <a:r>
              <a:rPr lang="en-US" sz="2200" i="1" dirty="0" smtClean="0"/>
              <a:t> </a:t>
            </a:r>
            <a:r>
              <a:rPr lang="en-US" sz="2200" i="1" dirty="0" err="1" smtClean="0"/>
              <a:t>người</a:t>
            </a:r>
            <a:r>
              <a:rPr lang="en-US" sz="2200" i="1" dirty="0" smtClean="0"/>
              <a:t> </a:t>
            </a:r>
            <a:r>
              <a:rPr lang="en-US" sz="2200" i="1" dirty="0" err="1" smtClean="0"/>
              <a:t>dùng</a:t>
            </a:r>
            <a:r>
              <a:rPr lang="en-US" sz="2200" i="1" dirty="0" smtClean="0"/>
              <a:t> </a:t>
            </a:r>
            <a:r>
              <a:rPr lang="en-US" sz="2200" i="1" dirty="0" err="1" smtClean="0"/>
              <a:t>nhấn</a:t>
            </a:r>
            <a:r>
              <a:rPr lang="en-US" sz="2200" i="1" dirty="0" smtClean="0"/>
              <a:t> </a:t>
            </a:r>
            <a:r>
              <a:rPr lang="en-US" sz="2200" i="1" dirty="0" err="1" smtClean="0"/>
              <a:t>phím</a:t>
            </a:r>
            <a:r>
              <a:rPr lang="en-US" sz="2200" i="1" dirty="0" smtClean="0"/>
              <a:t> A, Shift + A </a:t>
            </a:r>
            <a:r>
              <a:rPr lang="en-US" sz="2200" i="1" dirty="0" err="1" smtClean="0"/>
              <a:t>hoặc</a:t>
            </a:r>
            <a:r>
              <a:rPr lang="en-US" sz="2200" i="1" dirty="0" smtClean="0"/>
              <a:t> </a:t>
            </a:r>
            <a:r>
              <a:rPr lang="en-US" sz="2200" i="1" dirty="0" err="1" smtClean="0"/>
              <a:t>phím</a:t>
            </a:r>
            <a:r>
              <a:rPr lang="en-US" sz="2200" i="1" dirty="0" smtClean="0"/>
              <a:t> up arrow</a:t>
            </a:r>
          </a:p>
          <a:p>
            <a:pPr marL="0" indent="0" eaLnBrk="1" fontAlgn="auto" hangingPunct="1">
              <a:spcAft>
                <a:spcPts val="0"/>
              </a:spcAft>
              <a:buFont typeface="Wingdings" panose="05000000000000000000" pitchFamily="2" charset="2"/>
              <a:buNone/>
              <a:defRPr/>
            </a:pPr>
            <a:r>
              <a:rPr lang="en-US" sz="2200" dirty="0" err="1" smtClean="0"/>
              <a:t>ConsoleKeyInfo</a:t>
            </a:r>
            <a:r>
              <a:rPr lang="en-US" sz="2200" dirty="0" smtClean="0"/>
              <a:t> k;</a:t>
            </a:r>
          </a:p>
          <a:p>
            <a:pPr marL="0" indent="0" eaLnBrk="1" fontAlgn="auto" hangingPunct="1">
              <a:spcAft>
                <a:spcPts val="0"/>
              </a:spcAft>
              <a:buFont typeface="Wingdings" panose="05000000000000000000" pitchFamily="2" charset="2"/>
              <a:buNone/>
              <a:defRPr/>
            </a:pPr>
            <a:r>
              <a:rPr lang="en-US" sz="2200" dirty="0" smtClean="0"/>
              <a:t>k = </a:t>
            </a:r>
            <a:r>
              <a:rPr lang="en-US" sz="2200" dirty="0" err="1" smtClean="0"/>
              <a:t>Console.ReadKey</a:t>
            </a:r>
            <a:r>
              <a:rPr lang="en-US" sz="2200" dirty="0" smtClean="0"/>
              <a:t>(true);</a:t>
            </a:r>
          </a:p>
          <a:p>
            <a:pPr marL="0" indent="0" eaLnBrk="1" fontAlgn="auto" hangingPunct="1">
              <a:spcAft>
                <a:spcPts val="0"/>
              </a:spcAft>
              <a:buFont typeface="Wingdings" panose="05000000000000000000" pitchFamily="2" charset="2"/>
              <a:buNone/>
              <a:defRPr/>
            </a:pPr>
            <a:r>
              <a:rPr lang="en-US" sz="2200" dirty="0" smtClean="0"/>
              <a:t>switch(</a:t>
            </a:r>
            <a:r>
              <a:rPr lang="en-US" sz="2200" dirty="0" err="1" smtClean="0"/>
              <a:t>k.Key</a:t>
            </a:r>
            <a:r>
              <a:rPr lang="en-US" sz="2200" dirty="0" smtClean="0"/>
              <a:t>)</a:t>
            </a:r>
          </a:p>
          <a:p>
            <a:pPr marL="0" indent="0" eaLnBrk="1" fontAlgn="auto" hangingPunct="1">
              <a:spcAft>
                <a:spcPts val="0"/>
              </a:spcAft>
              <a:buFont typeface="Wingdings" panose="05000000000000000000" pitchFamily="2" charset="2"/>
              <a:buNone/>
              <a:defRPr/>
            </a:pPr>
            <a:r>
              <a:rPr lang="en-US" sz="2200" dirty="0" smtClean="0"/>
              <a:t>{  </a:t>
            </a:r>
          </a:p>
          <a:p>
            <a:pPr marL="0" indent="0" eaLnBrk="1" fontAlgn="auto" hangingPunct="1">
              <a:spcAft>
                <a:spcPts val="0"/>
              </a:spcAft>
              <a:buFont typeface="Wingdings" panose="05000000000000000000" pitchFamily="2" charset="2"/>
              <a:buNone/>
              <a:defRPr/>
            </a:pPr>
            <a:r>
              <a:rPr lang="en-US" sz="2200" dirty="0" smtClean="0"/>
              <a:t>   case </a:t>
            </a:r>
            <a:r>
              <a:rPr lang="en-US" sz="2200" dirty="0" err="1" smtClean="0"/>
              <a:t>ConsoleKey.A</a:t>
            </a:r>
            <a:r>
              <a:rPr lang="en-US" sz="2200" dirty="0" smtClean="0"/>
              <a:t>:</a:t>
            </a:r>
          </a:p>
          <a:p>
            <a:pPr marL="0" indent="0" eaLnBrk="1" fontAlgn="auto" hangingPunct="1">
              <a:spcAft>
                <a:spcPts val="0"/>
              </a:spcAft>
              <a:buFont typeface="Wingdings" panose="05000000000000000000" pitchFamily="2" charset="2"/>
              <a:buNone/>
              <a:defRPr/>
            </a:pPr>
            <a:r>
              <a:rPr lang="en-US" sz="2200" dirty="0" smtClean="0"/>
              <a:t>	if (</a:t>
            </a:r>
            <a:r>
              <a:rPr lang="en-US" sz="2200" dirty="0" err="1" smtClean="0">
                <a:solidFill>
                  <a:srgbClr val="FF0000"/>
                </a:solidFill>
              </a:rPr>
              <a:t>k.Modifiers</a:t>
            </a:r>
            <a:r>
              <a:rPr lang="en-US" sz="2200" dirty="0" smtClean="0">
                <a:solidFill>
                  <a:srgbClr val="FF0000"/>
                </a:solidFill>
              </a:rPr>
              <a:t>!=0 </a:t>
            </a:r>
            <a:r>
              <a:rPr lang="en-US" sz="2200" dirty="0" smtClean="0"/>
              <a:t>&amp;&amp; </a:t>
            </a:r>
            <a:r>
              <a:rPr lang="en-US" sz="2200" dirty="0" smtClean="0">
                <a:solidFill>
                  <a:srgbClr val="FF0000"/>
                </a:solidFill>
              </a:rPr>
              <a:t>(</a:t>
            </a:r>
            <a:r>
              <a:rPr lang="en-US" sz="2200" dirty="0" err="1" smtClean="0">
                <a:solidFill>
                  <a:srgbClr val="FF0000"/>
                </a:solidFill>
              </a:rPr>
              <a:t>k.Modifiers&amp;ConsoleModifiers.Shift</a:t>
            </a:r>
            <a:r>
              <a:rPr lang="en-US" sz="2200" dirty="0" smtClean="0">
                <a:solidFill>
                  <a:srgbClr val="FF0000"/>
                </a:solidFill>
              </a:rPr>
              <a:t>)!=0</a:t>
            </a:r>
            <a:r>
              <a:rPr lang="en-US" sz="2200" dirty="0" smtClean="0"/>
              <a:t>)</a:t>
            </a:r>
          </a:p>
          <a:p>
            <a:pPr marL="0" indent="0" eaLnBrk="1" fontAlgn="auto" hangingPunct="1">
              <a:spcAft>
                <a:spcPts val="0"/>
              </a:spcAft>
              <a:buFont typeface="Wingdings" panose="05000000000000000000" pitchFamily="2" charset="2"/>
              <a:buNone/>
              <a:defRPr/>
            </a:pPr>
            <a:r>
              <a:rPr lang="en-US" sz="2200" dirty="0" smtClean="0"/>
              <a:t>		</a:t>
            </a:r>
            <a:r>
              <a:rPr lang="en-US" sz="2200" dirty="0" err="1" smtClean="0"/>
              <a:t>Console.Write</a:t>
            </a:r>
            <a:r>
              <a:rPr lang="en-US" sz="2200" dirty="0" smtClean="0"/>
              <a:t>(“Ban </a:t>
            </a:r>
            <a:r>
              <a:rPr lang="en-US" sz="2200" dirty="0" err="1" smtClean="0"/>
              <a:t>nhan</a:t>
            </a:r>
            <a:r>
              <a:rPr lang="en-US" sz="2200" dirty="0" smtClean="0"/>
              <a:t> </a:t>
            </a:r>
            <a:r>
              <a:rPr lang="en-US" sz="2200" dirty="0" err="1" smtClean="0"/>
              <a:t>phim</a:t>
            </a:r>
            <a:r>
              <a:rPr lang="en-US" sz="2200" dirty="0" smtClean="0"/>
              <a:t> Shift + A”);</a:t>
            </a:r>
          </a:p>
          <a:p>
            <a:pPr marL="0" indent="0" eaLnBrk="1" fontAlgn="auto" hangingPunct="1">
              <a:spcAft>
                <a:spcPts val="0"/>
              </a:spcAft>
              <a:buFont typeface="Wingdings" panose="05000000000000000000" pitchFamily="2" charset="2"/>
              <a:buNone/>
              <a:defRPr/>
            </a:pPr>
            <a:r>
              <a:rPr lang="en-US" sz="2200" dirty="0" smtClean="0"/>
              <a:t>	else</a:t>
            </a:r>
          </a:p>
          <a:p>
            <a:pPr marL="0" indent="0" eaLnBrk="1" fontAlgn="auto" hangingPunct="1">
              <a:spcAft>
                <a:spcPts val="0"/>
              </a:spcAft>
              <a:buFont typeface="Wingdings" panose="05000000000000000000" pitchFamily="2" charset="2"/>
              <a:buNone/>
              <a:defRPr/>
            </a:pPr>
            <a:r>
              <a:rPr lang="en-US" sz="2200" dirty="0" smtClean="0"/>
              <a:t>		</a:t>
            </a:r>
            <a:r>
              <a:rPr lang="en-US" sz="2200" dirty="0" err="1" smtClean="0"/>
              <a:t>Console.Write</a:t>
            </a:r>
            <a:r>
              <a:rPr lang="en-US" sz="2200" dirty="0" smtClean="0"/>
              <a:t>(“Ban </a:t>
            </a:r>
            <a:r>
              <a:rPr lang="en-US" sz="2200" dirty="0" err="1" smtClean="0"/>
              <a:t>nhan</a:t>
            </a:r>
            <a:r>
              <a:rPr lang="en-US" sz="2200" dirty="0" smtClean="0"/>
              <a:t> </a:t>
            </a:r>
            <a:r>
              <a:rPr lang="en-US" sz="2200" dirty="0" err="1" smtClean="0"/>
              <a:t>phim</a:t>
            </a:r>
            <a:r>
              <a:rPr lang="en-US" sz="2200" dirty="0" smtClean="0"/>
              <a:t> A”);</a:t>
            </a:r>
          </a:p>
          <a:p>
            <a:pPr marL="0" indent="0" eaLnBrk="1" fontAlgn="auto" hangingPunct="1">
              <a:spcAft>
                <a:spcPts val="0"/>
              </a:spcAft>
              <a:buFont typeface="Wingdings" panose="05000000000000000000" pitchFamily="2" charset="2"/>
              <a:buNone/>
              <a:defRPr/>
            </a:pPr>
            <a:r>
              <a:rPr lang="en-US" sz="2200" dirty="0" smtClean="0"/>
              <a:t>	break;</a:t>
            </a:r>
          </a:p>
          <a:p>
            <a:pPr marL="0" indent="0" eaLnBrk="1" fontAlgn="auto" hangingPunct="1">
              <a:spcAft>
                <a:spcPts val="0"/>
              </a:spcAft>
              <a:buFont typeface="Wingdings" panose="05000000000000000000" pitchFamily="2" charset="2"/>
              <a:buNone/>
              <a:defRPr/>
            </a:pPr>
            <a:r>
              <a:rPr lang="en-US" sz="2200" dirty="0" smtClean="0"/>
              <a:t>   case </a:t>
            </a:r>
            <a:r>
              <a:rPr lang="en-US" sz="2200" dirty="0" err="1" smtClean="0"/>
              <a:t>ConsoleKey.UpArrow</a:t>
            </a:r>
            <a:r>
              <a:rPr lang="en-US" sz="2200" dirty="0" smtClean="0"/>
              <a:t>:</a:t>
            </a:r>
          </a:p>
          <a:p>
            <a:pPr marL="0" indent="0" eaLnBrk="1" fontAlgn="auto" hangingPunct="1">
              <a:spcAft>
                <a:spcPts val="0"/>
              </a:spcAft>
              <a:buFont typeface="Wingdings" panose="05000000000000000000" pitchFamily="2" charset="2"/>
              <a:buNone/>
              <a:defRPr/>
            </a:pPr>
            <a:r>
              <a:rPr lang="en-US" sz="2200" dirty="0" smtClean="0"/>
              <a:t>	</a:t>
            </a:r>
            <a:r>
              <a:rPr lang="en-US" sz="2200" dirty="0" err="1" smtClean="0"/>
              <a:t>Console.Write</a:t>
            </a:r>
            <a:r>
              <a:rPr lang="en-US" sz="2200" dirty="0" smtClean="0"/>
              <a:t>(“Ban </a:t>
            </a:r>
            <a:r>
              <a:rPr lang="en-US" sz="2200" dirty="0" err="1" smtClean="0"/>
              <a:t>nhan</a:t>
            </a:r>
            <a:r>
              <a:rPr lang="en-US" sz="2200" dirty="0" smtClean="0"/>
              <a:t> </a:t>
            </a:r>
            <a:r>
              <a:rPr lang="en-US" sz="2200" dirty="0" err="1" smtClean="0"/>
              <a:t>phim</a:t>
            </a:r>
            <a:r>
              <a:rPr lang="en-US" sz="2200" dirty="0" smtClean="0"/>
              <a:t> </a:t>
            </a:r>
            <a:r>
              <a:rPr lang="en-US" sz="2200" dirty="0" err="1" smtClean="0"/>
              <a:t>mui</a:t>
            </a:r>
            <a:r>
              <a:rPr lang="en-US" sz="2200" dirty="0" smtClean="0"/>
              <a:t> ten </a:t>
            </a:r>
            <a:r>
              <a:rPr lang="en-US" sz="2200" dirty="0" err="1" smtClean="0"/>
              <a:t>huong</a:t>
            </a:r>
            <a:r>
              <a:rPr lang="en-US" sz="2200" dirty="0" smtClean="0"/>
              <a:t> </a:t>
            </a:r>
            <a:r>
              <a:rPr lang="en-US" sz="2200" dirty="0" err="1" smtClean="0"/>
              <a:t>len</a:t>
            </a:r>
            <a:r>
              <a:rPr lang="en-US" sz="2200" dirty="0" smtClean="0"/>
              <a:t>”);</a:t>
            </a:r>
          </a:p>
          <a:p>
            <a:pPr marL="0" indent="0" eaLnBrk="1" fontAlgn="auto" hangingPunct="1">
              <a:spcAft>
                <a:spcPts val="0"/>
              </a:spcAft>
              <a:buFont typeface="Wingdings" panose="05000000000000000000" pitchFamily="2" charset="2"/>
              <a:buNone/>
              <a:defRPr/>
            </a:pPr>
            <a:r>
              <a:rPr lang="en-US" sz="2200" dirty="0" smtClean="0"/>
              <a:t>	break;</a:t>
            </a:r>
          </a:p>
          <a:p>
            <a:pPr marL="0" indent="0" eaLnBrk="1" fontAlgn="auto" hangingPunct="1">
              <a:spcAft>
                <a:spcPts val="0"/>
              </a:spcAft>
              <a:buFont typeface="Wingdings" panose="05000000000000000000" pitchFamily="2" charset="2"/>
              <a:buNone/>
              <a:defRPr/>
            </a:pPr>
            <a:r>
              <a:rPr lang="en-US" sz="2200" dirty="0" smtClean="0"/>
              <a:t>   default: </a:t>
            </a:r>
            <a:r>
              <a:rPr lang="en-US" sz="2200" dirty="0" err="1" smtClean="0"/>
              <a:t>Console.Write</a:t>
            </a:r>
            <a:r>
              <a:rPr lang="en-US" sz="2200" dirty="0" smtClean="0"/>
              <a:t>(“Ban </a:t>
            </a:r>
            <a:r>
              <a:rPr lang="en-US" sz="2200" dirty="0" err="1" smtClean="0"/>
              <a:t>nhan</a:t>
            </a:r>
            <a:r>
              <a:rPr lang="en-US" sz="2200" dirty="0" smtClean="0"/>
              <a:t> </a:t>
            </a:r>
            <a:r>
              <a:rPr lang="en-US" sz="2200" dirty="0" err="1" smtClean="0"/>
              <a:t>phim</a:t>
            </a:r>
            <a:r>
              <a:rPr lang="en-US" sz="2200" dirty="0" smtClean="0"/>
              <a:t> </a:t>
            </a:r>
            <a:r>
              <a:rPr lang="en-US" sz="2200" dirty="0" err="1" smtClean="0"/>
              <a:t>khac</a:t>
            </a:r>
            <a:r>
              <a:rPr lang="en-US" sz="2200" dirty="0" smtClean="0"/>
              <a:t>”);</a:t>
            </a:r>
          </a:p>
          <a:p>
            <a:pPr marL="0" indent="0" eaLnBrk="1" fontAlgn="auto" hangingPunct="1">
              <a:spcAft>
                <a:spcPts val="0"/>
              </a:spcAft>
              <a:buFont typeface="Wingdings" panose="05000000000000000000" pitchFamily="2" charset="2"/>
              <a:buNone/>
              <a:defRPr/>
            </a:pPr>
            <a:r>
              <a:rPr lang="en-US" sz="2200" dirty="0" smtClean="0"/>
              <a:t>}</a:t>
            </a:r>
          </a:p>
        </p:txBody>
      </p:sp>
      <p:sp>
        <p:nvSpPr>
          <p:cNvPr id="109572"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943B57D-70F7-472B-AFBA-910ECF14E51E}" type="slidenum">
              <a:rPr lang="en-US" smtClean="0">
                <a:solidFill>
                  <a:schemeClr val="bg1"/>
                </a:solidFill>
                <a:latin typeface="Verdana" panose="020B0604030504040204" pitchFamily="34" charset="0"/>
              </a:rPr>
              <a:pPr/>
              <a:t>103</a:t>
            </a:fld>
            <a:endParaRPr lang="en-US" smtClean="0">
              <a:solidFill>
                <a:schemeClr val="bg1"/>
              </a:solidFill>
              <a:latin typeface="Verdana" panose="020B0604030504040204" pitchFamily="34" charset="0"/>
            </a:endParaRPr>
          </a:p>
        </p:txBody>
      </p:sp>
      <p:sp>
        <p:nvSpPr>
          <p:cNvPr id="10957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7200" y="0"/>
            <a:ext cx="8534400" cy="1089025"/>
          </a:xfrm>
        </p:spPr>
        <p:txBody>
          <a:bodyPr>
            <a:normAutofit/>
          </a:bodyPr>
          <a:lstStyle/>
          <a:p>
            <a:pPr eaLnBrk="1" hangingPunct="1"/>
            <a:r>
              <a:rPr lang="en-US" dirty="0" err="1" smtClean="0"/>
              <a:t>Kiểm</a:t>
            </a:r>
            <a:r>
              <a:rPr lang="en-US" dirty="0" smtClean="0"/>
              <a:t> </a:t>
            </a:r>
            <a:r>
              <a:rPr lang="en-US" dirty="0" err="1" smtClean="0"/>
              <a:t>tra</a:t>
            </a:r>
            <a:r>
              <a:rPr lang="en-US" dirty="0" smtClean="0"/>
              <a:t> </a:t>
            </a:r>
            <a:r>
              <a:rPr lang="en-US" dirty="0" err="1" smtClean="0"/>
              <a:t>phím</a:t>
            </a:r>
            <a:r>
              <a:rPr lang="en-US" dirty="0" smtClean="0"/>
              <a:t> </a:t>
            </a:r>
            <a:r>
              <a:rPr lang="en-US" dirty="0" err="1" smtClean="0"/>
              <a:t>có</a:t>
            </a:r>
            <a:r>
              <a:rPr lang="en-US" dirty="0" smtClean="0"/>
              <a:t> </a:t>
            </a:r>
            <a:r>
              <a:rPr lang="en-US" dirty="0" err="1" smtClean="0"/>
              <a:t>được</a:t>
            </a:r>
            <a:r>
              <a:rPr lang="en-US" dirty="0" smtClean="0"/>
              <a:t> </a:t>
            </a:r>
            <a:r>
              <a:rPr lang="en-US" dirty="0" err="1" smtClean="0"/>
              <a:t>nhấn</a:t>
            </a:r>
            <a:r>
              <a:rPr lang="en-US" dirty="0" smtClean="0"/>
              <a:t> hay </a:t>
            </a:r>
            <a:r>
              <a:rPr lang="en-US" dirty="0" err="1" smtClean="0"/>
              <a:t>ko</a:t>
            </a:r>
            <a:r>
              <a:rPr lang="en-US" dirty="0" smtClean="0"/>
              <a:t>?</a:t>
            </a:r>
            <a:endParaRPr lang="en-US" dirty="0" smtClean="0">
              <a:solidFill>
                <a:schemeClr val="accent1"/>
              </a:solidFill>
            </a:endParaRPr>
          </a:p>
        </p:txBody>
      </p:sp>
      <p:sp>
        <p:nvSpPr>
          <p:cNvPr id="8" name="Content Placeholder 2"/>
          <p:cNvSpPr>
            <a:spLocks noGrp="1"/>
          </p:cNvSpPr>
          <p:nvPr>
            <p:ph idx="1"/>
          </p:nvPr>
        </p:nvSpPr>
        <p:spPr>
          <a:xfrm>
            <a:off x="457200" y="1524000"/>
            <a:ext cx="8534400" cy="5029200"/>
          </a:xfrm>
        </p:spPr>
        <p:txBody>
          <a:bodyPr rtlCol="0">
            <a:normAutofit/>
          </a:bodyPr>
          <a:lstStyle/>
          <a:p>
            <a:pPr eaLnBrk="1" fontAlgn="auto" hangingPunct="1">
              <a:lnSpc>
                <a:spcPct val="150000"/>
              </a:lnSpc>
              <a:spcAft>
                <a:spcPts val="0"/>
              </a:spcAft>
              <a:defRPr/>
            </a:pPr>
            <a:r>
              <a:rPr lang="en-US" dirty="0" err="1"/>
              <a:t>Có</a:t>
            </a:r>
            <a:r>
              <a:rPr lang="en-US" dirty="0"/>
              <a:t> </a:t>
            </a:r>
            <a:r>
              <a:rPr lang="en-US" dirty="0" err="1"/>
              <a:t>nhấn</a:t>
            </a:r>
            <a:r>
              <a:rPr lang="en-US" dirty="0"/>
              <a:t> </a:t>
            </a:r>
            <a:r>
              <a:rPr lang="en-US" dirty="0" err="1"/>
              <a:t>phím</a:t>
            </a:r>
            <a:r>
              <a:rPr lang="en-US" dirty="0"/>
              <a:t>: </a:t>
            </a:r>
          </a:p>
          <a:p>
            <a:pPr marL="0" indent="0" eaLnBrk="1" fontAlgn="auto" hangingPunct="1">
              <a:lnSpc>
                <a:spcPct val="150000"/>
              </a:lnSpc>
              <a:spcAft>
                <a:spcPts val="0"/>
              </a:spcAft>
              <a:buFont typeface="Wingdings" panose="05000000000000000000" pitchFamily="2" charset="2"/>
              <a:buNone/>
              <a:defRPr/>
            </a:pPr>
            <a:r>
              <a:rPr lang="en-US" dirty="0"/>
              <a:t>	</a:t>
            </a:r>
            <a:r>
              <a:rPr lang="en-US" dirty="0" err="1"/>
              <a:t>Console.KeyAvailable</a:t>
            </a:r>
            <a:r>
              <a:rPr lang="en-US" dirty="0"/>
              <a:t> = true</a:t>
            </a:r>
          </a:p>
          <a:p>
            <a:pPr eaLnBrk="1" fontAlgn="auto" hangingPunct="1">
              <a:lnSpc>
                <a:spcPct val="150000"/>
              </a:lnSpc>
              <a:spcAft>
                <a:spcPts val="0"/>
              </a:spcAft>
              <a:defRPr/>
            </a:pPr>
            <a:r>
              <a:rPr lang="en-US" dirty="0" err="1"/>
              <a:t>Không</a:t>
            </a:r>
            <a:r>
              <a:rPr lang="en-US" dirty="0"/>
              <a:t> </a:t>
            </a:r>
            <a:r>
              <a:rPr lang="en-US" dirty="0" err="1"/>
              <a:t>nhấn</a:t>
            </a:r>
            <a:r>
              <a:rPr lang="en-US" dirty="0"/>
              <a:t> </a:t>
            </a:r>
            <a:r>
              <a:rPr lang="en-US" dirty="0" err="1"/>
              <a:t>phím</a:t>
            </a:r>
            <a:r>
              <a:rPr lang="en-US" dirty="0"/>
              <a:t>: </a:t>
            </a:r>
          </a:p>
          <a:p>
            <a:pPr marL="0" indent="0" eaLnBrk="1" fontAlgn="auto" hangingPunct="1">
              <a:lnSpc>
                <a:spcPct val="150000"/>
              </a:lnSpc>
              <a:spcAft>
                <a:spcPts val="0"/>
              </a:spcAft>
              <a:buFont typeface="Wingdings" panose="05000000000000000000" pitchFamily="2" charset="2"/>
              <a:buNone/>
              <a:defRPr/>
            </a:pPr>
            <a:r>
              <a:rPr lang="en-US" dirty="0"/>
              <a:t>	</a:t>
            </a:r>
            <a:r>
              <a:rPr lang="en-US" dirty="0" err="1"/>
              <a:t>Console.KeyAvailable</a:t>
            </a:r>
            <a:r>
              <a:rPr lang="en-US" dirty="0"/>
              <a:t> = false</a:t>
            </a:r>
          </a:p>
        </p:txBody>
      </p:sp>
      <p:sp>
        <p:nvSpPr>
          <p:cNvPr id="110596"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713E361-7A79-4F96-8D4B-19831A039A48}" type="slidenum">
              <a:rPr lang="en-US" smtClean="0">
                <a:solidFill>
                  <a:schemeClr val="bg1"/>
                </a:solidFill>
                <a:latin typeface="Verdana" panose="020B0604030504040204" pitchFamily="34" charset="0"/>
              </a:rPr>
              <a:pPr/>
              <a:t>104</a:t>
            </a:fld>
            <a:endParaRPr lang="en-US" smtClean="0">
              <a:solidFill>
                <a:schemeClr val="bg1"/>
              </a:solidFill>
              <a:latin typeface="Verdana" panose="020B0604030504040204" pitchFamily="34" charset="0"/>
            </a:endParaRPr>
          </a:p>
        </p:txBody>
      </p:sp>
      <p:sp>
        <p:nvSpPr>
          <p:cNvPr id="11059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Content Placeholder 2"/>
          <p:cNvSpPr>
            <a:spLocks noGrp="1"/>
          </p:cNvSpPr>
          <p:nvPr>
            <p:ph idx="1"/>
          </p:nvPr>
        </p:nvSpPr>
        <p:spPr>
          <a:xfrm>
            <a:off x="914400" y="993775"/>
            <a:ext cx="8229600" cy="5864225"/>
          </a:xfrm>
        </p:spPr>
        <p:txBody>
          <a:bodyPr/>
          <a:lstStyle/>
          <a:p>
            <a:pPr marL="0" indent="0" eaLnBrk="1" hangingPunct="1">
              <a:lnSpc>
                <a:spcPct val="150000"/>
              </a:lnSpc>
              <a:buFont typeface="Wingdings" panose="05000000000000000000" pitchFamily="2" charset="2"/>
              <a:buNone/>
            </a:pPr>
            <a:r>
              <a:rPr lang="en-US" sz="2800" dirty="0" smtClean="0"/>
              <a:t>while (!</a:t>
            </a:r>
            <a:r>
              <a:rPr lang="en-US" sz="2800" dirty="0" err="1" smtClean="0"/>
              <a:t>Console.KeyAvailable</a:t>
            </a:r>
            <a:r>
              <a:rPr lang="en-US" sz="2800" dirty="0" smtClean="0"/>
              <a:t>)</a:t>
            </a:r>
          </a:p>
          <a:p>
            <a:pPr marL="0" indent="0" eaLnBrk="1" hangingPunct="1">
              <a:lnSpc>
                <a:spcPct val="150000"/>
              </a:lnSpc>
              <a:buFont typeface="Wingdings" panose="05000000000000000000" pitchFamily="2" charset="2"/>
              <a:buNone/>
            </a:pPr>
            <a:r>
              <a:rPr lang="en-US" sz="2800" dirty="0" smtClean="0"/>
              <a:t> {</a:t>
            </a:r>
          </a:p>
          <a:p>
            <a:pPr marL="0" indent="0" eaLnBrk="1" hangingPunct="1">
              <a:lnSpc>
                <a:spcPct val="150000"/>
              </a:lnSpc>
              <a:buFont typeface="Wingdings" panose="05000000000000000000" pitchFamily="2" charset="2"/>
              <a:buNone/>
            </a:pPr>
            <a:r>
              <a:rPr lang="en-US" sz="2800" dirty="0" smtClean="0"/>
              <a:t>      </a:t>
            </a:r>
            <a:r>
              <a:rPr lang="en-US" sz="2800" dirty="0" err="1" smtClean="0"/>
              <a:t>DateTime</a:t>
            </a:r>
            <a:r>
              <a:rPr lang="en-US" sz="2800" dirty="0" smtClean="0"/>
              <a:t> d = </a:t>
            </a:r>
            <a:r>
              <a:rPr lang="en-US" sz="2800" dirty="0" err="1" smtClean="0"/>
              <a:t>DateTime.Now</a:t>
            </a:r>
            <a:r>
              <a:rPr lang="en-US" sz="2800" dirty="0" smtClean="0"/>
              <a:t>;</a:t>
            </a:r>
          </a:p>
          <a:p>
            <a:pPr marL="0" indent="0" eaLnBrk="1" hangingPunct="1">
              <a:lnSpc>
                <a:spcPct val="150000"/>
              </a:lnSpc>
              <a:buFont typeface="Wingdings" panose="05000000000000000000" pitchFamily="2" charset="2"/>
              <a:buNone/>
            </a:pPr>
            <a:r>
              <a:rPr lang="en-US" sz="2800" dirty="0" smtClean="0"/>
              <a:t>      </a:t>
            </a:r>
            <a:r>
              <a:rPr lang="en-US" sz="2800" dirty="0" err="1" smtClean="0"/>
              <a:t>Console.Write</a:t>
            </a:r>
            <a:r>
              <a:rPr lang="en-US" sz="2800" dirty="0" smtClean="0"/>
              <a:t>("{0:00}:{1:00}:{2:00}",</a:t>
            </a:r>
            <a:br>
              <a:rPr lang="en-US" sz="2800" dirty="0" smtClean="0"/>
            </a:br>
            <a:r>
              <a:rPr lang="en-US" sz="2800" dirty="0" smtClean="0"/>
              <a:t> 				</a:t>
            </a:r>
            <a:r>
              <a:rPr lang="en-US" sz="2800" dirty="0" err="1" smtClean="0"/>
              <a:t>d.Hour</a:t>
            </a:r>
            <a:r>
              <a:rPr lang="en-US" sz="2800" dirty="0" smtClean="0"/>
              <a:t>, </a:t>
            </a:r>
            <a:r>
              <a:rPr lang="en-US" sz="2800" dirty="0" err="1" smtClean="0"/>
              <a:t>d.Minute</a:t>
            </a:r>
            <a:r>
              <a:rPr lang="en-US" sz="2800" dirty="0" smtClean="0"/>
              <a:t>, </a:t>
            </a:r>
            <a:r>
              <a:rPr lang="en-US" sz="2800" dirty="0" err="1" smtClean="0"/>
              <a:t>d.Second</a:t>
            </a:r>
            <a:r>
              <a:rPr lang="en-US" sz="2800" dirty="0" smtClean="0"/>
              <a:t>);</a:t>
            </a:r>
          </a:p>
          <a:p>
            <a:pPr marL="0" indent="0" eaLnBrk="1" hangingPunct="1">
              <a:lnSpc>
                <a:spcPct val="150000"/>
              </a:lnSpc>
              <a:buFont typeface="Wingdings" panose="05000000000000000000" pitchFamily="2" charset="2"/>
              <a:buNone/>
            </a:pPr>
            <a:r>
              <a:rPr lang="en-US" sz="2800" dirty="0" smtClean="0"/>
              <a:t>      </a:t>
            </a:r>
            <a:r>
              <a:rPr lang="en-US" sz="2800" dirty="0" err="1" smtClean="0"/>
              <a:t>Thread.Sleep</a:t>
            </a:r>
            <a:r>
              <a:rPr lang="en-US" sz="2800" dirty="0" smtClean="0"/>
              <a:t>(1000); </a:t>
            </a:r>
            <a:r>
              <a:rPr lang="en-US" sz="2800" dirty="0" smtClean="0">
                <a:solidFill>
                  <a:srgbClr val="FF0000"/>
                </a:solidFill>
              </a:rPr>
              <a:t>//using </a:t>
            </a:r>
            <a:r>
              <a:rPr lang="en-US" sz="2800" dirty="0" err="1" smtClean="0">
                <a:solidFill>
                  <a:srgbClr val="FF0000"/>
                </a:solidFill>
              </a:rPr>
              <a:t>System.Threading</a:t>
            </a:r>
            <a:r>
              <a:rPr lang="en-US" sz="2800" dirty="0" smtClean="0">
                <a:solidFill>
                  <a:srgbClr val="FF0000"/>
                </a:solidFill>
              </a:rPr>
              <a:t>;</a:t>
            </a:r>
          </a:p>
          <a:p>
            <a:pPr marL="0" indent="0" eaLnBrk="1" hangingPunct="1">
              <a:lnSpc>
                <a:spcPct val="150000"/>
              </a:lnSpc>
              <a:buFont typeface="Wingdings" panose="05000000000000000000" pitchFamily="2" charset="2"/>
              <a:buNone/>
            </a:pPr>
            <a:r>
              <a:rPr lang="en-US" sz="2800" dirty="0" smtClean="0"/>
              <a:t>      </a:t>
            </a:r>
            <a:r>
              <a:rPr lang="en-US" sz="2800" dirty="0" err="1" smtClean="0"/>
              <a:t>Console.Clear</a:t>
            </a:r>
            <a:r>
              <a:rPr lang="en-US" sz="2800" dirty="0" smtClean="0"/>
              <a:t>();</a:t>
            </a:r>
          </a:p>
          <a:p>
            <a:pPr marL="0" indent="0" eaLnBrk="1" hangingPunct="1">
              <a:lnSpc>
                <a:spcPct val="150000"/>
              </a:lnSpc>
              <a:buFont typeface="Wingdings" panose="05000000000000000000" pitchFamily="2" charset="2"/>
              <a:buNone/>
            </a:pPr>
            <a:r>
              <a:rPr lang="en-US" sz="2800" dirty="0" smtClean="0"/>
              <a:t> }</a:t>
            </a:r>
          </a:p>
          <a:p>
            <a:pPr marL="0" indent="0" eaLnBrk="1" hangingPunct="1">
              <a:lnSpc>
                <a:spcPct val="150000"/>
              </a:lnSpc>
              <a:buFont typeface="Wingdings" panose="05000000000000000000" pitchFamily="2" charset="2"/>
              <a:buNone/>
            </a:pPr>
            <a:endParaRPr lang="en-US" sz="2800" dirty="0" smtClean="0"/>
          </a:p>
        </p:txBody>
      </p:sp>
      <p:sp>
        <p:nvSpPr>
          <p:cNvPr id="111620"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27F9ED1-8A62-4F74-8A91-D5FBC644A2EB}" type="slidenum">
              <a:rPr lang="en-US" smtClean="0">
                <a:solidFill>
                  <a:schemeClr val="bg1"/>
                </a:solidFill>
                <a:latin typeface="Verdana" panose="020B0604030504040204" pitchFamily="34" charset="0"/>
              </a:rPr>
              <a:pPr/>
              <a:t>105</a:t>
            </a:fld>
            <a:endParaRPr lang="en-US" smtClean="0">
              <a:solidFill>
                <a:schemeClr val="bg1"/>
              </a:solidFill>
              <a:latin typeface="Verdana" panose="020B0604030504040204" pitchFamily="34" charset="0"/>
            </a:endParaRPr>
          </a:p>
        </p:txBody>
      </p:sp>
      <p:sp>
        <p:nvSpPr>
          <p:cNvPr id="111621"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2" name="Rectangle 1"/>
          <p:cNvSpPr/>
          <p:nvPr/>
        </p:nvSpPr>
        <p:spPr>
          <a:xfrm>
            <a:off x="533400" y="16629"/>
            <a:ext cx="8305800" cy="738664"/>
          </a:xfrm>
          <a:prstGeom prst="rect">
            <a:avLst/>
          </a:prstGeom>
        </p:spPr>
        <p:txBody>
          <a:bodyPr wrap="square">
            <a:spAutoFit/>
          </a:bodyPr>
          <a:lstStyle/>
          <a:p>
            <a:pPr marL="0" indent="0" eaLnBrk="1" hangingPunct="1">
              <a:lnSpc>
                <a:spcPct val="150000"/>
              </a:lnSpc>
              <a:buFont typeface="Wingdings" panose="05000000000000000000" pitchFamily="2" charset="2"/>
              <a:buNone/>
            </a:pPr>
            <a:r>
              <a:rPr lang="en-US" sz="2800" dirty="0" err="1"/>
              <a:t>Hiển</a:t>
            </a:r>
            <a:r>
              <a:rPr lang="en-US" sz="2800" dirty="0"/>
              <a:t> </a:t>
            </a:r>
            <a:r>
              <a:rPr lang="en-US" sz="2800" dirty="0" err="1"/>
              <a:t>thị</a:t>
            </a:r>
            <a:r>
              <a:rPr lang="en-US" sz="2800" dirty="0"/>
              <a:t> </a:t>
            </a:r>
            <a:r>
              <a:rPr lang="en-US" sz="2800" dirty="0" err="1"/>
              <a:t>giờ</a:t>
            </a:r>
            <a:r>
              <a:rPr lang="en-US" sz="2800" dirty="0"/>
              <a:t> </a:t>
            </a:r>
            <a:r>
              <a:rPr lang="en-US" sz="2800" dirty="0" err="1"/>
              <a:t>hệ</a:t>
            </a:r>
            <a:r>
              <a:rPr lang="en-US" sz="2800" dirty="0"/>
              <a:t> </a:t>
            </a:r>
            <a:r>
              <a:rPr lang="en-US" sz="2800" dirty="0" err="1"/>
              <a:t>thống</a:t>
            </a:r>
            <a:r>
              <a:rPr lang="en-US" sz="2800" dirty="0"/>
              <a:t> </a:t>
            </a:r>
            <a:r>
              <a:rPr lang="en-US" sz="2800" dirty="0" err="1"/>
              <a:t>cho</a:t>
            </a:r>
            <a:r>
              <a:rPr lang="en-US" sz="2800" dirty="0"/>
              <a:t> </a:t>
            </a:r>
            <a:r>
              <a:rPr lang="en-US" sz="2800" dirty="0" err="1"/>
              <a:t>đến</a:t>
            </a:r>
            <a:r>
              <a:rPr lang="en-US" sz="2800" dirty="0"/>
              <a:t> </a:t>
            </a:r>
            <a:r>
              <a:rPr lang="en-US" sz="2800" dirty="0" err="1"/>
              <a:t>khi</a:t>
            </a:r>
            <a:r>
              <a:rPr lang="en-US" sz="2800" dirty="0"/>
              <a:t> </a:t>
            </a:r>
            <a:r>
              <a:rPr lang="en-US" sz="2800" dirty="0" err="1"/>
              <a:t>nhấn</a:t>
            </a:r>
            <a:r>
              <a:rPr lang="en-US" sz="2800" dirty="0"/>
              <a:t> </a:t>
            </a:r>
            <a:r>
              <a:rPr lang="en-US" sz="2800" dirty="0" err="1"/>
              <a:t>phím</a:t>
            </a:r>
            <a:r>
              <a:rPr lang="en-US" sz="2800" dirty="0"/>
              <a:t> </a:t>
            </a:r>
            <a:r>
              <a:rPr lang="en-US" sz="2800" dirty="0" err="1"/>
              <a:t>bất</a:t>
            </a:r>
            <a:r>
              <a:rPr lang="en-US" sz="2800" dirty="0"/>
              <a:t> </a:t>
            </a:r>
            <a:r>
              <a:rPr lang="en-US" sz="2800" dirty="0" err="1" smtClean="0"/>
              <a:t>kỳ</a:t>
            </a:r>
            <a:endParaRPr lang="en-US" sz="2800"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457200" y="411797"/>
            <a:ext cx="8534400" cy="563563"/>
          </a:xfrm>
        </p:spPr>
        <p:txBody>
          <a:bodyPr>
            <a:normAutofit fontScale="90000"/>
          </a:bodyPr>
          <a:lstStyle/>
          <a:p>
            <a:pPr eaLnBrk="1" hangingPunct="1"/>
            <a:r>
              <a:rPr lang="en-US" dirty="0" err="1" smtClean="0"/>
              <a:t>Thiết</a:t>
            </a:r>
            <a:r>
              <a:rPr lang="en-US" dirty="0" smtClean="0"/>
              <a:t> </a:t>
            </a:r>
            <a:r>
              <a:rPr lang="en-US" dirty="0" err="1" smtClean="0"/>
              <a:t>lập</a:t>
            </a:r>
            <a:r>
              <a:rPr lang="en-US" dirty="0" smtClean="0"/>
              <a:t> </a:t>
            </a:r>
            <a:r>
              <a:rPr lang="en-US" dirty="0" err="1" smtClean="0"/>
              <a:t>màu</a:t>
            </a:r>
            <a:endParaRPr lang="en-US" dirty="0" smtClean="0">
              <a:solidFill>
                <a:schemeClr val="accent1"/>
              </a:solidFill>
            </a:endParaRPr>
          </a:p>
        </p:txBody>
      </p:sp>
      <p:sp>
        <p:nvSpPr>
          <p:cNvPr id="7" name="Content Placeholder 2"/>
          <p:cNvSpPr>
            <a:spLocks noGrp="1"/>
          </p:cNvSpPr>
          <p:nvPr>
            <p:ph idx="1"/>
          </p:nvPr>
        </p:nvSpPr>
        <p:spPr>
          <a:xfrm>
            <a:off x="457200" y="1371600"/>
            <a:ext cx="8382000" cy="5349875"/>
          </a:xfrm>
        </p:spPr>
        <p:txBody>
          <a:bodyPr rtlCol="0">
            <a:noAutofit/>
          </a:bodyPr>
          <a:lstStyle/>
          <a:p>
            <a:pPr eaLnBrk="1" fontAlgn="auto" hangingPunct="1">
              <a:lnSpc>
                <a:spcPct val="150000"/>
              </a:lnSpc>
              <a:spcAft>
                <a:spcPts val="0"/>
              </a:spcAft>
              <a:defRPr/>
            </a:pPr>
            <a:r>
              <a:rPr lang="en-US" sz="2800" dirty="0" err="1" smtClean="0"/>
              <a:t>Màu</a:t>
            </a:r>
            <a:r>
              <a:rPr lang="en-US" sz="2800" dirty="0" smtClean="0"/>
              <a:t> </a:t>
            </a:r>
            <a:r>
              <a:rPr lang="en-US" sz="2800" dirty="0" err="1" smtClean="0"/>
              <a:t>nền</a:t>
            </a:r>
            <a:r>
              <a:rPr lang="en-US" sz="2800" dirty="0" smtClean="0"/>
              <a:t> </a:t>
            </a:r>
            <a:r>
              <a:rPr lang="en-US" sz="2800" dirty="0" err="1" smtClean="0"/>
              <a:t>của</a:t>
            </a:r>
            <a:r>
              <a:rPr lang="en-US" sz="2800" dirty="0" smtClean="0"/>
              <a:t> </a:t>
            </a:r>
            <a:r>
              <a:rPr lang="en-US" sz="2800" dirty="0" err="1" smtClean="0"/>
              <a:t>chữ</a:t>
            </a:r>
            <a:endParaRPr lang="en-US" sz="2800" dirty="0" smtClean="0"/>
          </a:p>
          <a:p>
            <a:pPr marL="0" indent="0" eaLnBrk="1" fontAlgn="auto" hangingPunct="1">
              <a:lnSpc>
                <a:spcPct val="150000"/>
              </a:lnSpc>
              <a:spcAft>
                <a:spcPts val="0"/>
              </a:spcAft>
              <a:buFont typeface="Wingdings"/>
              <a:buNone/>
              <a:defRPr/>
            </a:pPr>
            <a:r>
              <a:rPr lang="en-US" sz="2800" dirty="0" smtClean="0"/>
              <a:t>	</a:t>
            </a:r>
            <a:r>
              <a:rPr lang="en-US" sz="2800" dirty="0" err="1" smtClean="0"/>
              <a:t>Console.BackgroundColor</a:t>
            </a:r>
            <a:r>
              <a:rPr lang="en-US" sz="2800" dirty="0" smtClean="0"/>
              <a:t> </a:t>
            </a:r>
            <a:r>
              <a:rPr lang="en-US" sz="2800" dirty="0"/>
              <a:t>= </a:t>
            </a:r>
            <a:r>
              <a:rPr lang="en-US" sz="2800" dirty="0" err="1"/>
              <a:t>hằng</a:t>
            </a:r>
            <a:r>
              <a:rPr lang="en-US" sz="2800" dirty="0"/>
              <a:t> </a:t>
            </a:r>
            <a:r>
              <a:rPr lang="en-US" sz="2800" dirty="0" err="1"/>
              <a:t>số</a:t>
            </a:r>
            <a:r>
              <a:rPr lang="en-US" sz="2800" dirty="0"/>
              <a:t> </a:t>
            </a:r>
            <a:r>
              <a:rPr lang="en-US" sz="2800" dirty="0" err="1"/>
              <a:t>màu</a:t>
            </a:r>
            <a:r>
              <a:rPr lang="en-US" sz="2800" dirty="0" smtClean="0"/>
              <a:t>;</a:t>
            </a:r>
          </a:p>
          <a:p>
            <a:pPr marL="0" indent="0" eaLnBrk="1" fontAlgn="auto" hangingPunct="1">
              <a:lnSpc>
                <a:spcPct val="150000"/>
              </a:lnSpc>
              <a:spcAft>
                <a:spcPts val="0"/>
              </a:spcAft>
              <a:buFont typeface="Wingdings"/>
              <a:buNone/>
              <a:defRPr/>
            </a:pPr>
            <a:r>
              <a:rPr lang="en-US" sz="2800" dirty="0" smtClean="0"/>
              <a:t>VD: </a:t>
            </a:r>
            <a:r>
              <a:rPr lang="en-US" sz="2800" dirty="0" err="1" smtClean="0"/>
              <a:t>Console.BackgroundColor</a:t>
            </a:r>
            <a:r>
              <a:rPr lang="en-US" sz="2800" dirty="0" smtClean="0"/>
              <a:t> </a:t>
            </a:r>
            <a:r>
              <a:rPr lang="en-US" sz="2800" dirty="0"/>
              <a:t>= </a:t>
            </a:r>
            <a:r>
              <a:rPr lang="en-US" sz="2800" dirty="0" err="1"/>
              <a:t>ConsoleColor.Green</a:t>
            </a:r>
            <a:r>
              <a:rPr lang="en-US" sz="2800" dirty="0"/>
              <a:t>;</a:t>
            </a:r>
            <a:endParaRPr lang="en-US" sz="2800" dirty="0" smtClean="0"/>
          </a:p>
          <a:p>
            <a:pPr eaLnBrk="1" fontAlgn="auto" hangingPunct="1">
              <a:lnSpc>
                <a:spcPct val="150000"/>
              </a:lnSpc>
              <a:spcAft>
                <a:spcPts val="0"/>
              </a:spcAft>
              <a:defRPr/>
            </a:pPr>
            <a:r>
              <a:rPr lang="en-US" sz="2800" dirty="0" err="1" smtClean="0"/>
              <a:t>Màu</a:t>
            </a:r>
            <a:r>
              <a:rPr lang="en-US" sz="2800" dirty="0" smtClean="0"/>
              <a:t> </a:t>
            </a:r>
            <a:r>
              <a:rPr lang="en-US" sz="2800" dirty="0" err="1" smtClean="0"/>
              <a:t>chữ</a:t>
            </a:r>
            <a:endParaRPr lang="en-US" sz="2800" dirty="0" smtClean="0"/>
          </a:p>
          <a:p>
            <a:pPr marL="0" indent="0" eaLnBrk="1" fontAlgn="auto" hangingPunct="1">
              <a:lnSpc>
                <a:spcPct val="150000"/>
              </a:lnSpc>
              <a:spcAft>
                <a:spcPts val="0"/>
              </a:spcAft>
              <a:buFont typeface="Wingdings"/>
              <a:buNone/>
              <a:defRPr/>
            </a:pPr>
            <a:r>
              <a:rPr lang="en-US" sz="2800" dirty="0" smtClean="0"/>
              <a:t>	</a:t>
            </a:r>
            <a:r>
              <a:rPr lang="en-US" sz="2800" dirty="0" err="1" smtClean="0"/>
              <a:t>Console.ForegroundColor</a:t>
            </a:r>
            <a:r>
              <a:rPr lang="en-US" sz="2800" dirty="0" smtClean="0"/>
              <a:t> </a:t>
            </a:r>
            <a:r>
              <a:rPr lang="en-US" sz="2800" dirty="0"/>
              <a:t>= </a:t>
            </a:r>
            <a:r>
              <a:rPr lang="en-US" sz="2800" dirty="0" err="1"/>
              <a:t>hằng</a:t>
            </a:r>
            <a:r>
              <a:rPr lang="en-US" sz="2800" dirty="0"/>
              <a:t> </a:t>
            </a:r>
            <a:r>
              <a:rPr lang="en-US" sz="2800" dirty="0" err="1"/>
              <a:t>số</a:t>
            </a:r>
            <a:r>
              <a:rPr lang="en-US" sz="2800" dirty="0"/>
              <a:t> </a:t>
            </a:r>
            <a:r>
              <a:rPr lang="en-US" sz="2800" dirty="0" err="1"/>
              <a:t>màu</a:t>
            </a:r>
            <a:r>
              <a:rPr lang="en-US" sz="2800" dirty="0"/>
              <a:t>;</a:t>
            </a:r>
          </a:p>
          <a:p>
            <a:pPr marL="0" indent="0" eaLnBrk="1" fontAlgn="auto" hangingPunct="1">
              <a:lnSpc>
                <a:spcPct val="150000"/>
              </a:lnSpc>
              <a:spcAft>
                <a:spcPts val="0"/>
              </a:spcAft>
              <a:buFont typeface="Wingdings"/>
              <a:buNone/>
              <a:defRPr/>
            </a:pPr>
            <a:r>
              <a:rPr lang="en-US" sz="2800" dirty="0" smtClean="0"/>
              <a:t>VD: </a:t>
            </a:r>
            <a:r>
              <a:rPr lang="en-US" sz="2800" dirty="0" err="1" smtClean="0"/>
              <a:t>Console.ForegroundColor</a:t>
            </a:r>
            <a:r>
              <a:rPr lang="en-US" sz="2800" dirty="0" smtClean="0"/>
              <a:t> </a:t>
            </a:r>
            <a:r>
              <a:rPr lang="en-US" sz="2800" dirty="0"/>
              <a:t>= </a:t>
            </a:r>
            <a:r>
              <a:rPr lang="en-US" sz="2800" dirty="0" err="1"/>
              <a:t>ConsoleColor.Red</a:t>
            </a:r>
            <a:r>
              <a:rPr lang="en-US" sz="2800" dirty="0"/>
              <a:t>;</a:t>
            </a:r>
          </a:p>
          <a:p>
            <a:pPr eaLnBrk="1" fontAlgn="auto" hangingPunct="1">
              <a:lnSpc>
                <a:spcPct val="150000"/>
              </a:lnSpc>
              <a:spcAft>
                <a:spcPts val="0"/>
              </a:spcAft>
              <a:defRPr/>
            </a:pPr>
            <a:r>
              <a:rPr lang="en-US" sz="2800" dirty="0" err="1" smtClean="0"/>
              <a:t>Xóa</a:t>
            </a:r>
            <a:r>
              <a:rPr lang="en-US" sz="2800" dirty="0" smtClean="0"/>
              <a:t> </a:t>
            </a:r>
            <a:r>
              <a:rPr lang="en-US" sz="2800" dirty="0" err="1" smtClean="0"/>
              <a:t>nội</a:t>
            </a:r>
            <a:r>
              <a:rPr lang="en-US" sz="2800" dirty="0" smtClean="0"/>
              <a:t> dung </a:t>
            </a:r>
            <a:r>
              <a:rPr lang="en-US" sz="2800" dirty="0" err="1" smtClean="0"/>
              <a:t>cửa</a:t>
            </a:r>
            <a:r>
              <a:rPr lang="en-US" sz="2800" dirty="0" smtClean="0"/>
              <a:t> </a:t>
            </a:r>
            <a:r>
              <a:rPr lang="en-US" sz="2800" dirty="0" err="1" smtClean="0"/>
              <a:t>sổ</a:t>
            </a:r>
            <a:r>
              <a:rPr lang="en-US" sz="2800" dirty="0" smtClean="0"/>
              <a:t> console: </a:t>
            </a:r>
            <a:r>
              <a:rPr lang="en-US" sz="2800" dirty="0" err="1" smtClean="0"/>
              <a:t>Console.Clear</a:t>
            </a:r>
            <a:r>
              <a:rPr lang="en-US" sz="2800" dirty="0"/>
              <a:t>();</a:t>
            </a:r>
          </a:p>
          <a:p>
            <a:pPr marL="0" indent="0" eaLnBrk="1" fontAlgn="auto" hangingPunct="1">
              <a:lnSpc>
                <a:spcPct val="150000"/>
              </a:lnSpc>
              <a:spcAft>
                <a:spcPts val="0"/>
              </a:spcAft>
              <a:buFont typeface="Wingdings"/>
              <a:buNone/>
              <a:defRPr/>
            </a:pPr>
            <a:endParaRPr lang="en-US" sz="2800" dirty="0"/>
          </a:p>
        </p:txBody>
      </p:sp>
      <p:sp>
        <p:nvSpPr>
          <p:cNvPr id="113668"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C3D1B5B-321D-4F60-BD78-3FAC6A34E998}" type="slidenum">
              <a:rPr lang="en-US" smtClean="0">
                <a:solidFill>
                  <a:schemeClr val="bg1"/>
                </a:solidFill>
                <a:latin typeface="Verdana" panose="020B0604030504040204" pitchFamily="34" charset="0"/>
              </a:rPr>
              <a:pPr/>
              <a:t>106</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533400"/>
            <a:ext cx="8534400" cy="563563"/>
          </a:xfrm>
        </p:spPr>
        <p:txBody>
          <a:bodyPr>
            <a:normAutofit fontScale="90000"/>
          </a:bodyPr>
          <a:lstStyle/>
          <a:p>
            <a:pPr eaLnBrk="1" hangingPunct="1"/>
            <a:r>
              <a:rPr lang="en-US" dirty="0" err="1" smtClean="0"/>
              <a:t>Hằng</a:t>
            </a:r>
            <a:r>
              <a:rPr lang="en-US" dirty="0" smtClean="0"/>
              <a:t> </a:t>
            </a:r>
            <a:r>
              <a:rPr lang="en-US" dirty="0" err="1" smtClean="0"/>
              <a:t>số</a:t>
            </a:r>
            <a:r>
              <a:rPr lang="en-US" dirty="0" smtClean="0"/>
              <a:t> </a:t>
            </a:r>
            <a:r>
              <a:rPr lang="en-US" dirty="0" err="1" smtClean="0"/>
              <a:t>màu</a:t>
            </a:r>
            <a:endParaRPr lang="en-US" dirty="0" smtClean="0">
              <a:solidFill>
                <a:schemeClr val="accent1"/>
              </a:solidFill>
            </a:endParaRPr>
          </a:p>
        </p:txBody>
      </p:sp>
      <p:graphicFrame>
        <p:nvGraphicFramePr>
          <p:cNvPr id="6" name="Content Placeholder 3"/>
          <p:cNvGraphicFramePr>
            <a:graphicFrameLocks noGrp="1"/>
          </p:cNvGraphicFramePr>
          <p:nvPr>
            <p:ph idx="1"/>
            <p:extLst>
              <p:ext uri="{D42A27DB-BD31-4B8C-83A1-F6EECF244321}">
                <p14:modId xmlns="" xmlns:p14="http://schemas.microsoft.com/office/powerpoint/2010/main" val="3023777300"/>
              </p:ext>
            </p:extLst>
          </p:nvPr>
        </p:nvGraphicFramePr>
        <p:xfrm>
          <a:off x="76200" y="1600200"/>
          <a:ext cx="8915400" cy="5047488"/>
        </p:xfrm>
        <a:graphic>
          <a:graphicData uri="http://schemas.openxmlformats.org/drawingml/2006/table">
            <a:tbl>
              <a:tblPr>
                <a:tableStyleId>{5940675A-B579-460E-94D1-54222C63F5DA}</a:tableStyleId>
              </a:tblPr>
              <a:tblGrid>
                <a:gridCol w="4648708"/>
                <a:gridCol w="4266692"/>
              </a:tblGrid>
              <a:tr h="546108">
                <a:tc grid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3200" u="none" strike="noStrike" cap="none" normalizeH="0" baseline="0" dirty="0" err="1" smtClean="0">
                          <a:ln>
                            <a:noFill/>
                          </a:ln>
                          <a:effectLst/>
                        </a:rPr>
                        <a:t>Các</a:t>
                      </a:r>
                      <a:r>
                        <a:rPr kumimoji="0" lang="en-US" sz="3200" u="none" strike="noStrike" cap="none" normalizeH="0" baseline="0" dirty="0" smtClean="0">
                          <a:ln>
                            <a:noFill/>
                          </a:ln>
                          <a:effectLst/>
                        </a:rPr>
                        <a:t> </a:t>
                      </a:r>
                      <a:r>
                        <a:rPr kumimoji="0" lang="en-US" sz="3200" u="none" strike="noStrike" cap="none" normalizeH="0" baseline="0" dirty="0" err="1" smtClean="0">
                          <a:ln>
                            <a:noFill/>
                          </a:ln>
                          <a:effectLst/>
                        </a:rPr>
                        <a:t>hằng</a:t>
                      </a:r>
                      <a:r>
                        <a:rPr kumimoji="0" lang="en-US" sz="3200" u="none" strike="noStrike" cap="none" normalizeH="0" baseline="0" dirty="0" smtClean="0">
                          <a:ln>
                            <a:noFill/>
                          </a:ln>
                          <a:effectLst/>
                        </a:rPr>
                        <a:t> </a:t>
                      </a:r>
                      <a:r>
                        <a:rPr kumimoji="0" lang="en-US" sz="3200" u="none" strike="noStrike" cap="none" normalizeH="0" baseline="0" dirty="0" err="1" smtClean="0">
                          <a:ln>
                            <a:noFill/>
                          </a:ln>
                          <a:effectLst/>
                        </a:rPr>
                        <a:t>số</a:t>
                      </a:r>
                      <a:r>
                        <a:rPr kumimoji="0" lang="en-US" sz="3200" u="none" strike="noStrike" cap="none" normalizeH="0" baseline="0" dirty="0" smtClean="0">
                          <a:ln>
                            <a:noFill/>
                          </a:ln>
                          <a:effectLst/>
                        </a:rPr>
                        <a:t> </a:t>
                      </a:r>
                      <a:r>
                        <a:rPr kumimoji="0" lang="en-US" sz="3200" u="none" strike="noStrike" cap="none" normalizeH="0" baseline="0" dirty="0" err="1" smtClean="0">
                          <a:ln>
                            <a:noFill/>
                          </a:ln>
                          <a:effectLst/>
                        </a:rPr>
                        <a:t>màu</a:t>
                      </a:r>
                      <a:endParaRPr kumimoji="0" lang="en-US" sz="3200" b="1" i="0" u="none" strike="noStrike" cap="none" normalizeH="0" baseline="0" dirty="0" smtClean="0">
                        <a:ln>
                          <a:noFill/>
                        </a:ln>
                        <a:solidFill>
                          <a:srgbClr val="FFFFFF"/>
                        </a:solidFill>
                        <a:effectLst/>
                        <a:latin typeface="Times New Roman" pitchFamily="18" charset="0"/>
                        <a:cs typeface="Calibri" pitchFamily="34" charset="0"/>
                      </a:endParaRPr>
                    </a:p>
                  </a:txBody>
                  <a:tcPr marL="68580" marR="68580" marT="0" marB="0" anchor="ctr" horzOverflow="overflow"/>
                </a:tc>
                <a:tc hMerge="1">
                  <a:txBody>
                    <a:bodyPr/>
                    <a:lstStyle/>
                    <a:p>
                      <a:endParaRPr lang="en-US"/>
                    </a:p>
                  </a:txBody>
                  <a:tcPr/>
                </a:tc>
              </a:tr>
              <a:tr h="49073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3200" u="none" strike="noStrike" cap="none" normalizeH="0" baseline="0" smtClean="0">
                          <a:ln>
                            <a:noFill/>
                          </a:ln>
                          <a:effectLst/>
                        </a:rPr>
                        <a:t>ConsoleColor.Black</a:t>
                      </a:r>
                      <a:endParaRPr kumimoji="0" lang="en-US" sz="3200" b="1" i="0" u="none" strike="noStrike" cap="none" normalizeH="0" baseline="0" smtClean="0">
                        <a:ln>
                          <a:noFill/>
                        </a:ln>
                        <a:solidFill>
                          <a:srgbClr val="FFFFFF"/>
                        </a:solidFill>
                        <a:effectLst/>
                        <a:latin typeface="Times New Roman" pitchFamily="18" charset="0"/>
                        <a:cs typeface="Calibri" pitchFamily="34" charset="0"/>
                      </a:endParaRPr>
                    </a:p>
                  </a:txBody>
                  <a:tcPr marL="68580" marR="68580" marT="0" marB="0" horzOverflow="overflow"/>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3200" u="none" strike="noStrike" cap="none" normalizeH="0" baseline="0" smtClean="0">
                          <a:ln>
                            <a:noFill/>
                          </a:ln>
                          <a:effectLst/>
                        </a:rPr>
                        <a:t>ConsoleColor.DarkRed</a:t>
                      </a:r>
                      <a:endParaRPr kumimoji="0" lang="en-US" sz="3200" b="0" i="0" u="none" strike="noStrike" cap="none" normalizeH="0" baseline="0" smtClean="0">
                        <a:ln>
                          <a:noFill/>
                        </a:ln>
                        <a:solidFill>
                          <a:srgbClr val="000000"/>
                        </a:solidFill>
                        <a:effectLst/>
                        <a:latin typeface="Times New Roman" pitchFamily="18" charset="0"/>
                        <a:cs typeface="Calibri" pitchFamily="34" charset="0"/>
                      </a:endParaRPr>
                    </a:p>
                  </a:txBody>
                  <a:tcPr marL="68580" marR="68580" marT="0" marB="0" horzOverflow="overflow"/>
                </a:tc>
              </a:tr>
              <a:tr h="490735">
                <a:tc>
                  <a:txBody>
                    <a:bodyPr/>
                    <a:lstStyle/>
                    <a:p>
                      <a:pPr marL="9525" marR="0" lvl="0" indent="0" algn="l" defTabSz="914400" rtl="0" eaLnBrk="1" fontAlgn="base" latinLnBrk="0" hangingPunct="1">
                        <a:lnSpc>
                          <a:spcPct val="115000"/>
                        </a:lnSpc>
                        <a:spcBef>
                          <a:spcPts val="75"/>
                        </a:spcBef>
                        <a:spcAft>
                          <a:spcPct val="0"/>
                        </a:spcAft>
                        <a:buClrTx/>
                        <a:buSzTx/>
                        <a:buFontTx/>
                        <a:buNone/>
                        <a:tabLst/>
                      </a:pPr>
                      <a:r>
                        <a:rPr kumimoji="0" lang="en-US" sz="3200" u="none" strike="noStrike" cap="none" normalizeH="0" baseline="0" smtClean="0">
                          <a:ln>
                            <a:noFill/>
                          </a:ln>
                          <a:effectLst/>
                        </a:rPr>
                        <a:t>ConsoleColor.Blue</a:t>
                      </a:r>
                      <a:endParaRPr kumimoji="0" lang="en-US" sz="3200" b="1" i="0" u="none" strike="noStrike" cap="none" normalizeH="0" baseline="0" smtClean="0">
                        <a:ln>
                          <a:noFill/>
                        </a:ln>
                        <a:solidFill>
                          <a:srgbClr val="FFFFFF"/>
                        </a:solidFill>
                        <a:effectLst/>
                        <a:latin typeface="Times New Roman" pitchFamily="18" charset="0"/>
                        <a:cs typeface="Calibri" pitchFamily="34" charset="0"/>
                      </a:endParaRPr>
                    </a:p>
                  </a:txBody>
                  <a:tcPr marL="68580" marR="68580" marT="0" marB="0" horzOverflow="overflow"/>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3200" u="none" strike="noStrike" cap="none" normalizeH="0" baseline="0" smtClean="0">
                          <a:ln>
                            <a:noFill/>
                          </a:ln>
                          <a:effectLst/>
                        </a:rPr>
                        <a:t>ConsoleColor.DarkYellow</a:t>
                      </a:r>
                      <a:endParaRPr kumimoji="0" lang="en-US" sz="3200" b="0" i="0" u="none" strike="noStrike" cap="none" normalizeH="0" baseline="0" smtClean="0">
                        <a:ln>
                          <a:noFill/>
                        </a:ln>
                        <a:solidFill>
                          <a:srgbClr val="000000"/>
                        </a:solidFill>
                        <a:effectLst/>
                        <a:latin typeface="Times New Roman" pitchFamily="18" charset="0"/>
                        <a:cs typeface="Calibri" pitchFamily="34" charset="0"/>
                      </a:endParaRPr>
                    </a:p>
                  </a:txBody>
                  <a:tcPr marL="68580" marR="68580" marT="0" marB="0" horzOverflow="overflow"/>
                </a:tc>
              </a:tr>
              <a:tr h="49073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3200" u="none" strike="noStrike" cap="none" normalizeH="0" baseline="0" smtClean="0">
                          <a:ln>
                            <a:noFill/>
                          </a:ln>
                          <a:effectLst/>
                        </a:rPr>
                        <a:t>ConsoleColor.Cyan</a:t>
                      </a:r>
                      <a:endParaRPr kumimoji="0" lang="en-US" sz="3200" b="1" i="0" u="none" strike="noStrike" cap="none" normalizeH="0" baseline="0" smtClean="0">
                        <a:ln>
                          <a:noFill/>
                        </a:ln>
                        <a:solidFill>
                          <a:srgbClr val="FFFFFF"/>
                        </a:solidFill>
                        <a:effectLst/>
                        <a:latin typeface="Times New Roman" pitchFamily="18" charset="0"/>
                        <a:cs typeface="Calibri" pitchFamily="34" charset="0"/>
                      </a:endParaRPr>
                    </a:p>
                  </a:txBody>
                  <a:tcPr marL="68580" marR="68580" marT="0" marB="0" horzOverflow="overflow"/>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3200" u="none" strike="noStrike" cap="none" normalizeH="0" baseline="0" smtClean="0">
                          <a:ln>
                            <a:noFill/>
                          </a:ln>
                          <a:effectLst/>
                        </a:rPr>
                        <a:t>ConsoleColor.Gray</a:t>
                      </a:r>
                      <a:endParaRPr kumimoji="0" lang="en-US" sz="3200" b="0" i="0" u="none" strike="noStrike" cap="none" normalizeH="0" baseline="0" smtClean="0">
                        <a:ln>
                          <a:noFill/>
                        </a:ln>
                        <a:solidFill>
                          <a:srgbClr val="000000"/>
                        </a:solidFill>
                        <a:effectLst/>
                        <a:latin typeface="Times New Roman" pitchFamily="18" charset="0"/>
                        <a:cs typeface="Calibri" pitchFamily="34" charset="0"/>
                      </a:endParaRPr>
                    </a:p>
                  </a:txBody>
                  <a:tcPr marL="68580" marR="68580" marT="0" marB="0" horzOverflow="overflow"/>
                </a:tc>
              </a:tr>
              <a:tr h="49073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3200" u="none" strike="noStrike" cap="none" normalizeH="0" baseline="0" smtClean="0">
                          <a:ln>
                            <a:noFill/>
                          </a:ln>
                          <a:effectLst/>
                        </a:rPr>
                        <a:t>ConsoleColor.DarkBlue</a:t>
                      </a:r>
                      <a:endParaRPr kumimoji="0" lang="en-US" sz="3200" b="1" i="0" u="none" strike="noStrike" cap="none" normalizeH="0" baseline="0" smtClean="0">
                        <a:ln>
                          <a:noFill/>
                        </a:ln>
                        <a:solidFill>
                          <a:srgbClr val="FFFFFF"/>
                        </a:solidFill>
                        <a:effectLst/>
                        <a:latin typeface="Times New Roman" pitchFamily="18" charset="0"/>
                        <a:cs typeface="Calibri" pitchFamily="34" charset="0"/>
                      </a:endParaRPr>
                    </a:p>
                  </a:txBody>
                  <a:tcPr marL="68580" marR="68580" marT="0" marB="0" horzOverflow="overflow"/>
                </a:tc>
                <a:tc>
                  <a:txBody>
                    <a:bodyPr/>
                    <a:lstStyle/>
                    <a:p>
                      <a:pPr marL="9525" marR="0" lvl="0" indent="0" algn="l" defTabSz="914400" rtl="0" eaLnBrk="1" fontAlgn="base" latinLnBrk="0" hangingPunct="1">
                        <a:lnSpc>
                          <a:spcPct val="115000"/>
                        </a:lnSpc>
                        <a:spcBef>
                          <a:spcPts val="75"/>
                        </a:spcBef>
                        <a:spcAft>
                          <a:spcPct val="0"/>
                        </a:spcAft>
                        <a:buClrTx/>
                        <a:buSzTx/>
                        <a:buFontTx/>
                        <a:buNone/>
                        <a:tabLst/>
                      </a:pPr>
                      <a:r>
                        <a:rPr kumimoji="0" lang="en-US" sz="3200" u="none" strike="noStrike" cap="none" normalizeH="0" baseline="0" smtClean="0">
                          <a:ln>
                            <a:noFill/>
                          </a:ln>
                          <a:effectLst/>
                        </a:rPr>
                        <a:t>ConsoleColor.Green</a:t>
                      </a:r>
                      <a:endParaRPr kumimoji="0" lang="en-US" sz="3200" b="0" i="0" u="none" strike="noStrike" cap="none" normalizeH="0" baseline="0" smtClean="0">
                        <a:ln>
                          <a:noFill/>
                        </a:ln>
                        <a:solidFill>
                          <a:srgbClr val="000000"/>
                        </a:solidFill>
                        <a:effectLst/>
                        <a:latin typeface="Times New Roman" pitchFamily="18" charset="0"/>
                        <a:cs typeface="Calibri" pitchFamily="34" charset="0"/>
                      </a:endParaRPr>
                    </a:p>
                  </a:txBody>
                  <a:tcPr marL="68580" marR="68580" marT="0" marB="0" horzOverflow="overflow"/>
                </a:tc>
              </a:tr>
              <a:tr h="49073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3200" u="none" strike="noStrike" cap="none" normalizeH="0" baseline="0" dirty="0" err="1" smtClean="0">
                          <a:ln>
                            <a:noFill/>
                          </a:ln>
                          <a:effectLst/>
                        </a:rPr>
                        <a:t>ConsoleColor.DarkCyan</a:t>
                      </a:r>
                      <a:endParaRPr kumimoji="0" lang="en-US" sz="3200" b="1" i="0" u="none" strike="noStrike" cap="none" normalizeH="0" baseline="0" dirty="0" smtClean="0">
                        <a:ln>
                          <a:noFill/>
                        </a:ln>
                        <a:solidFill>
                          <a:srgbClr val="FFFFFF"/>
                        </a:solidFill>
                        <a:effectLst/>
                        <a:latin typeface="Times New Roman" pitchFamily="18" charset="0"/>
                        <a:cs typeface="Calibri" pitchFamily="34" charset="0"/>
                      </a:endParaRPr>
                    </a:p>
                  </a:txBody>
                  <a:tcPr marL="68580" marR="68580" marT="0" marB="0" horzOverflow="overflow"/>
                </a:tc>
                <a:tc>
                  <a:txBody>
                    <a:bodyPr/>
                    <a:lstStyle/>
                    <a:p>
                      <a:pPr marL="9525" marR="0" lvl="0" indent="0" algn="l" defTabSz="914400" rtl="0" eaLnBrk="1" fontAlgn="base" latinLnBrk="0" hangingPunct="1">
                        <a:lnSpc>
                          <a:spcPct val="115000"/>
                        </a:lnSpc>
                        <a:spcBef>
                          <a:spcPts val="75"/>
                        </a:spcBef>
                        <a:spcAft>
                          <a:spcPct val="0"/>
                        </a:spcAft>
                        <a:buClrTx/>
                        <a:buSzTx/>
                        <a:buFontTx/>
                        <a:buNone/>
                        <a:tabLst/>
                      </a:pPr>
                      <a:r>
                        <a:rPr kumimoji="0" lang="en-US" sz="3200" u="none" strike="noStrike" cap="none" normalizeH="0" baseline="0" smtClean="0">
                          <a:ln>
                            <a:noFill/>
                          </a:ln>
                          <a:effectLst/>
                        </a:rPr>
                        <a:t>ConsoleColor.Magenta</a:t>
                      </a:r>
                      <a:endParaRPr kumimoji="0" lang="en-US" sz="3200" b="0" i="0" u="none" strike="noStrike" cap="none" normalizeH="0" baseline="0" smtClean="0">
                        <a:ln>
                          <a:noFill/>
                        </a:ln>
                        <a:solidFill>
                          <a:srgbClr val="000000"/>
                        </a:solidFill>
                        <a:effectLst/>
                        <a:latin typeface="Times New Roman" pitchFamily="18" charset="0"/>
                        <a:cs typeface="Calibri" pitchFamily="34" charset="0"/>
                      </a:endParaRPr>
                    </a:p>
                  </a:txBody>
                  <a:tcPr marL="68580" marR="68580" marT="0" marB="0" horzOverflow="overflow"/>
                </a:tc>
              </a:tr>
              <a:tr h="49073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3200" u="none" strike="noStrike" cap="none" normalizeH="0" baseline="0" smtClean="0">
                          <a:ln>
                            <a:noFill/>
                          </a:ln>
                          <a:effectLst/>
                        </a:rPr>
                        <a:t>ConsoleColor.DarkGray</a:t>
                      </a:r>
                      <a:endParaRPr kumimoji="0" lang="en-US" sz="3200" b="1" i="0" u="none" strike="noStrike" cap="none" normalizeH="0" baseline="0" smtClean="0">
                        <a:ln>
                          <a:noFill/>
                        </a:ln>
                        <a:solidFill>
                          <a:srgbClr val="FFFFFF"/>
                        </a:solidFill>
                        <a:effectLst/>
                        <a:latin typeface="Times New Roman" pitchFamily="18" charset="0"/>
                        <a:cs typeface="Calibri" pitchFamily="34" charset="0"/>
                      </a:endParaRPr>
                    </a:p>
                  </a:txBody>
                  <a:tcPr marL="68580" marR="68580" marT="0" marB="0" horzOverflow="overflow"/>
                </a:tc>
                <a:tc>
                  <a:txBody>
                    <a:bodyPr/>
                    <a:lstStyle/>
                    <a:p>
                      <a:pPr marL="9525" marR="0" lvl="0" indent="0" algn="l" defTabSz="914400" rtl="0" eaLnBrk="1" fontAlgn="base" latinLnBrk="0" hangingPunct="1">
                        <a:lnSpc>
                          <a:spcPct val="115000"/>
                        </a:lnSpc>
                        <a:spcBef>
                          <a:spcPts val="75"/>
                        </a:spcBef>
                        <a:spcAft>
                          <a:spcPct val="0"/>
                        </a:spcAft>
                        <a:buClrTx/>
                        <a:buSzTx/>
                        <a:buFontTx/>
                        <a:buNone/>
                        <a:tabLst/>
                      </a:pPr>
                      <a:r>
                        <a:rPr kumimoji="0" lang="en-US" sz="3200" u="none" strike="noStrike" cap="none" normalizeH="0" baseline="0" smtClean="0">
                          <a:ln>
                            <a:noFill/>
                          </a:ln>
                          <a:effectLst/>
                        </a:rPr>
                        <a:t>ConsoleColor.Red</a:t>
                      </a:r>
                      <a:endParaRPr kumimoji="0" lang="en-US" sz="3200" b="0" i="0" u="none" strike="noStrike" cap="none" normalizeH="0" baseline="0" smtClean="0">
                        <a:ln>
                          <a:noFill/>
                        </a:ln>
                        <a:solidFill>
                          <a:srgbClr val="000000"/>
                        </a:solidFill>
                        <a:effectLst/>
                        <a:latin typeface="Times New Roman" pitchFamily="18" charset="0"/>
                        <a:cs typeface="Calibri" pitchFamily="34" charset="0"/>
                      </a:endParaRPr>
                    </a:p>
                  </a:txBody>
                  <a:tcPr marL="68580" marR="68580" marT="0" marB="0" horzOverflow="overflow"/>
                </a:tc>
              </a:tr>
              <a:tr h="49073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3200" u="none" strike="noStrike" cap="none" normalizeH="0" baseline="0" smtClean="0">
                          <a:ln>
                            <a:noFill/>
                          </a:ln>
                          <a:effectLst/>
                        </a:rPr>
                        <a:t>ConsoleColor.DarkGreen</a:t>
                      </a:r>
                      <a:endParaRPr kumimoji="0" lang="en-US" sz="3200" b="1" i="0" u="none" strike="noStrike" cap="none" normalizeH="0" baseline="0" smtClean="0">
                        <a:ln>
                          <a:noFill/>
                        </a:ln>
                        <a:solidFill>
                          <a:srgbClr val="FFFFFF"/>
                        </a:solidFill>
                        <a:effectLst/>
                        <a:latin typeface="Times New Roman" pitchFamily="18" charset="0"/>
                        <a:cs typeface="Calibri" pitchFamily="34" charset="0"/>
                      </a:endParaRPr>
                    </a:p>
                  </a:txBody>
                  <a:tcPr marL="68580" marR="68580" marT="0" marB="0" horzOverflow="overflow"/>
                </a:tc>
                <a:tc>
                  <a:txBody>
                    <a:bodyPr/>
                    <a:lstStyle/>
                    <a:p>
                      <a:pPr marL="9525" marR="0" lvl="0" indent="0" algn="l" defTabSz="914400" rtl="0" eaLnBrk="1" fontAlgn="base" latinLnBrk="0" hangingPunct="1">
                        <a:lnSpc>
                          <a:spcPct val="115000"/>
                        </a:lnSpc>
                        <a:spcBef>
                          <a:spcPts val="75"/>
                        </a:spcBef>
                        <a:spcAft>
                          <a:spcPct val="0"/>
                        </a:spcAft>
                        <a:buClrTx/>
                        <a:buSzTx/>
                        <a:buFontTx/>
                        <a:buNone/>
                        <a:tabLst/>
                      </a:pPr>
                      <a:r>
                        <a:rPr kumimoji="0" lang="en-US" sz="3200" u="none" strike="noStrike" cap="none" normalizeH="0" baseline="0" smtClean="0">
                          <a:ln>
                            <a:noFill/>
                          </a:ln>
                          <a:effectLst/>
                        </a:rPr>
                        <a:t>ConsoleColor.White</a:t>
                      </a:r>
                      <a:endParaRPr kumimoji="0" lang="en-US" sz="3200" b="0" i="0" u="none" strike="noStrike" cap="none" normalizeH="0" baseline="0" smtClean="0">
                        <a:ln>
                          <a:noFill/>
                        </a:ln>
                        <a:solidFill>
                          <a:srgbClr val="000000"/>
                        </a:solidFill>
                        <a:effectLst/>
                        <a:latin typeface="Times New Roman" pitchFamily="18" charset="0"/>
                        <a:cs typeface="Calibri" pitchFamily="34" charset="0"/>
                      </a:endParaRPr>
                    </a:p>
                  </a:txBody>
                  <a:tcPr marL="68580" marR="68580" marT="0" marB="0" horzOverflow="overflow"/>
                </a:tc>
              </a:tr>
              <a:tr h="49073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3200" u="none" strike="noStrike" cap="none" normalizeH="0" baseline="0" smtClean="0">
                          <a:ln>
                            <a:noFill/>
                          </a:ln>
                          <a:effectLst/>
                        </a:rPr>
                        <a:t>ConsoleColor.DarkMagenta</a:t>
                      </a:r>
                      <a:endParaRPr kumimoji="0" lang="en-US" sz="3200" b="1" i="0" u="none" strike="noStrike" cap="none" normalizeH="0" baseline="0" smtClean="0">
                        <a:ln>
                          <a:noFill/>
                        </a:ln>
                        <a:solidFill>
                          <a:srgbClr val="FFFFFF"/>
                        </a:solidFill>
                        <a:effectLst/>
                        <a:latin typeface="Times New Roman" pitchFamily="18" charset="0"/>
                        <a:cs typeface="Calibri" pitchFamily="34" charset="0"/>
                      </a:endParaRPr>
                    </a:p>
                  </a:txBody>
                  <a:tcPr marL="68580" marR="68580" marT="0" marB="0" horzOverflow="overflow"/>
                </a:tc>
                <a:tc>
                  <a:txBody>
                    <a:bodyPr/>
                    <a:lstStyle/>
                    <a:p>
                      <a:pPr marL="9525" marR="0" lvl="0" indent="0" algn="l" defTabSz="914400" rtl="0" eaLnBrk="1" fontAlgn="base" latinLnBrk="0" hangingPunct="1">
                        <a:lnSpc>
                          <a:spcPct val="115000"/>
                        </a:lnSpc>
                        <a:spcBef>
                          <a:spcPts val="75"/>
                        </a:spcBef>
                        <a:spcAft>
                          <a:spcPct val="0"/>
                        </a:spcAft>
                        <a:buClrTx/>
                        <a:buSzTx/>
                        <a:buFontTx/>
                        <a:buNone/>
                        <a:tabLst/>
                      </a:pPr>
                      <a:r>
                        <a:rPr kumimoji="0" lang="en-US" sz="3200" u="none" strike="noStrike" cap="none" normalizeH="0" baseline="0" dirty="0" err="1" smtClean="0">
                          <a:ln>
                            <a:noFill/>
                          </a:ln>
                          <a:effectLst/>
                        </a:rPr>
                        <a:t>ConsoleColor.Yellow</a:t>
                      </a:r>
                      <a:r>
                        <a:rPr kumimoji="0" lang="en-US" sz="3200" u="none" strike="noStrike" cap="none" normalizeH="0" baseline="0" dirty="0" smtClean="0">
                          <a:ln>
                            <a:noFill/>
                          </a:ln>
                          <a:effectLst/>
                        </a:rPr>
                        <a:t> </a:t>
                      </a:r>
                      <a:endParaRPr kumimoji="0" lang="en-US" sz="3200" b="0" i="0" u="none" strike="noStrike" cap="none" normalizeH="0" baseline="0" dirty="0" smtClean="0">
                        <a:ln>
                          <a:noFill/>
                        </a:ln>
                        <a:solidFill>
                          <a:srgbClr val="000000"/>
                        </a:solidFill>
                        <a:effectLst/>
                        <a:latin typeface="Times New Roman" pitchFamily="18" charset="0"/>
                        <a:cs typeface="Calibri" pitchFamily="34" charset="0"/>
                      </a:endParaRPr>
                    </a:p>
                  </a:txBody>
                  <a:tcPr marL="68580" marR="68580" marT="0" marB="0" horzOverflow="overflow"/>
                </a:tc>
              </a:tr>
            </a:tbl>
          </a:graphicData>
        </a:graphic>
      </p:graphicFrame>
      <p:sp>
        <p:nvSpPr>
          <p:cNvPr id="112674"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A49FA97-1171-43E8-AB45-E829954EBEE6}" type="slidenum">
              <a:rPr lang="en-US" smtClean="0">
                <a:solidFill>
                  <a:schemeClr val="bg1"/>
                </a:solidFill>
                <a:latin typeface="Verdana" panose="020B0604030504040204" pitchFamily="34" charset="0"/>
              </a:rPr>
              <a:pPr/>
              <a:t>107</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457200" y="533400"/>
            <a:ext cx="8534400" cy="563563"/>
          </a:xfrm>
        </p:spPr>
        <p:txBody>
          <a:bodyPr>
            <a:normAutofit fontScale="90000"/>
          </a:bodyPr>
          <a:lstStyle/>
          <a:p>
            <a:pPr eaLnBrk="1" hangingPunct="1"/>
            <a:r>
              <a:rPr lang="en-US" smtClean="0"/>
              <a:t>Ẩn hiện dấu nháy</a:t>
            </a:r>
            <a:endParaRPr lang="en-US" smtClean="0">
              <a:solidFill>
                <a:schemeClr val="accent1"/>
              </a:solidFill>
            </a:endParaRPr>
          </a:p>
        </p:txBody>
      </p:sp>
      <p:sp>
        <p:nvSpPr>
          <p:cNvPr id="6" name="Content Placeholder 2"/>
          <p:cNvSpPr>
            <a:spLocks noGrp="1"/>
          </p:cNvSpPr>
          <p:nvPr>
            <p:ph idx="1"/>
          </p:nvPr>
        </p:nvSpPr>
        <p:spPr>
          <a:xfrm>
            <a:off x="457200" y="1524000"/>
            <a:ext cx="8077200" cy="4832350"/>
          </a:xfrm>
        </p:spPr>
        <p:txBody>
          <a:bodyPr rtlCol="0">
            <a:noAutofit/>
          </a:bodyPr>
          <a:lstStyle/>
          <a:p>
            <a:pPr eaLnBrk="1" fontAlgn="auto" hangingPunct="1">
              <a:lnSpc>
                <a:spcPct val="150000"/>
              </a:lnSpc>
              <a:spcAft>
                <a:spcPts val="0"/>
              </a:spcAft>
              <a:defRPr/>
            </a:pPr>
            <a:r>
              <a:rPr lang="en-US" dirty="0" err="1" smtClean="0"/>
              <a:t>Ẩn</a:t>
            </a:r>
            <a:r>
              <a:rPr lang="en-US" dirty="0" smtClean="0"/>
              <a:t> </a:t>
            </a:r>
            <a:r>
              <a:rPr lang="en-US" dirty="0" err="1" smtClean="0"/>
              <a:t>dấu</a:t>
            </a:r>
            <a:r>
              <a:rPr lang="en-US" dirty="0" smtClean="0"/>
              <a:t> </a:t>
            </a:r>
            <a:r>
              <a:rPr lang="en-US" dirty="0" err="1" smtClean="0"/>
              <a:t>nháy</a:t>
            </a:r>
            <a:endParaRPr lang="en-US" dirty="0" smtClean="0"/>
          </a:p>
          <a:p>
            <a:pPr marL="0" indent="0" eaLnBrk="1" fontAlgn="auto" hangingPunct="1">
              <a:lnSpc>
                <a:spcPct val="150000"/>
              </a:lnSpc>
              <a:spcAft>
                <a:spcPts val="0"/>
              </a:spcAft>
              <a:buNone/>
              <a:defRPr/>
            </a:pPr>
            <a:r>
              <a:rPr lang="en-US" dirty="0"/>
              <a:t>	</a:t>
            </a:r>
            <a:r>
              <a:rPr lang="en-US" dirty="0" err="1" smtClean="0"/>
              <a:t>Console.CursorVisible</a:t>
            </a:r>
            <a:r>
              <a:rPr lang="en-US" dirty="0" smtClean="0"/>
              <a:t> = false; </a:t>
            </a:r>
          </a:p>
          <a:p>
            <a:pPr eaLnBrk="1" fontAlgn="auto" hangingPunct="1">
              <a:lnSpc>
                <a:spcPct val="150000"/>
              </a:lnSpc>
              <a:spcAft>
                <a:spcPts val="0"/>
              </a:spcAft>
              <a:defRPr/>
            </a:pPr>
            <a:r>
              <a:rPr lang="en-US" dirty="0" err="1" smtClean="0"/>
              <a:t>Hiện</a:t>
            </a:r>
            <a:r>
              <a:rPr lang="en-US" dirty="0" smtClean="0"/>
              <a:t> </a:t>
            </a:r>
            <a:r>
              <a:rPr lang="en-US" dirty="0" err="1" smtClean="0"/>
              <a:t>dấu</a:t>
            </a:r>
            <a:r>
              <a:rPr lang="en-US" dirty="0" smtClean="0"/>
              <a:t> </a:t>
            </a:r>
            <a:r>
              <a:rPr lang="en-US" dirty="0" err="1" smtClean="0"/>
              <a:t>nháy</a:t>
            </a:r>
            <a:endParaRPr lang="en-US" dirty="0" smtClean="0"/>
          </a:p>
          <a:p>
            <a:pPr marL="0" indent="0" eaLnBrk="1" fontAlgn="auto" hangingPunct="1">
              <a:lnSpc>
                <a:spcPct val="150000"/>
              </a:lnSpc>
              <a:spcAft>
                <a:spcPts val="0"/>
              </a:spcAft>
              <a:buNone/>
              <a:defRPr/>
            </a:pPr>
            <a:r>
              <a:rPr lang="en-US" dirty="0"/>
              <a:t>	</a:t>
            </a:r>
            <a:r>
              <a:rPr lang="en-US" dirty="0" err="1" smtClean="0"/>
              <a:t>Console.CursorVisible</a:t>
            </a:r>
            <a:r>
              <a:rPr lang="en-US" dirty="0" smtClean="0"/>
              <a:t> = true;</a:t>
            </a:r>
          </a:p>
          <a:p>
            <a:pPr marL="0" indent="0" algn="just" eaLnBrk="1" fontAlgn="auto" hangingPunct="1">
              <a:lnSpc>
                <a:spcPct val="150000"/>
              </a:lnSpc>
              <a:spcAft>
                <a:spcPts val="0"/>
              </a:spcAft>
              <a:buFont typeface="Wingdings" panose="05000000000000000000" pitchFamily="2" charset="2"/>
              <a:buNone/>
              <a:defRPr/>
            </a:pPr>
            <a:r>
              <a:rPr lang="en-US" dirty="0" smtClean="0"/>
              <a:t>VD: </a:t>
            </a:r>
            <a:r>
              <a:rPr lang="en-US" dirty="0" err="1" smtClean="0"/>
              <a:t>Hiển</a:t>
            </a:r>
            <a:r>
              <a:rPr lang="en-US" dirty="0" smtClean="0"/>
              <a:t> </a:t>
            </a:r>
            <a:r>
              <a:rPr lang="en-US" dirty="0" err="1" smtClean="0"/>
              <a:t>thị</a:t>
            </a:r>
            <a:r>
              <a:rPr lang="en-US" dirty="0" smtClean="0"/>
              <a:t> </a:t>
            </a:r>
            <a:r>
              <a:rPr lang="en-US" dirty="0" err="1" smtClean="0"/>
              <a:t>giờ</a:t>
            </a:r>
            <a:r>
              <a:rPr lang="en-US" dirty="0" smtClean="0"/>
              <a:t> </a:t>
            </a:r>
            <a:r>
              <a:rPr lang="en-US" dirty="0" err="1" smtClean="0"/>
              <a:t>phút</a:t>
            </a:r>
            <a:r>
              <a:rPr lang="en-US" dirty="0" smtClean="0"/>
              <a:t> </a:t>
            </a:r>
            <a:r>
              <a:rPr lang="en-US" dirty="0" err="1" smtClean="0"/>
              <a:t>giây</a:t>
            </a:r>
            <a:r>
              <a:rPr lang="en-US" dirty="0" smtClean="0"/>
              <a:t> </a:t>
            </a:r>
            <a:r>
              <a:rPr lang="en-US" dirty="0" err="1" smtClean="0"/>
              <a:t>trên</a:t>
            </a:r>
            <a:r>
              <a:rPr lang="en-US" dirty="0" smtClean="0"/>
              <a:t> </a:t>
            </a:r>
            <a:r>
              <a:rPr lang="en-US" dirty="0" err="1" smtClean="0"/>
              <a:t>màn</a:t>
            </a:r>
            <a:r>
              <a:rPr lang="en-US" dirty="0" smtClean="0"/>
              <a:t> </a:t>
            </a:r>
            <a:r>
              <a:rPr lang="en-US" dirty="0" err="1" smtClean="0"/>
              <a:t>hình</a:t>
            </a:r>
            <a:r>
              <a:rPr lang="en-US" dirty="0" smtClean="0"/>
              <a:t> </a:t>
            </a:r>
            <a:r>
              <a:rPr lang="en-US" dirty="0" err="1" smtClean="0"/>
              <a:t>với</a:t>
            </a:r>
            <a:r>
              <a:rPr lang="en-US" dirty="0" smtClean="0"/>
              <a:t> </a:t>
            </a:r>
            <a:r>
              <a:rPr lang="en-US" dirty="0" err="1" smtClean="0"/>
              <a:t>màu</a:t>
            </a:r>
            <a:r>
              <a:rPr lang="en-US" dirty="0" smtClean="0"/>
              <a:t> </a:t>
            </a:r>
            <a:r>
              <a:rPr lang="en-US" dirty="0" err="1" smtClean="0"/>
              <a:t>nền</a:t>
            </a:r>
            <a:r>
              <a:rPr lang="en-US" dirty="0" smtClean="0"/>
              <a:t> </a:t>
            </a:r>
            <a:r>
              <a:rPr lang="en-US" dirty="0" err="1" smtClean="0"/>
              <a:t>là</a:t>
            </a:r>
            <a:r>
              <a:rPr lang="en-US" dirty="0" smtClean="0"/>
              <a:t> </a:t>
            </a:r>
            <a:r>
              <a:rPr lang="en-US" dirty="0" err="1" smtClean="0"/>
              <a:t>màu</a:t>
            </a:r>
            <a:r>
              <a:rPr lang="en-US" dirty="0" smtClean="0"/>
              <a:t> </a:t>
            </a:r>
            <a:r>
              <a:rPr lang="en-US" dirty="0" err="1" smtClean="0"/>
              <a:t>xanh</a:t>
            </a:r>
            <a:r>
              <a:rPr lang="en-US" dirty="0" smtClean="0"/>
              <a:t> </a:t>
            </a:r>
            <a:r>
              <a:rPr lang="en-US" dirty="0" err="1" smtClean="0"/>
              <a:t>và</a:t>
            </a:r>
            <a:r>
              <a:rPr lang="en-US" dirty="0" smtClean="0"/>
              <a:t> </a:t>
            </a:r>
            <a:r>
              <a:rPr lang="en-US" dirty="0" err="1" smtClean="0"/>
              <a:t>màu</a:t>
            </a:r>
            <a:r>
              <a:rPr lang="en-US" dirty="0" smtClean="0"/>
              <a:t> </a:t>
            </a:r>
            <a:r>
              <a:rPr lang="en-US" dirty="0" err="1" smtClean="0"/>
              <a:t>chữ</a:t>
            </a:r>
            <a:r>
              <a:rPr lang="en-US" dirty="0" smtClean="0"/>
              <a:t> </a:t>
            </a:r>
            <a:r>
              <a:rPr lang="en-US" dirty="0" err="1" smtClean="0"/>
              <a:t>là</a:t>
            </a:r>
            <a:r>
              <a:rPr lang="en-US" dirty="0" smtClean="0"/>
              <a:t> </a:t>
            </a:r>
            <a:r>
              <a:rPr lang="en-US" dirty="0" err="1" smtClean="0"/>
              <a:t>đỏ</a:t>
            </a:r>
            <a:endParaRPr lang="en-US" sz="2800" dirty="0" smtClean="0"/>
          </a:p>
        </p:txBody>
      </p:sp>
      <p:sp>
        <p:nvSpPr>
          <p:cNvPr id="114692"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D8A28B2-30F7-4757-A5F0-897AA55F1589}" type="slidenum">
              <a:rPr lang="en-US" smtClean="0">
                <a:solidFill>
                  <a:schemeClr val="bg1"/>
                </a:solidFill>
                <a:latin typeface="Verdana" panose="020B0604030504040204" pitchFamily="34" charset="0"/>
              </a:rPr>
              <a:pPr/>
              <a:t>108</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Content Placeholder 2"/>
          <p:cNvSpPr>
            <a:spLocks noGrp="1"/>
          </p:cNvSpPr>
          <p:nvPr>
            <p:ph idx="1"/>
          </p:nvPr>
        </p:nvSpPr>
        <p:spPr>
          <a:xfrm>
            <a:off x="762000" y="0"/>
            <a:ext cx="8382000" cy="6705600"/>
          </a:xfrm>
          <a:noFill/>
        </p:spPr>
        <p:txBody>
          <a:bodyPr/>
          <a:lstStyle/>
          <a:p>
            <a:pPr marL="0" indent="0" eaLnBrk="1" hangingPunct="1">
              <a:lnSpc>
                <a:spcPct val="100000"/>
              </a:lnSpc>
              <a:buFont typeface="Wingdings" panose="05000000000000000000" pitchFamily="2" charset="2"/>
              <a:buNone/>
            </a:pPr>
            <a:r>
              <a:rPr lang="en-US" sz="2200" dirty="0" err="1" smtClean="0"/>
              <a:t>Console.CursorVisible</a:t>
            </a:r>
            <a:r>
              <a:rPr lang="en-US" sz="2200" dirty="0" smtClean="0"/>
              <a:t> = false;</a:t>
            </a:r>
          </a:p>
          <a:p>
            <a:pPr marL="0" indent="0" eaLnBrk="1" hangingPunct="1">
              <a:lnSpc>
                <a:spcPct val="100000"/>
              </a:lnSpc>
              <a:buFont typeface="Wingdings" panose="05000000000000000000" pitchFamily="2" charset="2"/>
              <a:buNone/>
            </a:pPr>
            <a:r>
              <a:rPr lang="en-US" sz="2200" dirty="0" err="1" smtClean="0"/>
              <a:t>ConsoleColor</a:t>
            </a:r>
            <a:r>
              <a:rPr lang="en-US" sz="2200" dirty="0" smtClean="0"/>
              <a:t> </a:t>
            </a:r>
            <a:r>
              <a:rPr lang="en-US" sz="2200" dirty="0" err="1" smtClean="0"/>
              <a:t>mauchu</a:t>
            </a:r>
            <a:r>
              <a:rPr lang="en-US" sz="2200" dirty="0" smtClean="0"/>
              <a:t> = </a:t>
            </a:r>
            <a:r>
              <a:rPr lang="en-US" sz="2200" dirty="0" err="1" smtClean="0"/>
              <a:t>Console.ForegroundColor</a:t>
            </a:r>
            <a:r>
              <a:rPr lang="en-US" sz="2200" dirty="0" smtClean="0"/>
              <a:t>;</a:t>
            </a:r>
          </a:p>
          <a:p>
            <a:pPr marL="0" indent="0" eaLnBrk="1" hangingPunct="1">
              <a:lnSpc>
                <a:spcPct val="100000"/>
              </a:lnSpc>
              <a:buFont typeface="Wingdings" panose="05000000000000000000" pitchFamily="2" charset="2"/>
              <a:buNone/>
            </a:pPr>
            <a:r>
              <a:rPr lang="en-US" sz="2200" dirty="0" err="1" smtClean="0"/>
              <a:t>ConsoleColor</a:t>
            </a:r>
            <a:r>
              <a:rPr lang="en-US" sz="2200" dirty="0" smtClean="0"/>
              <a:t> </a:t>
            </a:r>
            <a:r>
              <a:rPr lang="en-US" sz="2200" dirty="0" err="1" smtClean="0"/>
              <a:t>maunen</a:t>
            </a:r>
            <a:r>
              <a:rPr lang="en-US" sz="2200" dirty="0" smtClean="0"/>
              <a:t> = </a:t>
            </a:r>
            <a:r>
              <a:rPr lang="en-US" sz="2200" dirty="0" err="1" smtClean="0"/>
              <a:t>Console.BackgroundColor</a:t>
            </a:r>
            <a:r>
              <a:rPr lang="en-US" sz="2200" dirty="0" smtClean="0"/>
              <a:t>;            </a:t>
            </a:r>
          </a:p>
          <a:p>
            <a:pPr marL="0" indent="0" eaLnBrk="1" hangingPunct="1">
              <a:lnSpc>
                <a:spcPct val="100000"/>
              </a:lnSpc>
              <a:buFont typeface="Wingdings" panose="05000000000000000000" pitchFamily="2" charset="2"/>
              <a:buNone/>
            </a:pPr>
            <a:r>
              <a:rPr lang="en-US" sz="2200" dirty="0" err="1" smtClean="0"/>
              <a:t>Console.BackgroundColor</a:t>
            </a:r>
            <a:r>
              <a:rPr lang="en-US" sz="2200" dirty="0" smtClean="0"/>
              <a:t> = </a:t>
            </a:r>
            <a:r>
              <a:rPr lang="en-US" sz="2200" dirty="0" err="1" smtClean="0"/>
              <a:t>ConsoleColor.Green</a:t>
            </a:r>
            <a:r>
              <a:rPr lang="en-US" sz="2200" dirty="0" smtClean="0"/>
              <a:t>;</a:t>
            </a:r>
          </a:p>
          <a:p>
            <a:pPr marL="0" indent="0" eaLnBrk="1" hangingPunct="1">
              <a:lnSpc>
                <a:spcPct val="100000"/>
              </a:lnSpc>
              <a:buFont typeface="Wingdings" panose="05000000000000000000" pitchFamily="2" charset="2"/>
              <a:buNone/>
            </a:pPr>
            <a:r>
              <a:rPr lang="en-US" sz="2200" dirty="0" smtClean="0"/>
              <a:t>while (!</a:t>
            </a:r>
            <a:r>
              <a:rPr lang="en-US" sz="2200" dirty="0" err="1" smtClean="0"/>
              <a:t>Console.KeyAvailable</a:t>
            </a:r>
            <a:r>
              <a:rPr lang="en-US" sz="2200" dirty="0" smtClean="0"/>
              <a:t>)</a:t>
            </a:r>
          </a:p>
          <a:p>
            <a:pPr marL="0" indent="0" eaLnBrk="1" hangingPunct="1">
              <a:lnSpc>
                <a:spcPct val="100000"/>
              </a:lnSpc>
              <a:buFont typeface="Wingdings" panose="05000000000000000000" pitchFamily="2" charset="2"/>
              <a:buNone/>
            </a:pPr>
            <a:r>
              <a:rPr lang="en-US" sz="2200" dirty="0" smtClean="0"/>
              <a:t>{  </a:t>
            </a:r>
          </a:p>
          <a:p>
            <a:pPr marL="0" indent="0" eaLnBrk="1" hangingPunct="1">
              <a:lnSpc>
                <a:spcPct val="100000"/>
              </a:lnSpc>
              <a:buFont typeface="Wingdings" panose="05000000000000000000" pitchFamily="2" charset="2"/>
              <a:buNone/>
            </a:pPr>
            <a:r>
              <a:rPr lang="en-US" sz="2200" dirty="0" smtClean="0"/>
              <a:t>     </a:t>
            </a:r>
            <a:r>
              <a:rPr lang="en-US" sz="2200" dirty="0" err="1" smtClean="0"/>
              <a:t>Console.ForegroundColor</a:t>
            </a:r>
            <a:r>
              <a:rPr lang="en-US" sz="2200" dirty="0" smtClean="0"/>
              <a:t> = </a:t>
            </a:r>
            <a:r>
              <a:rPr lang="en-US" sz="2200" dirty="0" err="1" smtClean="0"/>
              <a:t>ConsoleColor.Red</a:t>
            </a:r>
            <a:r>
              <a:rPr lang="en-US" sz="2200" dirty="0" smtClean="0"/>
              <a:t>;</a:t>
            </a:r>
          </a:p>
          <a:p>
            <a:pPr marL="0" indent="0" eaLnBrk="1" hangingPunct="1">
              <a:lnSpc>
                <a:spcPct val="100000"/>
              </a:lnSpc>
              <a:buFont typeface="Wingdings" panose="05000000000000000000" pitchFamily="2" charset="2"/>
              <a:buNone/>
            </a:pPr>
            <a:r>
              <a:rPr lang="en-US" sz="2200" dirty="0" smtClean="0"/>
              <a:t>     </a:t>
            </a:r>
            <a:r>
              <a:rPr lang="en-US" sz="2200" dirty="0" err="1" smtClean="0"/>
              <a:t>DateTime</a:t>
            </a:r>
            <a:r>
              <a:rPr lang="en-US" sz="2200" dirty="0" smtClean="0"/>
              <a:t> d = </a:t>
            </a:r>
            <a:r>
              <a:rPr lang="en-US" sz="2200" dirty="0" err="1" smtClean="0"/>
              <a:t>DateTime.Now</a:t>
            </a:r>
            <a:r>
              <a:rPr lang="en-US" sz="2200" dirty="0" smtClean="0"/>
              <a:t>;</a:t>
            </a:r>
          </a:p>
          <a:p>
            <a:pPr marL="0" indent="0" eaLnBrk="1" hangingPunct="1">
              <a:lnSpc>
                <a:spcPct val="100000"/>
              </a:lnSpc>
              <a:buFont typeface="Wingdings" panose="05000000000000000000" pitchFamily="2" charset="2"/>
              <a:buNone/>
            </a:pPr>
            <a:r>
              <a:rPr lang="en-US" sz="2200" dirty="0" smtClean="0"/>
              <a:t>     </a:t>
            </a:r>
            <a:r>
              <a:rPr lang="en-US" sz="2200" dirty="0" err="1" smtClean="0"/>
              <a:t>Console.SetCursorPosition</a:t>
            </a:r>
            <a:r>
              <a:rPr lang="en-US" sz="2200" dirty="0" smtClean="0"/>
              <a:t>(5, 5);</a:t>
            </a:r>
          </a:p>
          <a:p>
            <a:pPr marL="0" indent="0" eaLnBrk="1" hangingPunct="1">
              <a:lnSpc>
                <a:spcPct val="100000"/>
              </a:lnSpc>
              <a:buFont typeface="Wingdings" panose="05000000000000000000" pitchFamily="2" charset="2"/>
              <a:buNone/>
            </a:pPr>
            <a:r>
              <a:rPr lang="en-US" sz="2200" dirty="0" smtClean="0"/>
              <a:t>     </a:t>
            </a:r>
            <a:r>
              <a:rPr lang="en-US" sz="2200" dirty="0" err="1" smtClean="0"/>
              <a:t>Console.Write</a:t>
            </a:r>
            <a:r>
              <a:rPr lang="en-US" sz="2200" dirty="0" smtClean="0"/>
              <a:t>("{0:00}:{1:00}:{2:00}", </a:t>
            </a:r>
            <a:r>
              <a:rPr lang="en-US" sz="2200" dirty="0" err="1" smtClean="0"/>
              <a:t>d.Hour</a:t>
            </a:r>
            <a:r>
              <a:rPr lang="en-US" sz="2200" dirty="0" smtClean="0"/>
              <a:t>, </a:t>
            </a:r>
            <a:r>
              <a:rPr lang="en-US" sz="2200" dirty="0" err="1" smtClean="0"/>
              <a:t>d.Minute</a:t>
            </a:r>
            <a:r>
              <a:rPr lang="en-US" sz="2200" dirty="0" smtClean="0"/>
              <a:t>, </a:t>
            </a:r>
            <a:r>
              <a:rPr lang="en-US" sz="2200" dirty="0" err="1" smtClean="0"/>
              <a:t>d.Second</a:t>
            </a:r>
            <a:r>
              <a:rPr lang="en-US" sz="2200" dirty="0" smtClean="0"/>
              <a:t>);</a:t>
            </a:r>
          </a:p>
          <a:p>
            <a:pPr marL="0" indent="0" eaLnBrk="1" hangingPunct="1">
              <a:lnSpc>
                <a:spcPct val="100000"/>
              </a:lnSpc>
              <a:buFont typeface="Wingdings" panose="05000000000000000000" pitchFamily="2" charset="2"/>
              <a:buNone/>
            </a:pPr>
            <a:r>
              <a:rPr lang="en-US" sz="2200" dirty="0" smtClean="0"/>
              <a:t>     </a:t>
            </a:r>
            <a:r>
              <a:rPr lang="en-US" sz="2200" dirty="0" err="1" smtClean="0"/>
              <a:t>Thread.Sleep</a:t>
            </a:r>
            <a:r>
              <a:rPr lang="en-US" sz="2200" dirty="0" smtClean="0"/>
              <a:t>(1000); //using </a:t>
            </a:r>
            <a:r>
              <a:rPr lang="en-US" sz="2200" dirty="0" err="1" smtClean="0"/>
              <a:t>System.Threading</a:t>
            </a:r>
            <a:r>
              <a:rPr lang="en-US" sz="2200" dirty="0" smtClean="0"/>
              <a:t>;</a:t>
            </a:r>
          </a:p>
          <a:p>
            <a:pPr marL="0" indent="0" eaLnBrk="1" hangingPunct="1">
              <a:lnSpc>
                <a:spcPct val="100000"/>
              </a:lnSpc>
              <a:buFont typeface="Wingdings" panose="05000000000000000000" pitchFamily="2" charset="2"/>
              <a:buNone/>
            </a:pPr>
            <a:r>
              <a:rPr lang="en-US" sz="2200" dirty="0" smtClean="0"/>
              <a:t>     </a:t>
            </a:r>
            <a:r>
              <a:rPr lang="en-US" sz="2200" dirty="0" err="1" smtClean="0"/>
              <a:t>Console.ForegroundColor</a:t>
            </a:r>
            <a:r>
              <a:rPr lang="en-US" sz="2200" dirty="0" smtClean="0"/>
              <a:t> = </a:t>
            </a:r>
            <a:r>
              <a:rPr lang="en-US" sz="2200" dirty="0" err="1" smtClean="0"/>
              <a:t>Console.BackgroundColor</a:t>
            </a:r>
            <a:r>
              <a:rPr lang="en-US" sz="2200" dirty="0" smtClean="0"/>
              <a:t>;</a:t>
            </a:r>
          </a:p>
          <a:p>
            <a:pPr marL="0" indent="0" eaLnBrk="1" hangingPunct="1">
              <a:lnSpc>
                <a:spcPct val="100000"/>
              </a:lnSpc>
              <a:buFont typeface="Wingdings" panose="05000000000000000000" pitchFamily="2" charset="2"/>
              <a:buNone/>
            </a:pPr>
            <a:r>
              <a:rPr lang="en-US" sz="2200" dirty="0" smtClean="0"/>
              <a:t>     </a:t>
            </a:r>
            <a:r>
              <a:rPr lang="en-US" sz="2200" dirty="0" err="1" smtClean="0"/>
              <a:t>Console.SetCursorPosition</a:t>
            </a:r>
            <a:r>
              <a:rPr lang="en-US" sz="2200" dirty="0" smtClean="0"/>
              <a:t>(5, 5);</a:t>
            </a:r>
          </a:p>
          <a:p>
            <a:pPr marL="0" indent="0" eaLnBrk="1" hangingPunct="1">
              <a:lnSpc>
                <a:spcPct val="100000"/>
              </a:lnSpc>
              <a:buFont typeface="Wingdings" panose="05000000000000000000" pitchFamily="2" charset="2"/>
              <a:buNone/>
            </a:pPr>
            <a:r>
              <a:rPr lang="en-US" sz="2200" dirty="0" smtClean="0"/>
              <a:t>     </a:t>
            </a:r>
            <a:r>
              <a:rPr lang="en-US" sz="2200" dirty="0" err="1" smtClean="0"/>
              <a:t>Console.Write</a:t>
            </a:r>
            <a:r>
              <a:rPr lang="en-US" sz="2200" dirty="0" smtClean="0"/>
              <a:t>("{0:00}:{1:00}:{2:00}", </a:t>
            </a:r>
            <a:r>
              <a:rPr lang="en-US" sz="2200" dirty="0" err="1" smtClean="0"/>
              <a:t>d.Hour</a:t>
            </a:r>
            <a:r>
              <a:rPr lang="en-US" sz="2200" dirty="0" smtClean="0"/>
              <a:t>, </a:t>
            </a:r>
            <a:r>
              <a:rPr lang="en-US" sz="2200" dirty="0" err="1" smtClean="0"/>
              <a:t>d.Minute</a:t>
            </a:r>
            <a:r>
              <a:rPr lang="en-US" sz="2200" dirty="0" smtClean="0"/>
              <a:t>, </a:t>
            </a:r>
            <a:r>
              <a:rPr lang="en-US" sz="2200" dirty="0" err="1" smtClean="0"/>
              <a:t>d.Second</a:t>
            </a:r>
            <a:r>
              <a:rPr lang="en-US" sz="2200" dirty="0" smtClean="0"/>
              <a:t>);</a:t>
            </a:r>
          </a:p>
          <a:p>
            <a:pPr marL="0" indent="0" eaLnBrk="1" hangingPunct="1">
              <a:lnSpc>
                <a:spcPct val="100000"/>
              </a:lnSpc>
              <a:buFont typeface="Wingdings" panose="05000000000000000000" pitchFamily="2" charset="2"/>
              <a:buNone/>
            </a:pPr>
            <a:r>
              <a:rPr lang="en-US" sz="2200" dirty="0" smtClean="0"/>
              <a:t> }</a:t>
            </a:r>
          </a:p>
        </p:txBody>
      </p:sp>
      <p:sp>
        <p:nvSpPr>
          <p:cNvPr id="115715"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4DC2F6C-D1FE-43CB-87B0-71B5A186ACB1}" type="slidenum">
              <a:rPr lang="en-US" smtClean="0">
                <a:solidFill>
                  <a:schemeClr val="bg1"/>
                </a:solidFill>
                <a:latin typeface="Verdana" panose="020B0604030504040204" pitchFamily="34" charset="0"/>
              </a:rPr>
              <a:pPr/>
              <a:t>109</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.NET Framework</a:t>
            </a:r>
          </a:p>
        </p:txBody>
      </p:sp>
      <p:sp>
        <p:nvSpPr>
          <p:cNvPr id="15364"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pic>
        <p:nvPicPr>
          <p:cNvPr id="1536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t="4109" b="5975"/>
          <a:stretch>
            <a:fillRect/>
          </a:stretch>
        </p:blipFill>
        <p:spPr bwMode="auto">
          <a:xfrm>
            <a:off x="0" y="1920875"/>
            <a:ext cx="4114800" cy="3698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5366"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229100" y="1874838"/>
            <a:ext cx="4838700" cy="3790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7" name="Content Placeholder 2"/>
          <p:cNvSpPr>
            <a:spLocks noGrp="1"/>
          </p:cNvSpPr>
          <p:nvPr>
            <p:ph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eaLnBrk="1" hangingPunct="1"/>
            <a:r>
              <a:rPr lang="en-US" dirty="0" err="1" smtClean="0"/>
              <a:t>Thao</a:t>
            </a:r>
            <a:r>
              <a:rPr lang="en-US" dirty="0" smtClean="0"/>
              <a:t> </a:t>
            </a:r>
            <a:r>
              <a:rPr lang="en-US" dirty="0" err="1" smtClean="0"/>
              <a:t>tác</a:t>
            </a:r>
            <a:r>
              <a:rPr lang="en-US" dirty="0" smtClean="0"/>
              <a:t> </a:t>
            </a:r>
            <a:r>
              <a:rPr lang="en-US" dirty="0" err="1" smtClean="0"/>
              <a:t>cơ</a:t>
            </a:r>
            <a:r>
              <a:rPr lang="en-US" dirty="0" smtClean="0"/>
              <a:t> </a:t>
            </a:r>
            <a:r>
              <a:rPr lang="en-US" dirty="0" err="1" smtClean="0"/>
              <a:t>bản</a:t>
            </a:r>
            <a:r>
              <a:rPr lang="en-US" dirty="0" smtClean="0"/>
              <a:t> </a:t>
            </a:r>
            <a:r>
              <a:rPr lang="en-US" dirty="0" err="1" smtClean="0"/>
              <a:t>trên</a:t>
            </a:r>
            <a:r>
              <a:rPr lang="en-US" dirty="0" smtClean="0"/>
              <a:t> </a:t>
            </a:r>
            <a:r>
              <a:rPr lang="en-US" dirty="0" err="1" smtClean="0"/>
              <a:t>mảng</a:t>
            </a:r>
            <a:r>
              <a:rPr lang="en-US" dirty="0" smtClean="0"/>
              <a:t> 1 </a:t>
            </a:r>
            <a:r>
              <a:rPr lang="en-US" dirty="0" err="1" smtClean="0"/>
              <a:t>chiều</a:t>
            </a:r>
            <a:endParaRPr lang="en-US" dirty="0" smtClean="0">
              <a:solidFill>
                <a:schemeClr val="accent1"/>
              </a:solidFill>
            </a:endParaRPr>
          </a:p>
        </p:txBody>
      </p:sp>
      <p:sp>
        <p:nvSpPr>
          <p:cNvPr id="25" name="Content Placeholder 2"/>
          <p:cNvSpPr>
            <a:spLocks noGrp="1"/>
          </p:cNvSpPr>
          <p:nvPr>
            <p:ph idx="1"/>
          </p:nvPr>
        </p:nvSpPr>
        <p:spPr>
          <a:xfrm>
            <a:off x="628650" y="1690688"/>
            <a:ext cx="8286750" cy="4938712"/>
          </a:xfrm>
        </p:spPr>
        <p:txBody>
          <a:bodyPr rtlCol="0">
            <a:noAutofit/>
          </a:bodyPr>
          <a:lstStyle/>
          <a:p>
            <a:pPr marL="251460" indent="-285750" eaLnBrk="1" fontAlgn="auto" hangingPunct="1">
              <a:lnSpc>
                <a:spcPct val="150000"/>
              </a:lnSpc>
              <a:spcAft>
                <a:spcPts val="0"/>
              </a:spcAft>
              <a:defRPr/>
            </a:pPr>
            <a:r>
              <a:rPr lang="vi-VN" dirty="0" smtClean="0"/>
              <a:t>Khởi </a:t>
            </a:r>
            <a:r>
              <a:rPr lang="vi-VN" dirty="0"/>
              <a:t>tạo mảng</a:t>
            </a:r>
          </a:p>
          <a:p>
            <a:pPr marL="0" indent="0" eaLnBrk="1" fontAlgn="auto" hangingPunct="1">
              <a:lnSpc>
                <a:spcPct val="150000"/>
              </a:lnSpc>
              <a:spcAft>
                <a:spcPts val="0"/>
              </a:spcAft>
              <a:buFont typeface="Wingdings" panose="05000000000000000000" pitchFamily="2" charset="2"/>
              <a:buNone/>
              <a:defRPr/>
            </a:pPr>
            <a:r>
              <a:rPr lang="vi-VN" dirty="0"/>
              <a:t>	int [] a = new int[5] {4, 7, 1, 21, 9};</a:t>
            </a:r>
          </a:p>
          <a:p>
            <a:pPr marL="0" indent="0" eaLnBrk="1" fontAlgn="auto" hangingPunct="1">
              <a:lnSpc>
                <a:spcPct val="150000"/>
              </a:lnSpc>
              <a:spcAft>
                <a:spcPts val="0"/>
              </a:spcAft>
              <a:buFont typeface="Wingdings" panose="05000000000000000000" pitchFamily="2" charset="2"/>
              <a:buNone/>
              <a:defRPr/>
            </a:pPr>
            <a:r>
              <a:rPr lang="vi-VN" dirty="0"/>
              <a:t>	hoặc: int [] a = {4, 7, 1, 21, 9};</a:t>
            </a:r>
          </a:p>
          <a:p>
            <a:pPr marL="251460" indent="-285750" eaLnBrk="1" fontAlgn="auto" hangingPunct="1">
              <a:lnSpc>
                <a:spcPct val="150000"/>
              </a:lnSpc>
              <a:spcAft>
                <a:spcPts val="0"/>
              </a:spcAft>
              <a:defRPr/>
            </a:pPr>
            <a:r>
              <a:rPr lang="vi-VN" dirty="0"/>
              <a:t>Truy xuất </a:t>
            </a:r>
            <a:r>
              <a:rPr lang="vi-VN" dirty="0" smtClean="0"/>
              <a:t>mảng</a:t>
            </a:r>
            <a:r>
              <a:rPr lang="vi-VN" dirty="0"/>
              <a:t>: &lt;Tên_Mảng&gt;[vị trí];</a:t>
            </a:r>
          </a:p>
          <a:p>
            <a:pPr marL="0" indent="0" eaLnBrk="1" fontAlgn="auto" hangingPunct="1">
              <a:lnSpc>
                <a:spcPct val="150000"/>
              </a:lnSpc>
              <a:spcAft>
                <a:spcPts val="0"/>
              </a:spcAft>
              <a:buFont typeface="Wingdings" panose="05000000000000000000" pitchFamily="2" charset="2"/>
              <a:buNone/>
              <a:defRPr/>
            </a:pPr>
            <a:r>
              <a:rPr lang="vi-VN" dirty="0"/>
              <a:t>	Vị trí được đánh số từ 0 đến số phần tử -1</a:t>
            </a:r>
          </a:p>
          <a:p>
            <a:pPr marL="0" indent="0" eaLnBrk="1" fontAlgn="auto" hangingPunct="1">
              <a:lnSpc>
                <a:spcPct val="150000"/>
              </a:lnSpc>
              <a:spcAft>
                <a:spcPts val="0"/>
              </a:spcAft>
              <a:buFont typeface="Wingdings" panose="05000000000000000000" pitchFamily="2" charset="2"/>
              <a:buNone/>
              <a:defRPr/>
            </a:pPr>
            <a:r>
              <a:rPr lang="vi-VN" dirty="0"/>
              <a:t>	Ví dụ: a[4] sẽ cho giá trị là 9</a:t>
            </a:r>
          </a:p>
        </p:txBody>
      </p:sp>
      <p:sp>
        <p:nvSpPr>
          <p:cNvPr id="117764"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17790D0-62E6-48B6-926E-8FF065ADCD84}" type="slidenum">
              <a:rPr lang="en-US" smtClean="0">
                <a:solidFill>
                  <a:schemeClr val="bg1"/>
                </a:solidFill>
                <a:latin typeface="Verdana" panose="020B0604030504040204" pitchFamily="34" charset="0"/>
              </a:rPr>
              <a:pPr/>
              <a:t>110</a:t>
            </a:fld>
            <a:endParaRPr lang="en-US" smtClean="0">
              <a:solidFill>
                <a:schemeClr val="bg1"/>
              </a:solidFill>
              <a:latin typeface="Verdana" panose="020B0604030504040204" pitchFamily="34" charset="0"/>
            </a:endParaRPr>
          </a:p>
        </p:txBody>
      </p:sp>
    </p:spTree>
    <p:extLst>
      <p:ext uri="{BB962C8B-B14F-4D97-AF65-F5344CB8AC3E}">
        <p14:creationId xmlns="" xmlns:p14="http://schemas.microsoft.com/office/powerpoint/2010/main" val="343817484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628650" y="0"/>
            <a:ext cx="7886700" cy="1018593"/>
          </a:xfrm>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err="1"/>
              <a:t>mảng</a:t>
            </a:r>
            <a:r>
              <a:rPr lang="en-US" dirty="0"/>
              <a:t> 1 </a:t>
            </a:r>
            <a:r>
              <a:rPr lang="en-US" dirty="0" err="1"/>
              <a:t>chiều</a:t>
            </a:r>
            <a:endParaRPr lang="en-US" dirty="0" smtClean="0">
              <a:solidFill>
                <a:schemeClr val="accent1"/>
              </a:solidFill>
            </a:endParaRPr>
          </a:p>
        </p:txBody>
      </p:sp>
      <p:sp>
        <p:nvSpPr>
          <p:cNvPr id="118788"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F6984C7-14AD-40E9-B112-6DCF9B91EDFA}" type="slidenum">
              <a:rPr lang="en-US" smtClean="0">
                <a:solidFill>
                  <a:schemeClr val="bg1"/>
                </a:solidFill>
                <a:latin typeface="Verdana" panose="020B0604030504040204" pitchFamily="34" charset="0"/>
              </a:rPr>
              <a:pPr/>
              <a:t>111</a:t>
            </a:fld>
            <a:endParaRPr lang="en-US" smtClean="0">
              <a:solidFill>
                <a:schemeClr val="bg1"/>
              </a:solidFill>
              <a:latin typeface="Verdana" panose="020B0604030504040204" pitchFamily="34" charset="0"/>
            </a:endParaRPr>
          </a:p>
        </p:txBody>
      </p:sp>
      <p:sp>
        <p:nvSpPr>
          <p:cNvPr id="7" name="Content Placeholder 2"/>
          <p:cNvSpPr txBox="1">
            <a:spLocks/>
          </p:cNvSpPr>
          <p:nvPr/>
        </p:nvSpPr>
        <p:spPr bwMode="auto">
          <a:xfrm>
            <a:off x="628650" y="1524000"/>
            <a:ext cx="7886700" cy="3806825"/>
          </a:xfrm>
          <a:prstGeom prst="rect">
            <a:avLst/>
          </a:prstGeom>
          <a:noFill/>
          <a:ln w="9525">
            <a:noFill/>
            <a:miter lim="800000"/>
            <a:headEnd/>
            <a:tailEnd/>
          </a:ln>
        </p:spPr>
        <p:txBody>
          <a:bodyPr/>
          <a:lstStyle/>
          <a:p>
            <a:pPr marL="273050" indent="-273050">
              <a:spcBef>
                <a:spcPts val="600"/>
              </a:spcBef>
              <a:buClr>
                <a:schemeClr val="accent1"/>
              </a:buClr>
              <a:buSzPct val="70000"/>
              <a:buFont typeface="Wingdings" pitchFamily="2" charset="2"/>
              <a:buNone/>
              <a:defRPr/>
            </a:pPr>
            <a:r>
              <a:rPr lang="en-US" sz="2800" dirty="0">
                <a:latin typeface="Times New Roman" panose="02020603050405020304" pitchFamily="18" charset="0"/>
                <a:ea typeface="Tahoma" panose="020B0604030504040204" pitchFamily="34" charset="0"/>
                <a:cs typeface="Times New Roman" panose="02020603050405020304" pitchFamily="18" charset="0"/>
              </a:rPr>
              <a:t>        public static void Main()</a:t>
            </a:r>
          </a:p>
          <a:p>
            <a:pPr marL="273050" indent="-273050">
              <a:spcBef>
                <a:spcPts val="600"/>
              </a:spcBef>
              <a:buClr>
                <a:schemeClr val="accent1"/>
              </a:buClr>
              <a:buSzPct val="70000"/>
              <a:buFont typeface="Wingdings" pitchFamily="2" charset="2"/>
              <a:buNone/>
              <a:defRPr/>
            </a:pPr>
            <a:r>
              <a:rPr lang="en-US" sz="2800" dirty="0">
                <a:latin typeface="Times New Roman" panose="02020603050405020304" pitchFamily="18" charset="0"/>
                <a:ea typeface="Tahoma" panose="020B0604030504040204" pitchFamily="34" charset="0"/>
                <a:cs typeface="Times New Roman" panose="02020603050405020304" pitchFamily="18" charset="0"/>
              </a:rPr>
              <a:t>        {</a:t>
            </a:r>
          </a:p>
          <a:p>
            <a:pPr marL="273050" indent="-273050">
              <a:spcBef>
                <a:spcPts val="600"/>
              </a:spcBef>
              <a:buClr>
                <a:schemeClr val="accent1"/>
              </a:buClr>
              <a:buSzPct val="70000"/>
              <a:buFont typeface="Wingdings" pitchFamily="2" charset="2"/>
              <a:buNone/>
              <a:defRPr/>
            </a:pP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int</a:t>
            </a:r>
            <a:r>
              <a:rPr lang="en-US" sz="2800" dirty="0">
                <a:latin typeface="Times New Roman" panose="02020603050405020304" pitchFamily="18" charset="0"/>
                <a:ea typeface="Tahoma" panose="020B0604030504040204" pitchFamily="34" charset="0"/>
                <a:cs typeface="Times New Roman" panose="02020603050405020304" pitchFamily="18" charset="0"/>
              </a:rPr>
              <a:t> n;</a:t>
            </a:r>
          </a:p>
          <a:p>
            <a:pPr marL="273050" indent="-273050">
              <a:spcBef>
                <a:spcPts val="600"/>
              </a:spcBef>
              <a:buClr>
                <a:schemeClr val="accent1"/>
              </a:buClr>
              <a:buSzPct val="70000"/>
              <a:buFont typeface="Wingdings" pitchFamily="2" charset="2"/>
              <a:buNone/>
              <a:defRPr/>
            </a:pP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smtClean="0">
                <a:latin typeface="Times New Roman" panose="02020603050405020304" pitchFamily="18" charset="0"/>
                <a:ea typeface="Tahoma" panose="020B0604030504040204" pitchFamily="34" charset="0"/>
                <a:cs typeface="Times New Roman" panose="02020603050405020304" pitchFamily="18" charset="0"/>
              </a:rPr>
              <a:t>Console.Write</a:t>
            </a:r>
            <a:r>
              <a:rPr lang="en-US" sz="2800" dirty="0">
                <a:latin typeface="Times New Roman" panose="02020603050405020304" pitchFamily="18" charset="0"/>
                <a:ea typeface="Tahoma" panose="020B0604030504040204" pitchFamily="34" charset="0"/>
                <a:cs typeface="Times New Roman" panose="02020603050405020304" pitchFamily="18" charset="0"/>
              </a:rPr>
              <a:t>("</a:t>
            </a:r>
            <a:r>
              <a:rPr lang="en-US" sz="2800" dirty="0" err="1">
                <a:latin typeface="Times New Roman" panose="02020603050405020304" pitchFamily="18" charset="0"/>
                <a:ea typeface="Tahoma" panose="020B0604030504040204" pitchFamily="34" charset="0"/>
                <a:cs typeface="Times New Roman" panose="02020603050405020304" pitchFamily="18" charset="0"/>
              </a:rPr>
              <a:t>Nhap</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kich</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thuoc</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mang</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p>
          <a:p>
            <a:pPr marL="273050" indent="-273050">
              <a:spcBef>
                <a:spcPts val="600"/>
              </a:spcBef>
              <a:buClr>
                <a:schemeClr val="accent1"/>
              </a:buClr>
              <a:buSzPct val="70000"/>
              <a:buFont typeface="Wingdings" pitchFamily="2" charset="2"/>
              <a:buNone/>
              <a:defRPr/>
            </a:pPr>
            <a:r>
              <a:rPr lang="en-US" sz="2800" dirty="0">
                <a:latin typeface="Times New Roman" panose="02020603050405020304" pitchFamily="18" charset="0"/>
                <a:ea typeface="Tahoma" panose="020B0604030504040204" pitchFamily="34" charset="0"/>
                <a:cs typeface="Times New Roman" panose="02020603050405020304" pitchFamily="18" charset="0"/>
              </a:rPr>
              <a:t>            n = </a:t>
            </a:r>
            <a:r>
              <a:rPr lang="en-US" sz="2800" dirty="0" err="1">
                <a:latin typeface="Times New Roman" panose="02020603050405020304" pitchFamily="18" charset="0"/>
                <a:ea typeface="Tahoma" panose="020B0604030504040204" pitchFamily="34" charset="0"/>
                <a:cs typeface="Times New Roman" panose="02020603050405020304" pitchFamily="18" charset="0"/>
              </a:rPr>
              <a:t>int.Parse</a:t>
            </a:r>
            <a:r>
              <a:rPr lang="en-US" sz="2800" dirty="0">
                <a:latin typeface="Times New Roman" panose="02020603050405020304" pitchFamily="18" charset="0"/>
                <a:ea typeface="Tahoma" panose="020B0604030504040204" pitchFamily="34" charset="0"/>
                <a:cs typeface="Times New Roman" panose="02020603050405020304" pitchFamily="18" charset="0"/>
              </a:rPr>
              <a:t>(</a:t>
            </a:r>
            <a:r>
              <a:rPr lang="en-US" sz="2800" dirty="0" err="1">
                <a:latin typeface="Times New Roman" panose="02020603050405020304" pitchFamily="18" charset="0"/>
                <a:ea typeface="Tahoma" panose="020B0604030504040204" pitchFamily="34" charset="0"/>
                <a:cs typeface="Times New Roman" panose="02020603050405020304" pitchFamily="18" charset="0"/>
              </a:rPr>
              <a:t>Console.ReadLine</a:t>
            </a:r>
            <a:r>
              <a:rPr lang="en-US" sz="2800" dirty="0">
                <a:latin typeface="Times New Roman" panose="02020603050405020304" pitchFamily="18" charset="0"/>
                <a:ea typeface="Tahoma" panose="020B0604030504040204" pitchFamily="34" charset="0"/>
                <a:cs typeface="Times New Roman" panose="02020603050405020304" pitchFamily="18" charset="0"/>
              </a:rPr>
              <a:t>());</a:t>
            </a:r>
          </a:p>
          <a:p>
            <a:pPr marL="273050" indent="-273050">
              <a:spcBef>
                <a:spcPts val="600"/>
              </a:spcBef>
              <a:buClr>
                <a:schemeClr val="accent1"/>
              </a:buClr>
              <a:buSzPct val="70000"/>
              <a:buFont typeface="Wingdings" pitchFamily="2" charset="2"/>
              <a:buNone/>
              <a:defRPr/>
            </a:pPr>
            <a:r>
              <a:rPr lang="en-US" sz="28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int</a:t>
            </a:r>
            <a:r>
              <a:rPr lang="en-US" sz="28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 = new </a:t>
            </a:r>
            <a:r>
              <a:rPr lang="en-US" sz="28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int</a:t>
            </a:r>
            <a:r>
              <a:rPr lang="en-US" sz="28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[n]; </a:t>
            </a:r>
          </a:p>
          <a:p>
            <a:pPr marL="273050" indent="-273050">
              <a:spcBef>
                <a:spcPts val="600"/>
              </a:spcBef>
              <a:buClr>
                <a:schemeClr val="accent1"/>
              </a:buClr>
              <a:buSzPct val="70000"/>
              <a:buFont typeface="Wingdings" pitchFamily="2" charset="2"/>
              <a:buNone/>
              <a:defRPr/>
            </a:pP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Nhap</a:t>
            </a:r>
            <a:r>
              <a:rPr lang="en-US" sz="2800" dirty="0">
                <a:latin typeface="Times New Roman" panose="02020603050405020304" pitchFamily="18" charset="0"/>
                <a:ea typeface="Tahoma" panose="020B0604030504040204" pitchFamily="34" charset="0"/>
                <a:cs typeface="Times New Roman" panose="02020603050405020304" pitchFamily="18" charset="0"/>
              </a:rPr>
              <a:t>(a, n);</a:t>
            </a:r>
          </a:p>
          <a:p>
            <a:pPr marL="273050" indent="-273050">
              <a:spcBef>
                <a:spcPts val="600"/>
              </a:spcBef>
              <a:buClr>
                <a:schemeClr val="accent1"/>
              </a:buClr>
              <a:buSzPct val="70000"/>
              <a:buFont typeface="Wingdings" pitchFamily="2" charset="2"/>
              <a:buNone/>
              <a:defRPr/>
            </a:pP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Xuat</a:t>
            </a:r>
            <a:r>
              <a:rPr lang="en-US" sz="2800" dirty="0">
                <a:latin typeface="Times New Roman" panose="02020603050405020304" pitchFamily="18" charset="0"/>
                <a:ea typeface="Tahoma" panose="020B0604030504040204" pitchFamily="34" charset="0"/>
                <a:cs typeface="Times New Roman" panose="02020603050405020304" pitchFamily="18" charset="0"/>
              </a:rPr>
              <a:t>(a, n);</a:t>
            </a:r>
          </a:p>
          <a:p>
            <a:pPr marL="273050" indent="-273050">
              <a:spcBef>
                <a:spcPts val="600"/>
              </a:spcBef>
              <a:buClr>
                <a:schemeClr val="accent1"/>
              </a:buClr>
              <a:buSzPct val="70000"/>
              <a:buFont typeface="Wingdings" pitchFamily="2" charset="2"/>
              <a:buNone/>
              <a:defRPr/>
            </a:pPr>
            <a:r>
              <a:rPr lang="en-US" sz="2800" dirty="0">
                <a:latin typeface="Times New Roman" panose="02020603050405020304" pitchFamily="18" charset="0"/>
                <a:ea typeface="Tahoma" panose="020B0604030504040204" pitchFamily="34" charset="0"/>
                <a:cs typeface="Times New Roman" panose="02020603050405020304" pitchFamily="18" charset="0"/>
              </a:rPr>
              <a:t>        }</a:t>
            </a:r>
          </a:p>
          <a:p>
            <a:pPr marL="273050" indent="-273050">
              <a:spcBef>
                <a:spcPts val="600"/>
              </a:spcBef>
              <a:buClr>
                <a:schemeClr val="accent1"/>
              </a:buClr>
              <a:buSzPct val="70000"/>
              <a:buFont typeface="Wingdings" pitchFamily="2" charset="2"/>
              <a:buNone/>
              <a:defRPr/>
            </a:pPr>
            <a:r>
              <a:rPr lang="en-US" sz="2800" dirty="0">
                <a:latin typeface="Times New Roman" panose="02020603050405020304" pitchFamily="18" charset="0"/>
                <a:ea typeface="Tahoma" panose="020B0604030504040204" pitchFamily="34" charset="0"/>
                <a:cs typeface="Times New Roman" panose="02020603050405020304" pitchFamily="18" charset="0"/>
              </a:rPr>
              <a:t>    }</a:t>
            </a:r>
          </a:p>
        </p:txBody>
      </p:sp>
      <p:sp>
        <p:nvSpPr>
          <p:cNvPr id="4" name="Rectangle 3"/>
          <p:cNvSpPr/>
          <p:nvPr/>
        </p:nvSpPr>
        <p:spPr>
          <a:xfrm>
            <a:off x="628650" y="616029"/>
            <a:ext cx="4248150" cy="579967"/>
          </a:xfrm>
          <a:prstGeom prst="rect">
            <a:avLst/>
          </a:prstGeom>
        </p:spPr>
        <p:txBody>
          <a:bodyPr wrap="square">
            <a:spAutoFit/>
          </a:bodyPr>
          <a:lstStyle/>
          <a:p>
            <a:pPr eaLnBrk="1" fontAlgn="auto" hangingPunct="1">
              <a:lnSpc>
                <a:spcPct val="150000"/>
              </a:lnSpc>
              <a:spcAft>
                <a:spcPts val="0"/>
              </a:spcAft>
              <a:defRPr/>
            </a:pPr>
            <a:r>
              <a:rPr lang="en-US" sz="2400" dirty="0" err="1" smtClean="0">
                <a:latin typeface="Times New Roman" panose="02020603050405020304" pitchFamily="18" charset="0"/>
                <a:cs typeface="Times New Roman" panose="02020603050405020304" pitchFamily="18" charset="0"/>
              </a:rPr>
              <a:t>Nhập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xuất</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mảng</a:t>
            </a:r>
            <a:r>
              <a:rPr lang="en-US" sz="2400" dirty="0">
                <a:latin typeface="Times New Roman" panose="02020603050405020304" pitchFamily="18" charset="0"/>
                <a:cs typeface="Times New Roman" panose="02020603050405020304" pitchFamily="18" charset="0"/>
              </a:rPr>
              <a:t> 1 </a:t>
            </a:r>
            <a:r>
              <a:rPr lang="en-US" sz="2400" dirty="0" err="1">
                <a:latin typeface="Times New Roman" panose="02020603050405020304" pitchFamily="18" charset="0"/>
                <a:cs typeface="Times New Roman" panose="02020603050405020304" pitchFamily="18" charset="0"/>
              </a:rPr>
              <a:t>chiều</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68307822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628650" y="0"/>
            <a:ext cx="7886700" cy="1018593"/>
          </a:xfrm>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err="1"/>
              <a:t>mảng</a:t>
            </a:r>
            <a:r>
              <a:rPr lang="en-US" dirty="0"/>
              <a:t> 1 </a:t>
            </a:r>
            <a:r>
              <a:rPr lang="en-US" dirty="0" err="1"/>
              <a:t>chiều</a:t>
            </a:r>
            <a:endParaRPr lang="en-US" dirty="0" smtClean="0">
              <a:solidFill>
                <a:schemeClr val="accent1"/>
              </a:solidFill>
            </a:endParaRPr>
          </a:p>
        </p:txBody>
      </p:sp>
      <p:sp>
        <p:nvSpPr>
          <p:cNvPr id="118787" name="Content Placeholder 2"/>
          <p:cNvSpPr>
            <a:spLocks noGrp="1"/>
          </p:cNvSpPr>
          <p:nvPr>
            <p:ph idx="1"/>
          </p:nvPr>
        </p:nvSpPr>
        <p:spPr>
          <a:xfrm>
            <a:off x="628650" y="1634623"/>
            <a:ext cx="7886700" cy="4689978"/>
          </a:xfrm>
        </p:spPr>
        <p:txBody>
          <a:bodyPr/>
          <a:lstStyle/>
          <a:p>
            <a:pPr marL="273050" indent="-273050" eaLnBrk="1" hangingPunct="1">
              <a:buFont typeface="Wingdings" panose="05000000000000000000" pitchFamily="2" charset="2"/>
              <a:buNone/>
            </a:pPr>
            <a:r>
              <a:rPr lang="en-US" dirty="0" smtClean="0"/>
              <a:t>static void </a:t>
            </a:r>
            <a:r>
              <a:rPr lang="en-US" dirty="0" err="1" smtClean="0"/>
              <a:t>Nhap</a:t>
            </a:r>
            <a:r>
              <a:rPr lang="en-US" dirty="0" smtClean="0"/>
              <a:t>(</a:t>
            </a:r>
            <a:r>
              <a:rPr lang="en-US" dirty="0" err="1" smtClean="0"/>
              <a:t>int</a:t>
            </a:r>
            <a:r>
              <a:rPr lang="en-US" dirty="0" smtClean="0"/>
              <a:t>[] a, </a:t>
            </a:r>
            <a:r>
              <a:rPr lang="en-US" dirty="0" err="1" smtClean="0"/>
              <a:t>int</a:t>
            </a:r>
            <a:r>
              <a:rPr lang="en-US" dirty="0" smtClean="0"/>
              <a:t> n)</a:t>
            </a:r>
          </a:p>
          <a:p>
            <a:pPr marL="273050" indent="-273050" eaLnBrk="1" hangingPunct="1">
              <a:buFont typeface="Wingdings" panose="05000000000000000000" pitchFamily="2" charset="2"/>
              <a:buNone/>
            </a:pPr>
            <a:r>
              <a:rPr lang="en-US" dirty="0" smtClean="0"/>
              <a:t>{</a:t>
            </a:r>
          </a:p>
          <a:p>
            <a:pPr marL="273050" indent="-273050" eaLnBrk="1" hangingPunct="1">
              <a:buFont typeface="Wingdings" panose="05000000000000000000" pitchFamily="2" charset="2"/>
              <a:buNone/>
            </a:pPr>
            <a:r>
              <a:rPr lang="nn-NO" dirty="0" smtClean="0"/>
              <a:t>	for (int i = 0; i &lt; n; i++)</a:t>
            </a:r>
          </a:p>
          <a:p>
            <a:pPr marL="273050" indent="-273050" eaLnBrk="1" hangingPunct="1">
              <a:buFont typeface="Wingdings" panose="05000000000000000000" pitchFamily="2" charset="2"/>
              <a:buNone/>
            </a:pPr>
            <a:r>
              <a:rPr lang="en-US" dirty="0" smtClean="0"/>
              <a:t>   {</a:t>
            </a:r>
          </a:p>
          <a:p>
            <a:pPr marL="273050" indent="-273050" eaLnBrk="1" hangingPunct="1">
              <a:buFont typeface="Wingdings" panose="05000000000000000000" pitchFamily="2" charset="2"/>
              <a:buNone/>
            </a:pPr>
            <a:r>
              <a:rPr lang="fr-FR" dirty="0" smtClean="0"/>
              <a:t>     	</a:t>
            </a:r>
            <a:r>
              <a:rPr lang="fr-FR" dirty="0" err="1" smtClean="0"/>
              <a:t>Console.Write</a:t>
            </a:r>
            <a:r>
              <a:rPr lang="fr-FR" dirty="0" smtClean="0"/>
              <a:t>("</a:t>
            </a:r>
            <a:r>
              <a:rPr lang="fr-FR" dirty="0" err="1" smtClean="0"/>
              <a:t>Nhap</a:t>
            </a:r>
            <a:r>
              <a:rPr lang="fr-FR" dirty="0" smtClean="0"/>
              <a:t> </a:t>
            </a:r>
            <a:r>
              <a:rPr lang="fr-FR" dirty="0" err="1" smtClean="0"/>
              <a:t>phan</a:t>
            </a:r>
            <a:r>
              <a:rPr lang="fr-FR" dirty="0" smtClean="0"/>
              <a:t> tu </a:t>
            </a:r>
            <a:r>
              <a:rPr lang="fr-FR" dirty="0" err="1" smtClean="0"/>
              <a:t>thu</a:t>
            </a:r>
            <a:r>
              <a:rPr lang="fr-FR" dirty="0" smtClean="0"/>
              <a:t> {0}:", i);</a:t>
            </a:r>
          </a:p>
          <a:p>
            <a:pPr marL="273050" indent="-273050" eaLnBrk="1" hangingPunct="1">
              <a:buFont typeface="Wingdings" panose="05000000000000000000" pitchFamily="2" charset="2"/>
              <a:buNone/>
            </a:pPr>
            <a:r>
              <a:rPr lang="en-US" dirty="0" smtClean="0"/>
              <a:t>       a[</a:t>
            </a:r>
            <a:r>
              <a:rPr lang="en-US" dirty="0" err="1" smtClean="0"/>
              <a:t>i</a:t>
            </a:r>
            <a:r>
              <a:rPr lang="en-US" dirty="0" smtClean="0"/>
              <a:t>] = </a:t>
            </a:r>
            <a:r>
              <a:rPr lang="en-US" dirty="0" err="1" smtClean="0"/>
              <a:t>int.Parse</a:t>
            </a:r>
            <a:r>
              <a:rPr lang="en-US" dirty="0" smtClean="0"/>
              <a:t>(</a:t>
            </a:r>
            <a:r>
              <a:rPr lang="en-US" dirty="0" err="1" smtClean="0"/>
              <a:t>Console.ReadLine</a:t>
            </a:r>
            <a:r>
              <a:rPr lang="en-US" dirty="0" smtClean="0"/>
              <a:t>());</a:t>
            </a:r>
          </a:p>
          <a:p>
            <a:pPr marL="273050" indent="-273050" eaLnBrk="1" hangingPunct="1">
              <a:buFont typeface="Wingdings" panose="05000000000000000000" pitchFamily="2" charset="2"/>
              <a:buNone/>
            </a:pPr>
            <a:r>
              <a:rPr lang="en-US" dirty="0" smtClean="0"/>
              <a:t>   }</a:t>
            </a:r>
          </a:p>
          <a:p>
            <a:pPr marL="273050" indent="-273050" eaLnBrk="1" hangingPunct="1">
              <a:buFont typeface="Wingdings" panose="05000000000000000000" pitchFamily="2" charset="2"/>
              <a:buNone/>
            </a:pPr>
            <a:r>
              <a:rPr lang="en-US" dirty="0" smtClean="0"/>
              <a:t>}        </a:t>
            </a:r>
          </a:p>
        </p:txBody>
      </p:sp>
      <p:sp>
        <p:nvSpPr>
          <p:cNvPr id="118788"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F6984C7-14AD-40E9-B112-6DCF9B91EDFA}" type="slidenum">
              <a:rPr lang="en-US" smtClean="0">
                <a:solidFill>
                  <a:schemeClr val="bg1"/>
                </a:solidFill>
                <a:latin typeface="Verdana" panose="020B0604030504040204" pitchFamily="34" charset="0"/>
              </a:rPr>
              <a:pPr/>
              <a:t>112</a:t>
            </a:fld>
            <a:endParaRPr lang="en-US" smtClean="0">
              <a:solidFill>
                <a:schemeClr val="bg1"/>
              </a:solidFill>
              <a:latin typeface="Verdana" panose="020B0604030504040204" pitchFamily="34" charset="0"/>
            </a:endParaRPr>
          </a:p>
        </p:txBody>
      </p:sp>
      <p:sp>
        <p:nvSpPr>
          <p:cNvPr id="4" name="Rectangle 3"/>
          <p:cNvSpPr/>
          <p:nvPr/>
        </p:nvSpPr>
        <p:spPr>
          <a:xfrm>
            <a:off x="628650" y="616029"/>
            <a:ext cx="4248150" cy="579967"/>
          </a:xfrm>
          <a:prstGeom prst="rect">
            <a:avLst/>
          </a:prstGeom>
        </p:spPr>
        <p:txBody>
          <a:bodyPr wrap="square">
            <a:spAutoFit/>
          </a:bodyPr>
          <a:lstStyle/>
          <a:p>
            <a:pPr eaLnBrk="1" fontAlgn="auto" hangingPunct="1">
              <a:lnSpc>
                <a:spcPct val="150000"/>
              </a:lnSpc>
              <a:spcAft>
                <a:spcPts val="0"/>
              </a:spcAft>
              <a:defRPr/>
            </a:pPr>
            <a:r>
              <a:rPr lang="en-US" sz="2400" dirty="0" err="1" smtClean="0">
                <a:latin typeface="Times New Roman" panose="02020603050405020304" pitchFamily="18" charset="0"/>
                <a:cs typeface="Times New Roman" panose="02020603050405020304" pitchFamily="18" charset="0"/>
              </a:rPr>
              <a:t>Nhập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xuất</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mảng</a:t>
            </a:r>
            <a:r>
              <a:rPr lang="en-US" sz="2400" dirty="0">
                <a:latin typeface="Times New Roman" panose="02020603050405020304" pitchFamily="18" charset="0"/>
                <a:cs typeface="Times New Roman" panose="02020603050405020304" pitchFamily="18" charset="0"/>
              </a:rPr>
              <a:t> 1 </a:t>
            </a:r>
            <a:r>
              <a:rPr lang="en-US" sz="2400" dirty="0" err="1">
                <a:latin typeface="Times New Roman" panose="02020603050405020304" pitchFamily="18" charset="0"/>
                <a:cs typeface="Times New Roman" panose="02020603050405020304" pitchFamily="18" charset="0"/>
              </a:rPr>
              <a:t>chiều</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35984313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628650" y="0"/>
            <a:ext cx="7886700" cy="1018593"/>
          </a:xfrm>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err="1"/>
              <a:t>mảng</a:t>
            </a:r>
            <a:r>
              <a:rPr lang="en-US" dirty="0"/>
              <a:t> 1 </a:t>
            </a:r>
            <a:r>
              <a:rPr lang="en-US" dirty="0" err="1"/>
              <a:t>chiều</a:t>
            </a:r>
            <a:endParaRPr lang="en-US" dirty="0" smtClean="0">
              <a:solidFill>
                <a:schemeClr val="accent1"/>
              </a:solidFill>
            </a:endParaRPr>
          </a:p>
        </p:txBody>
      </p:sp>
      <p:sp>
        <p:nvSpPr>
          <p:cNvPr id="118787" name="Content Placeholder 2"/>
          <p:cNvSpPr>
            <a:spLocks noGrp="1"/>
          </p:cNvSpPr>
          <p:nvPr>
            <p:ph idx="1"/>
          </p:nvPr>
        </p:nvSpPr>
        <p:spPr>
          <a:xfrm>
            <a:off x="628650" y="1634623"/>
            <a:ext cx="7886700" cy="4689978"/>
          </a:xfrm>
        </p:spPr>
        <p:txBody>
          <a:bodyPr/>
          <a:lstStyle/>
          <a:p>
            <a:pPr marL="273050" indent="-273050" eaLnBrk="1" hangingPunct="1">
              <a:buFont typeface="Wingdings" panose="05000000000000000000" pitchFamily="2" charset="2"/>
              <a:buNone/>
            </a:pPr>
            <a:r>
              <a:rPr lang="fr-FR" sz="3600" dirty="0" err="1" smtClean="0"/>
              <a:t>static</a:t>
            </a:r>
            <a:r>
              <a:rPr lang="fr-FR" sz="3600" dirty="0" smtClean="0"/>
              <a:t> </a:t>
            </a:r>
            <a:r>
              <a:rPr lang="fr-FR" sz="3600" dirty="0" err="1" smtClean="0"/>
              <a:t>void</a:t>
            </a:r>
            <a:r>
              <a:rPr lang="fr-FR" sz="3600" dirty="0" smtClean="0"/>
              <a:t> </a:t>
            </a:r>
            <a:r>
              <a:rPr lang="fr-FR" sz="3600" dirty="0" err="1" smtClean="0"/>
              <a:t>Xuat</a:t>
            </a:r>
            <a:r>
              <a:rPr lang="fr-FR" sz="3600" dirty="0" smtClean="0"/>
              <a:t>(</a:t>
            </a:r>
            <a:r>
              <a:rPr lang="fr-FR" sz="3600" dirty="0" err="1" smtClean="0"/>
              <a:t>int</a:t>
            </a:r>
            <a:r>
              <a:rPr lang="fr-FR" sz="3600" dirty="0" smtClean="0"/>
              <a:t>[] a, </a:t>
            </a:r>
            <a:r>
              <a:rPr lang="fr-FR" sz="3600" dirty="0" err="1" smtClean="0"/>
              <a:t>int</a:t>
            </a:r>
            <a:r>
              <a:rPr lang="fr-FR" sz="3600" dirty="0" smtClean="0"/>
              <a:t> n)</a:t>
            </a:r>
          </a:p>
          <a:p>
            <a:pPr marL="273050" indent="-273050" eaLnBrk="1" hangingPunct="1">
              <a:buFont typeface="Wingdings" panose="05000000000000000000" pitchFamily="2" charset="2"/>
              <a:buNone/>
            </a:pPr>
            <a:r>
              <a:rPr lang="en-US" sz="3600" dirty="0" smtClean="0"/>
              <a:t>{</a:t>
            </a:r>
          </a:p>
          <a:p>
            <a:pPr marL="273050" indent="-273050" eaLnBrk="1" hangingPunct="1">
              <a:buFont typeface="Wingdings" panose="05000000000000000000" pitchFamily="2" charset="2"/>
              <a:buNone/>
            </a:pPr>
            <a:r>
              <a:rPr lang="nn-NO" sz="3600" dirty="0" smtClean="0"/>
              <a:t>	  for(int i = 0; i &lt; n; i++)</a:t>
            </a:r>
          </a:p>
          <a:p>
            <a:pPr marL="273050" indent="-273050" eaLnBrk="1" hangingPunct="1">
              <a:buFont typeface="Wingdings" panose="05000000000000000000" pitchFamily="2" charset="2"/>
              <a:buNone/>
            </a:pPr>
            <a:r>
              <a:rPr lang="en-US" sz="3600" dirty="0" smtClean="0"/>
              <a:t>     {</a:t>
            </a:r>
          </a:p>
          <a:p>
            <a:pPr marL="273050" indent="-273050" eaLnBrk="1" hangingPunct="1">
              <a:buFont typeface="Wingdings" panose="05000000000000000000" pitchFamily="2" charset="2"/>
              <a:buNone/>
            </a:pPr>
            <a:r>
              <a:rPr lang="en-US" sz="3600" dirty="0" smtClean="0"/>
              <a:t>     	   </a:t>
            </a:r>
            <a:r>
              <a:rPr lang="en-US" sz="3600" dirty="0" err="1" smtClean="0"/>
              <a:t>Console.Write</a:t>
            </a:r>
            <a:r>
              <a:rPr lang="en-US" sz="3600" dirty="0" smtClean="0"/>
              <a:t>(a[</a:t>
            </a:r>
            <a:r>
              <a:rPr lang="en-US" sz="3600" dirty="0" err="1" smtClean="0"/>
              <a:t>i</a:t>
            </a:r>
            <a:r>
              <a:rPr lang="en-US" sz="3600" dirty="0" smtClean="0"/>
              <a:t>] + "\t");</a:t>
            </a:r>
          </a:p>
          <a:p>
            <a:pPr marL="273050" indent="-273050" eaLnBrk="1" hangingPunct="1">
              <a:buFont typeface="Wingdings" panose="05000000000000000000" pitchFamily="2" charset="2"/>
              <a:buNone/>
            </a:pPr>
            <a:r>
              <a:rPr lang="en-US" sz="3600" dirty="0" smtClean="0"/>
              <a:t>     }</a:t>
            </a:r>
            <a:endParaRPr lang="en-US" sz="3600" dirty="0"/>
          </a:p>
          <a:p>
            <a:pPr marL="273050" indent="-273050" eaLnBrk="1" hangingPunct="1">
              <a:buFont typeface="Wingdings" panose="05000000000000000000" pitchFamily="2" charset="2"/>
              <a:buNone/>
            </a:pPr>
            <a:r>
              <a:rPr lang="en-US" sz="3600" dirty="0" smtClean="0"/>
              <a:t>}</a:t>
            </a:r>
          </a:p>
          <a:p>
            <a:pPr marL="273050" indent="-273050" eaLnBrk="1" hangingPunct="1">
              <a:buFont typeface="Wingdings" panose="05000000000000000000" pitchFamily="2" charset="2"/>
              <a:buNone/>
            </a:pPr>
            <a:r>
              <a:rPr lang="en-US" sz="3600" dirty="0" smtClean="0"/>
              <a:t>        </a:t>
            </a:r>
          </a:p>
        </p:txBody>
      </p:sp>
      <p:sp>
        <p:nvSpPr>
          <p:cNvPr id="118788"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F6984C7-14AD-40E9-B112-6DCF9B91EDFA}" type="slidenum">
              <a:rPr lang="en-US" smtClean="0">
                <a:solidFill>
                  <a:schemeClr val="bg1"/>
                </a:solidFill>
                <a:latin typeface="Verdana" panose="020B0604030504040204" pitchFamily="34" charset="0"/>
              </a:rPr>
              <a:pPr/>
              <a:t>113</a:t>
            </a:fld>
            <a:endParaRPr lang="en-US" smtClean="0">
              <a:solidFill>
                <a:schemeClr val="bg1"/>
              </a:solidFill>
              <a:latin typeface="Verdana" panose="020B0604030504040204" pitchFamily="34" charset="0"/>
            </a:endParaRPr>
          </a:p>
        </p:txBody>
      </p:sp>
      <p:sp>
        <p:nvSpPr>
          <p:cNvPr id="4" name="Rectangle 3"/>
          <p:cNvSpPr/>
          <p:nvPr/>
        </p:nvSpPr>
        <p:spPr>
          <a:xfrm>
            <a:off x="628650" y="616029"/>
            <a:ext cx="4248150" cy="579967"/>
          </a:xfrm>
          <a:prstGeom prst="rect">
            <a:avLst/>
          </a:prstGeom>
        </p:spPr>
        <p:txBody>
          <a:bodyPr wrap="square">
            <a:spAutoFit/>
          </a:bodyPr>
          <a:lstStyle/>
          <a:p>
            <a:pPr eaLnBrk="1" fontAlgn="auto" hangingPunct="1">
              <a:lnSpc>
                <a:spcPct val="150000"/>
              </a:lnSpc>
              <a:spcAft>
                <a:spcPts val="0"/>
              </a:spcAft>
              <a:defRPr/>
            </a:pPr>
            <a:r>
              <a:rPr lang="en-US" sz="2400" dirty="0" err="1" smtClean="0">
                <a:latin typeface="Times New Roman" panose="02020603050405020304" pitchFamily="18" charset="0"/>
                <a:cs typeface="Times New Roman" panose="02020603050405020304" pitchFamily="18" charset="0"/>
              </a:rPr>
              <a:t>Nhập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xuất</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mảng</a:t>
            </a:r>
            <a:r>
              <a:rPr lang="en-US" sz="2400" dirty="0">
                <a:latin typeface="Times New Roman" panose="02020603050405020304" pitchFamily="18" charset="0"/>
                <a:cs typeface="Times New Roman" panose="02020603050405020304" pitchFamily="18" charset="0"/>
              </a:rPr>
              <a:t> 1 </a:t>
            </a:r>
            <a:r>
              <a:rPr lang="en-US" sz="2400" dirty="0" err="1">
                <a:latin typeface="Times New Roman" panose="02020603050405020304" pitchFamily="18" charset="0"/>
                <a:cs typeface="Times New Roman" panose="02020603050405020304" pitchFamily="18" charset="0"/>
              </a:rPr>
              <a:t>chiều</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04675277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628650" y="0"/>
            <a:ext cx="7886700" cy="1018593"/>
          </a:xfrm>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err="1"/>
              <a:t>mảng</a:t>
            </a:r>
            <a:r>
              <a:rPr lang="en-US" dirty="0"/>
              <a:t> 1 </a:t>
            </a:r>
            <a:r>
              <a:rPr lang="en-US" dirty="0" err="1"/>
              <a:t>chiều</a:t>
            </a:r>
            <a:endParaRPr lang="en-US" dirty="0" smtClean="0">
              <a:solidFill>
                <a:schemeClr val="accent1"/>
              </a:solidFill>
            </a:endParaRPr>
          </a:p>
        </p:txBody>
      </p:sp>
      <p:sp>
        <p:nvSpPr>
          <p:cNvPr id="118787" name="Content Placeholder 2"/>
          <p:cNvSpPr>
            <a:spLocks noGrp="1"/>
          </p:cNvSpPr>
          <p:nvPr>
            <p:ph idx="1"/>
          </p:nvPr>
        </p:nvSpPr>
        <p:spPr>
          <a:xfrm>
            <a:off x="628650" y="1634623"/>
            <a:ext cx="7886700" cy="4689978"/>
          </a:xfrm>
        </p:spPr>
        <p:txBody>
          <a:bodyPr/>
          <a:lstStyle/>
          <a:p>
            <a:pPr marL="273050" indent="-273050" eaLnBrk="1" hangingPunct="1">
              <a:buFont typeface="Wingdings" panose="05000000000000000000" pitchFamily="2" charset="2"/>
              <a:buNone/>
            </a:pPr>
            <a:r>
              <a:rPr lang="fr-FR" sz="3600" dirty="0" err="1" smtClean="0"/>
              <a:t>Hoặc</a:t>
            </a:r>
            <a:endParaRPr lang="fr-FR" sz="3600" dirty="0" smtClean="0"/>
          </a:p>
          <a:p>
            <a:pPr marL="273050" indent="-273050" eaLnBrk="1" hangingPunct="1">
              <a:buFont typeface="Wingdings" panose="05000000000000000000" pitchFamily="2" charset="2"/>
              <a:buNone/>
            </a:pPr>
            <a:r>
              <a:rPr lang="fr-FR" sz="3600" dirty="0" err="1" smtClean="0"/>
              <a:t>static</a:t>
            </a:r>
            <a:r>
              <a:rPr lang="fr-FR" sz="3600" dirty="0" smtClean="0"/>
              <a:t> </a:t>
            </a:r>
            <a:r>
              <a:rPr lang="fr-FR" sz="3600" dirty="0" err="1" smtClean="0"/>
              <a:t>void</a:t>
            </a:r>
            <a:r>
              <a:rPr lang="fr-FR" sz="3600" dirty="0" smtClean="0"/>
              <a:t> </a:t>
            </a:r>
            <a:r>
              <a:rPr lang="fr-FR" sz="3600" dirty="0" err="1" smtClean="0"/>
              <a:t>Xuat</a:t>
            </a:r>
            <a:r>
              <a:rPr lang="fr-FR" sz="3600" dirty="0" smtClean="0"/>
              <a:t>(</a:t>
            </a:r>
            <a:r>
              <a:rPr lang="fr-FR" sz="3600" dirty="0" err="1" smtClean="0"/>
              <a:t>int</a:t>
            </a:r>
            <a:r>
              <a:rPr lang="fr-FR" sz="3600" dirty="0" smtClean="0"/>
              <a:t>[] a)</a:t>
            </a:r>
          </a:p>
          <a:p>
            <a:pPr marL="273050" indent="-273050" eaLnBrk="1" hangingPunct="1">
              <a:buFont typeface="Wingdings" panose="05000000000000000000" pitchFamily="2" charset="2"/>
              <a:buNone/>
            </a:pPr>
            <a:r>
              <a:rPr lang="en-US" sz="3600" dirty="0" smtClean="0"/>
              <a:t>{</a:t>
            </a:r>
          </a:p>
          <a:p>
            <a:pPr marL="273050" indent="-273050" eaLnBrk="1" hangingPunct="1">
              <a:buFont typeface="Wingdings" panose="05000000000000000000" pitchFamily="2" charset="2"/>
              <a:buNone/>
            </a:pPr>
            <a:r>
              <a:rPr lang="nn-NO" sz="3600" dirty="0" smtClean="0"/>
              <a:t>	  foreach(int k in a)</a:t>
            </a:r>
          </a:p>
          <a:p>
            <a:pPr marL="273050" indent="-273050" eaLnBrk="1" hangingPunct="1">
              <a:buFont typeface="Wingdings" panose="05000000000000000000" pitchFamily="2" charset="2"/>
              <a:buNone/>
            </a:pPr>
            <a:r>
              <a:rPr lang="en-US" sz="3600" dirty="0" smtClean="0"/>
              <a:t>     {</a:t>
            </a:r>
          </a:p>
          <a:p>
            <a:pPr marL="273050" indent="-273050" eaLnBrk="1" hangingPunct="1">
              <a:buFont typeface="Wingdings" panose="05000000000000000000" pitchFamily="2" charset="2"/>
              <a:buNone/>
            </a:pPr>
            <a:r>
              <a:rPr lang="en-US" sz="3600" dirty="0" smtClean="0"/>
              <a:t>     	   </a:t>
            </a:r>
            <a:r>
              <a:rPr lang="en-US" sz="3600" dirty="0" err="1" smtClean="0"/>
              <a:t>Console.Write</a:t>
            </a:r>
            <a:r>
              <a:rPr lang="en-US" sz="3600" dirty="0" smtClean="0"/>
              <a:t>(k + "\t");</a:t>
            </a:r>
          </a:p>
          <a:p>
            <a:pPr marL="273050" indent="-273050" eaLnBrk="1" hangingPunct="1">
              <a:buFont typeface="Wingdings" panose="05000000000000000000" pitchFamily="2" charset="2"/>
              <a:buNone/>
            </a:pPr>
            <a:r>
              <a:rPr lang="en-US" sz="3600" dirty="0" smtClean="0"/>
              <a:t>     }</a:t>
            </a:r>
            <a:endParaRPr lang="en-US" sz="3600" dirty="0"/>
          </a:p>
          <a:p>
            <a:pPr marL="273050" indent="-273050" eaLnBrk="1" hangingPunct="1">
              <a:buFont typeface="Wingdings" panose="05000000000000000000" pitchFamily="2" charset="2"/>
              <a:buNone/>
            </a:pPr>
            <a:r>
              <a:rPr lang="en-US" sz="3600" dirty="0" smtClean="0"/>
              <a:t>}</a:t>
            </a:r>
          </a:p>
          <a:p>
            <a:pPr marL="273050" indent="-273050" eaLnBrk="1" hangingPunct="1">
              <a:buFont typeface="Wingdings" panose="05000000000000000000" pitchFamily="2" charset="2"/>
              <a:buNone/>
            </a:pPr>
            <a:r>
              <a:rPr lang="en-US" sz="3600" dirty="0" smtClean="0"/>
              <a:t>        </a:t>
            </a:r>
          </a:p>
        </p:txBody>
      </p:sp>
      <p:sp>
        <p:nvSpPr>
          <p:cNvPr id="118788"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F6984C7-14AD-40E9-B112-6DCF9B91EDFA}" type="slidenum">
              <a:rPr lang="en-US" smtClean="0">
                <a:solidFill>
                  <a:schemeClr val="bg1"/>
                </a:solidFill>
                <a:latin typeface="Verdana" panose="020B0604030504040204" pitchFamily="34" charset="0"/>
              </a:rPr>
              <a:pPr/>
              <a:t>114</a:t>
            </a:fld>
            <a:endParaRPr lang="en-US" smtClean="0">
              <a:solidFill>
                <a:schemeClr val="bg1"/>
              </a:solidFill>
              <a:latin typeface="Verdana" panose="020B0604030504040204" pitchFamily="34" charset="0"/>
            </a:endParaRPr>
          </a:p>
        </p:txBody>
      </p:sp>
      <p:sp>
        <p:nvSpPr>
          <p:cNvPr id="4" name="Rectangle 3"/>
          <p:cNvSpPr/>
          <p:nvPr/>
        </p:nvSpPr>
        <p:spPr>
          <a:xfrm>
            <a:off x="628650" y="616029"/>
            <a:ext cx="4248150" cy="579967"/>
          </a:xfrm>
          <a:prstGeom prst="rect">
            <a:avLst/>
          </a:prstGeom>
        </p:spPr>
        <p:txBody>
          <a:bodyPr wrap="square">
            <a:spAutoFit/>
          </a:bodyPr>
          <a:lstStyle/>
          <a:p>
            <a:pPr eaLnBrk="1" fontAlgn="auto" hangingPunct="1">
              <a:lnSpc>
                <a:spcPct val="150000"/>
              </a:lnSpc>
              <a:spcAft>
                <a:spcPts val="0"/>
              </a:spcAft>
              <a:defRPr/>
            </a:pPr>
            <a:r>
              <a:rPr lang="en-US" sz="2400" dirty="0" err="1" smtClean="0">
                <a:latin typeface="Times New Roman" panose="02020603050405020304" pitchFamily="18" charset="0"/>
                <a:cs typeface="Times New Roman" panose="02020603050405020304" pitchFamily="18" charset="0"/>
              </a:rPr>
              <a:t>Nhập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xuất</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mảng</a:t>
            </a:r>
            <a:r>
              <a:rPr lang="en-US" sz="2400" dirty="0">
                <a:latin typeface="Times New Roman" panose="02020603050405020304" pitchFamily="18" charset="0"/>
                <a:cs typeface="Times New Roman" panose="02020603050405020304" pitchFamily="18" charset="0"/>
              </a:rPr>
              <a:t> 1 </a:t>
            </a:r>
            <a:r>
              <a:rPr lang="en-US" sz="2400" dirty="0" err="1">
                <a:latin typeface="Times New Roman" panose="02020603050405020304" pitchFamily="18" charset="0"/>
                <a:cs typeface="Times New Roman" panose="02020603050405020304" pitchFamily="18" charset="0"/>
              </a:rPr>
              <a:t>chiều</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61393450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Bài</a:t>
            </a:r>
            <a:r>
              <a:rPr lang="en-US" dirty="0" smtClean="0"/>
              <a:t> </a:t>
            </a:r>
            <a:r>
              <a:rPr lang="en-US" dirty="0" err="1" smtClean="0"/>
              <a:t>tập</a:t>
            </a:r>
            <a:endParaRPr lang="en-US" dirty="0"/>
          </a:p>
        </p:txBody>
      </p:sp>
      <p:sp>
        <p:nvSpPr>
          <p:cNvPr id="3" name="Content Placeholder 2"/>
          <p:cNvSpPr>
            <a:spLocks noGrp="1"/>
          </p:cNvSpPr>
          <p:nvPr>
            <p:ph idx="1"/>
          </p:nvPr>
        </p:nvSpPr>
        <p:spPr>
          <a:xfrm>
            <a:off x="628650" y="1600199"/>
            <a:ext cx="7886700" cy="4576763"/>
          </a:xfrm>
        </p:spPr>
        <p:txBody>
          <a:bodyPr/>
          <a:lstStyle/>
          <a:p>
            <a:pPr marL="0" indent="0">
              <a:buNone/>
            </a:pPr>
            <a:r>
              <a:rPr lang="en-US" dirty="0" smtClean="0"/>
              <a:t>Cho </a:t>
            </a:r>
            <a:r>
              <a:rPr lang="en-US" dirty="0" err="1" smtClean="0"/>
              <a:t>mảng</a:t>
            </a:r>
            <a:r>
              <a:rPr lang="en-US" dirty="0" smtClean="0"/>
              <a:t> 1 </a:t>
            </a:r>
            <a:r>
              <a:rPr lang="en-US" dirty="0" err="1" smtClean="0"/>
              <a:t>chiều</a:t>
            </a:r>
            <a:r>
              <a:rPr lang="en-US" dirty="0" smtClean="0"/>
              <a:t> </a:t>
            </a:r>
            <a:r>
              <a:rPr lang="en-US" dirty="0" err="1" smtClean="0"/>
              <a:t>số</a:t>
            </a:r>
            <a:r>
              <a:rPr lang="en-US" dirty="0" smtClean="0"/>
              <a:t> </a:t>
            </a:r>
            <a:r>
              <a:rPr lang="en-US" dirty="0" err="1" smtClean="0"/>
              <a:t>nguyên</a:t>
            </a:r>
            <a:r>
              <a:rPr lang="en-US" dirty="0" smtClean="0"/>
              <a:t>, </a:t>
            </a:r>
            <a:r>
              <a:rPr lang="en-US" dirty="0" err="1" smtClean="0"/>
              <a:t>hãy</a:t>
            </a:r>
            <a:r>
              <a:rPr lang="en-US" dirty="0" smtClean="0"/>
              <a:t> </a:t>
            </a:r>
            <a:r>
              <a:rPr lang="en-US" dirty="0" err="1" smtClean="0"/>
              <a:t>viết</a:t>
            </a:r>
            <a:r>
              <a:rPr lang="en-US" dirty="0" smtClean="0"/>
              <a:t> </a:t>
            </a:r>
            <a:r>
              <a:rPr lang="en-US" dirty="0" err="1" smtClean="0"/>
              <a:t>các</a:t>
            </a:r>
            <a:r>
              <a:rPr lang="en-US" dirty="0" smtClean="0"/>
              <a:t> </a:t>
            </a:r>
            <a:r>
              <a:rPr lang="en-US" dirty="0" err="1" smtClean="0"/>
              <a:t>hàm</a:t>
            </a:r>
            <a:r>
              <a:rPr lang="en-US" dirty="0" smtClean="0"/>
              <a:t> </a:t>
            </a:r>
            <a:r>
              <a:rPr lang="en-US" dirty="0" err="1" smtClean="0"/>
              <a:t>sau</a:t>
            </a:r>
            <a:r>
              <a:rPr lang="en-US" dirty="0" smtClean="0"/>
              <a:t>:</a:t>
            </a:r>
          </a:p>
          <a:p>
            <a:r>
              <a:rPr lang="en-US" dirty="0" err="1" smtClean="0"/>
              <a:t>Tìm</a:t>
            </a:r>
            <a:r>
              <a:rPr lang="en-US" dirty="0" smtClean="0"/>
              <a:t> </a:t>
            </a:r>
            <a:r>
              <a:rPr lang="en-US" dirty="0" err="1" smtClean="0"/>
              <a:t>phần</a:t>
            </a:r>
            <a:r>
              <a:rPr lang="en-US" dirty="0" smtClean="0"/>
              <a:t> </a:t>
            </a:r>
            <a:r>
              <a:rPr lang="en-US" dirty="0" err="1" smtClean="0"/>
              <a:t>tử</a:t>
            </a:r>
            <a:r>
              <a:rPr lang="en-US" dirty="0" smtClean="0"/>
              <a:t> </a:t>
            </a:r>
            <a:r>
              <a:rPr lang="en-US" dirty="0" err="1" smtClean="0"/>
              <a:t>có</a:t>
            </a:r>
            <a:r>
              <a:rPr lang="en-US" dirty="0" smtClean="0"/>
              <a:t> </a:t>
            </a:r>
            <a:r>
              <a:rPr lang="en-US" dirty="0" err="1" smtClean="0"/>
              <a:t>giá</a:t>
            </a:r>
            <a:r>
              <a:rPr lang="en-US" dirty="0" smtClean="0"/>
              <a:t> </a:t>
            </a:r>
            <a:r>
              <a:rPr lang="en-US" dirty="0" err="1" smtClean="0"/>
              <a:t>trị</a:t>
            </a:r>
            <a:r>
              <a:rPr lang="en-US" dirty="0" smtClean="0"/>
              <a:t> x</a:t>
            </a:r>
          </a:p>
          <a:p>
            <a:r>
              <a:rPr lang="en-US" dirty="0" err="1" smtClean="0"/>
              <a:t>Tìm</a:t>
            </a:r>
            <a:r>
              <a:rPr lang="en-US" dirty="0" smtClean="0"/>
              <a:t> </a:t>
            </a:r>
            <a:r>
              <a:rPr lang="en-US" dirty="0" err="1" smtClean="0"/>
              <a:t>phần</a:t>
            </a:r>
            <a:r>
              <a:rPr lang="en-US" dirty="0" smtClean="0"/>
              <a:t> </a:t>
            </a:r>
            <a:r>
              <a:rPr lang="en-US" dirty="0" err="1" smtClean="0"/>
              <a:t>tử</a:t>
            </a:r>
            <a:r>
              <a:rPr lang="en-US" dirty="0" smtClean="0"/>
              <a:t> </a:t>
            </a:r>
            <a:r>
              <a:rPr lang="en-US" dirty="0" err="1" smtClean="0"/>
              <a:t>có</a:t>
            </a:r>
            <a:r>
              <a:rPr lang="en-US" dirty="0" smtClean="0"/>
              <a:t> </a:t>
            </a:r>
            <a:r>
              <a:rPr lang="en-US" dirty="0" err="1" smtClean="0"/>
              <a:t>giá</a:t>
            </a:r>
            <a:r>
              <a:rPr lang="en-US" dirty="0" smtClean="0"/>
              <a:t> </a:t>
            </a:r>
            <a:r>
              <a:rPr lang="en-US" dirty="0" err="1" smtClean="0"/>
              <a:t>trị</a:t>
            </a:r>
            <a:r>
              <a:rPr lang="en-US" dirty="0" smtClean="0"/>
              <a:t> </a:t>
            </a:r>
            <a:r>
              <a:rPr lang="en-US" dirty="0" err="1" smtClean="0"/>
              <a:t>nhỏ</a:t>
            </a:r>
            <a:r>
              <a:rPr lang="en-US" dirty="0" smtClean="0"/>
              <a:t> </a:t>
            </a:r>
            <a:r>
              <a:rPr lang="en-US" dirty="0" err="1" smtClean="0"/>
              <a:t>nhất</a:t>
            </a:r>
            <a:endParaRPr lang="en-US" dirty="0" smtClean="0"/>
          </a:p>
          <a:p>
            <a:r>
              <a:rPr lang="en-US" dirty="0" err="1" smtClean="0"/>
              <a:t>Tìm</a:t>
            </a:r>
            <a:r>
              <a:rPr lang="en-US" dirty="0" smtClean="0"/>
              <a:t> </a:t>
            </a:r>
            <a:r>
              <a:rPr lang="en-US" dirty="0" err="1" smtClean="0"/>
              <a:t>vị</a:t>
            </a:r>
            <a:r>
              <a:rPr lang="en-US" dirty="0" smtClean="0"/>
              <a:t> </a:t>
            </a:r>
            <a:r>
              <a:rPr lang="en-US" dirty="0" err="1" smtClean="0"/>
              <a:t>trí</a:t>
            </a:r>
            <a:r>
              <a:rPr lang="en-US" dirty="0" smtClean="0"/>
              <a:t> </a:t>
            </a:r>
            <a:r>
              <a:rPr lang="en-US" dirty="0" err="1" smtClean="0"/>
              <a:t>của</a:t>
            </a:r>
            <a:r>
              <a:rPr lang="en-US" dirty="0" smtClean="0"/>
              <a:t> </a:t>
            </a:r>
            <a:r>
              <a:rPr lang="en-US" dirty="0" err="1" smtClean="0"/>
              <a:t>phần</a:t>
            </a:r>
            <a:r>
              <a:rPr lang="en-US" dirty="0" smtClean="0"/>
              <a:t> </a:t>
            </a:r>
            <a:r>
              <a:rPr lang="en-US" dirty="0" err="1" smtClean="0"/>
              <a:t>tử</a:t>
            </a:r>
            <a:r>
              <a:rPr lang="en-US" dirty="0" smtClean="0"/>
              <a:t> </a:t>
            </a:r>
            <a:r>
              <a:rPr lang="en-US" dirty="0" err="1" smtClean="0"/>
              <a:t>có</a:t>
            </a:r>
            <a:r>
              <a:rPr lang="en-US" dirty="0" smtClean="0"/>
              <a:t> </a:t>
            </a:r>
            <a:r>
              <a:rPr lang="en-US" dirty="0" err="1" smtClean="0"/>
              <a:t>giá</a:t>
            </a:r>
            <a:r>
              <a:rPr lang="en-US" dirty="0" smtClean="0"/>
              <a:t> </a:t>
            </a:r>
            <a:r>
              <a:rPr lang="en-US" dirty="0" err="1" smtClean="0"/>
              <a:t>trị</a:t>
            </a:r>
            <a:r>
              <a:rPr lang="en-US" dirty="0" smtClean="0"/>
              <a:t> </a:t>
            </a:r>
            <a:r>
              <a:rPr lang="en-US" dirty="0" err="1" smtClean="0"/>
              <a:t>lớn</a:t>
            </a:r>
            <a:r>
              <a:rPr lang="en-US" dirty="0" smtClean="0"/>
              <a:t> </a:t>
            </a:r>
            <a:r>
              <a:rPr lang="en-US" dirty="0" err="1" smtClean="0"/>
              <a:t>nhất</a:t>
            </a:r>
            <a:endParaRPr lang="en-US" dirty="0"/>
          </a:p>
        </p:txBody>
      </p:sp>
      <p:sp>
        <p:nvSpPr>
          <p:cNvPr id="4" name="Slide Number Placeholder 3"/>
          <p:cNvSpPr>
            <a:spLocks noGrp="1"/>
          </p:cNvSpPr>
          <p:nvPr>
            <p:ph type="sldNum" sz="quarter" idx="4294967295"/>
          </p:nvPr>
        </p:nvSpPr>
        <p:spPr>
          <a:xfrm>
            <a:off x="6057900" y="6356350"/>
            <a:ext cx="2457450" cy="365125"/>
          </a:xfrm>
        </p:spPr>
        <p:txBody>
          <a:bodyPr/>
          <a:lstStyle/>
          <a:p>
            <a:pPr>
              <a:defRPr/>
            </a:pPr>
            <a:fld id="{36F293B0-08BA-434D-822A-0F8910F1187C}" type="slidenum">
              <a:rPr lang="en-US" smtClean="0"/>
              <a:pPr>
                <a:defRPr/>
              </a:pPr>
              <a:t>115</a:t>
            </a:fld>
            <a:endParaRPr lang="en-US"/>
          </a:p>
        </p:txBody>
      </p:sp>
    </p:spTree>
    <p:extLst>
      <p:ext uri="{BB962C8B-B14F-4D97-AF65-F5344CB8AC3E}">
        <p14:creationId xmlns="" xmlns:p14="http://schemas.microsoft.com/office/powerpoint/2010/main" val="319095711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628650" y="1"/>
            <a:ext cx="7886700" cy="914400"/>
          </a:xfrm>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smtClean="0"/>
              <a:t>ma </a:t>
            </a:r>
            <a:r>
              <a:rPr lang="en-US" dirty="0" err="1" smtClean="0"/>
              <a:t>trận</a:t>
            </a:r>
            <a:endParaRPr lang="en-US" dirty="0" smtClean="0">
              <a:solidFill>
                <a:schemeClr val="accent1"/>
              </a:solidFill>
            </a:endParaRPr>
          </a:p>
        </p:txBody>
      </p:sp>
      <p:sp>
        <p:nvSpPr>
          <p:cNvPr id="119811" name="Content Placeholder 2"/>
          <p:cNvSpPr>
            <a:spLocks noGrp="1"/>
          </p:cNvSpPr>
          <p:nvPr>
            <p:ph idx="1"/>
          </p:nvPr>
        </p:nvSpPr>
        <p:spPr>
          <a:xfrm>
            <a:off x="628650" y="762000"/>
            <a:ext cx="8286750" cy="5105400"/>
          </a:xfrm>
        </p:spPr>
        <p:txBody>
          <a:bodyPr/>
          <a:lstStyle/>
          <a:p>
            <a:pPr eaLnBrk="1" hangingPunct="1"/>
            <a:r>
              <a:rPr lang="en-US" sz="2800" dirty="0" err="1" smtClean="0"/>
              <a:t>Khởi</a:t>
            </a:r>
            <a:r>
              <a:rPr lang="en-US" sz="2800" dirty="0" smtClean="0"/>
              <a:t> </a:t>
            </a:r>
            <a:r>
              <a:rPr lang="en-US" sz="2800" dirty="0" err="1" smtClean="0"/>
              <a:t>tạo</a:t>
            </a:r>
            <a:r>
              <a:rPr lang="en-US" sz="2800" dirty="0" smtClean="0"/>
              <a:t> ma </a:t>
            </a:r>
            <a:r>
              <a:rPr lang="en-US" sz="2800" dirty="0" err="1" smtClean="0"/>
              <a:t>trận</a:t>
            </a:r>
            <a:endParaRPr lang="en-US" sz="2800" dirty="0" smtClean="0"/>
          </a:p>
          <a:p>
            <a:pPr eaLnBrk="1" hangingPunct="1">
              <a:buFont typeface="Wingdings" panose="05000000000000000000" pitchFamily="2" charset="2"/>
              <a:buNone/>
            </a:pPr>
            <a:r>
              <a:rPr lang="en-US" sz="2800" dirty="0" smtClean="0"/>
              <a:t>	</a:t>
            </a:r>
            <a:r>
              <a:rPr lang="en-US" sz="2800" dirty="0" err="1" smtClean="0"/>
              <a:t>int</a:t>
            </a:r>
            <a:r>
              <a:rPr lang="en-US" sz="2800" dirty="0" smtClean="0"/>
              <a:t>[,] </a:t>
            </a:r>
            <a:r>
              <a:rPr lang="en-US" sz="2800" dirty="0" err="1" smtClean="0"/>
              <a:t>mt</a:t>
            </a:r>
            <a:r>
              <a:rPr lang="en-US" sz="2800" dirty="0" smtClean="0"/>
              <a:t> = new </a:t>
            </a:r>
            <a:r>
              <a:rPr lang="en-US" sz="2800" dirty="0" err="1" smtClean="0"/>
              <a:t>int</a:t>
            </a:r>
            <a:r>
              <a:rPr lang="en-US" sz="2800" dirty="0" smtClean="0"/>
              <a:t>[3, 5] { {2, 4, 8, 9, 7},</a:t>
            </a:r>
          </a:p>
          <a:p>
            <a:pPr eaLnBrk="1" hangingPunct="1">
              <a:buFont typeface="Wingdings" panose="05000000000000000000" pitchFamily="2" charset="2"/>
              <a:buNone/>
            </a:pPr>
            <a:r>
              <a:rPr lang="en-US" sz="2800" dirty="0" smtClean="0"/>
              <a:t>                                            {4, 8, 11, 10, 3},</a:t>
            </a:r>
          </a:p>
          <a:p>
            <a:pPr eaLnBrk="1" hangingPunct="1">
              <a:buFont typeface="Wingdings" panose="05000000000000000000" pitchFamily="2" charset="2"/>
              <a:buNone/>
            </a:pPr>
            <a:r>
              <a:rPr lang="en-US" sz="2800" dirty="0" smtClean="0"/>
              <a:t>                                            {21, 7, 6, 5, 0}};</a:t>
            </a:r>
          </a:p>
          <a:p>
            <a:pPr eaLnBrk="1" hangingPunct="1">
              <a:buFont typeface="Wingdings" panose="05000000000000000000" pitchFamily="2" charset="2"/>
              <a:buNone/>
            </a:pPr>
            <a:r>
              <a:rPr lang="en-US" sz="2800" i="1" dirty="0" smtClean="0"/>
              <a:t>	</a:t>
            </a:r>
            <a:r>
              <a:rPr lang="en-US" sz="2800" i="1" dirty="0" err="1" smtClean="0"/>
              <a:t>hoặc</a:t>
            </a:r>
            <a:endParaRPr lang="en-US" sz="2800" i="1" dirty="0" smtClean="0"/>
          </a:p>
          <a:p>
            <a:pPr eaLnBrk="1" hangingPunct="1">
              <a:buFont typeface="Wingdings" panose="05000000000000000000" pitchFamily="2" charset="2"/>
              <a:buNone/>
            </a:pPr>
            <a:r>
              <a:rPr lang="en-US" sz="2800" dirty="0" smtClean="0"/>
              <a:t>	</a:t>
            </a:r>
            <a:r>
              <a:rPr lang="en-US" sz="2800" dirty="0" err="1" smtClean="0"/>
              <a:t>int</a:t>
            </a:r>
            <a:r>
              <a:rPr lang="en-US" sz="2800" dirty="0" smtClean="0"/>
              <a:t>[,] </a:t>
            </a:r>
            <a:r>
              <a:rPr lang="en-US" sz="2800" dirty="0" err="1" smtClean="0"/>
              <a:t>mt</a:t>
            </a:r>
            <a:r>
              <a:rPr lang="en-US" sz="2800" dirty="0" smtClean="0"/>
              <a:t> =  { {2, 4, 8, 9, 7},</a:t>
            </a:r>
          </a:p>
          <a:p>
            <a:pPr eaLnBrk="1" hangingPunct="1">
              <a:buFont typeface="Wingdings" panose="05000000000000000000" pitchFamily="2" charset="2"/>
              <a:buNone/>
            </a:pPr>
            <a:r>
              <a:rPr lang="en-US" sz="2800" dirty="0" smtClean="0"/>
              <a:t>                        {4, 8, 11, 10, 3},</a:t>
            </a:r>
          </a:p>
          <a:p>
            <a:pPr eaLnBrk="1" hangingPunct="1">
              <a:buFont typeface="Wingdings" panose="05000000000000000000" pitchFamily="2" charset="2"/>
              <a:buNone/>
            </a:pPr>
            <a:r>
              <a:rPr lang="en-US" sz="2800" dirty="0" smtClean="0"/>
              <a:t>                        {21, 7, 6, 5, 0}};</a:t>
            </a:r>
          </a:p>
          <a:p>
            <a:pPr eaLnBrk="1" hangingPunct="1"/>
            <a:r>
              <a:rPr lang="en-US" sz="2800" dirty="0" err="1" smtClean="0"/>
              <a:t>Truy</a:t>
            </a:r>
            <a:r>
              <a:rPr lang="en-US" sz="2800" dirty="0" smtClean="0"/>
              <a:t> </a:t>
            </a:r>
            <a:r>
              <a:rPr lang="en-US" sz="2800" dirty="0" err="1" smtClean="0"/>
              <a:t>xuất</a:t>
            </a:r>
            <a:r>
              <a:rPr lang="en-US" sz="2800" dirty="0" smtClean="0"/>
              <a:t> ma </a:t>
            </a:r>
            <a:r>
              <a:rPr lang="en-US" sz="2800" dirty="0" err="1" smtClean="0"/>
              <a:t>trận</a:t>
            </a:r>
            <a:r>
              <a:rPr lang="en-US" sz="2800" dirty="0" smtClean="0"/>
              <a:t>: &lt;</a:t>
            </a:r>
            <a:r>
              <a:rPr lang="en-US" sz="2800" dirty="0" err="1" smtClean="0"/>
              <a:t>Tên_Mảng</a:t>
            </a:r>
            <a:r>
              <a:rPr lang="en-US" sz="2800" dirty="0" smtClean="0"/>
              <a:t>&gt;[</a:t>
            </a:r>
            <a:r>
              <a:rPr lang="en-US" sz="2800" dirty="0" err="1" smtClean="0"/>
              <a:t>vị</a:t>
            </a:r>
            <a:r>
              <a:rPr lang="en-US" sz="2800" dirty="0" smtClean="0"/>
              <a:t> </a:t>
            </a:r>
            <a:r>
              <a:rPr lang="en-US" sz="2800" dirty="0" err="1" smtClean="0"/>
              <a:t>trí</a:t>
            </a:r>
            <a:r>
              <a:rPr lang="en-US" sz="2800" dirty="0" smtClean="0"/>
              <a:t> </a:t>
            </a:r>
            <a:r>
              <a:rPr lang="en-US" sz="2800" dirty="0" err="1" smtClean="0"/>
              <a:t>dòng</a:t>
            </a:r>
            <a:r>
              <a:rPr lang="en-US" sz="2800" dirty="0" smtClean="0"/>
              <a:t>, </a:t>
            </a:r>
            <a:r>
              <a:rPr lang="en-US" sz="2800" dirty="0" err="1" smtClean="0"/>
              <a:t>vị</a:t>
            </a:r>
            <a:r>
              <a:rPr lang="en-US" sz="2800" dirty="0" smtClean="0"/>
              <a:t> </a:t>
            </a:r>
            <a:r>
              <a:rPr lang="en-US" sz="2800" dirty="0" err="1" smtClean="0"/>
              <a:t>trí</a:t>
            </a:r>
            <a:r>
              <a:rPr lang="en-US" sz="2800" dirty="0" smtClean="0"/>
              <a:t> </a:t>
            </a:r>
            <a:r>
              <a:rPr lang="en-US" sz="2800" dirty="0" err="1" smtClean="0"/>
              <a:t>cột</a:t>
            </a:r>
            <a:r>
              <a:rPr lang="en-US" sz="2800" dirty="0" smtClean="0"/>
              <a:t>];</a:t>
            </a:r>
          </a:p>
          <a:p>
            <a:pPr eaLnBrk="1" hangingPunct="1">
              <a:buFont typeface="Wingdings" panose="05000000000000000000" pitchFamily="2" charset="2"/>
              <a:buNone/>
            </a:pPr>
            <a:r>
              <a:rPr lang="en-US" sz="2800" dirty="0" smtClean="0"/>
              <a:t>	</a:t>
            </a:r>
            <a:r>
              <a:rPr lang="en-US" sz="2800" dirty="0" err="1" smtClean="0"/>
              <a:t>Vị</a:t>
            </a:r>
            <a:r>
              <a:rPr lang="en-US" sz="2800" dirty="0" smtClean="0"/>
              <a:t> </a:t>
            </a:r>
            <a:r>
              <a:rPr lang="en-US" sz="2800" dirty="0" err="1" smtClean="0"/>
              <a:t>trí</a:t>
            </a:r>
            <a:r>
              <a:rPr lang="en-US" sz="2800" dirty="0" smtClean="0"/>
              <a:t> </a:t>
            </a:r>
            <a:r>
              <a:rPr lang="en-US" sz="2800" dirty="0" err="1" smtClean="0"/>
              <a:t>được</a:t>
            </a:r>
            <a:r>
              <a:rPr lang="en-US" sz="2800" dirty="0" smtClean="0"/>
              <a:t> </a:t>
            </a:r>
            <a:r>
              <a:rPr lang="en-US" sz="2800" dirty="0" err="1" smtClean="0"/>
              <a:t>đánh</a:t>
            </a:r>
            <a:r>
              <a:rPr lang="en-US" sz="2800" dirty="0" smtClean="0"/>
              <a:t> </a:t>
            </a:r>
            <a:r>
              <a:rPr lang="en-US" sz="2800" dirty="0" err="1" smtClean="0"/>
              <a:t>số</a:t>
            </a:r>
            <a:r>
              <a:rPr lang="en-US" sz="2800" dirty="0" smtClean="0"/>
              <a:t> </a:t>
            </a:r>
            <a:r>
              <a:rPr lang="en-US" sz="2800" dirty="0" err="1" smtClean="0"/>
              <a:t>từ</a:t>
            </a:r>
            <a:r>
              <a:rPr lang="en-US" sz="2800" dirty="0" smtClean="0"/>
              <a:t> 0</a:t>
            </a:r>
          </a:p>
          <a:p>
            <a:pPr eaLnBrk="1" hangingPunct="1">
              <a:buFont typeface="Wingdings" panose="05000000000000000000" pitchFamily="2" charset="2"/>
              <a:buNone/>
            </a:pPr>
            <a:r>
              <a:rPr lang="en-US" sz="2800" dirty="0" smtClean="0"/>
              <a:t>	VD: </a:t>
            </a:r>
            <a:r>
              <a:rPr lang="en-US" sz="2800" dirty="0" err="1" smtClean="0"/>
              <a:t>mt</a:t>
            </a:r>
            <a:r>
              <a:rPr lang="en-US" sz="2800" dirty="0" smtClean="0"/>
              <a:t>[1, 3] </a:t>
            </a:r>
            <a:r>
              <a:rPr lang="en-US" sz="2800" dirty="0" err="1" smtClean="0"/>
              <a:t>sẽ</a:t>
            </a:r>
            <a:r>
              <a:rPr lang="en-US" sz="2800" dirty="0" smtClean="0"/>
              <a:t> </a:t>
            </a:r>
            <a:r>
              <a:rPr lang="en-US" sz="2800" dirty="0" err="1" smtClean="0"/>
              <a:t>cho</a:t>
            </a:r>
            <a:r>
              <a:rPr lang="en-US" sz="2800" dirty="0" smtClean="0"/>
              <a:t> </a:t>
            </a:r>
            <a:r>
              <a:rPr lang="en-US" sz="2800" dirty="0" err="1" smtClean="0"/>
              <a:t>giá</a:t>
            </a:r>
            <a:r>
              <a:rPr lang="en-US" sz="2800" dirty="0" smtClean="0"/>
              <a:t> </a:t>
            </a:r>
            <a:r>
              <a:rPr lang="en-US" sz="2800" dirty="0" err="1" smtClean="0"/>
              <a:t>trị</a:t>
            </a:r>
            <a:r>
              <a:rPr lang="en-US" sz="2800" dirty="0" smtClean="0"/>
              <a:t> </a:t>
            </a:r>
            <a:r>
              <a:rPr lang="en-US" sz="2800" dirty="0" err="1" smtClean="0"/>
              <a:t>là</a:t>
            </a:r>
            <a:r>
              <a:rPr lang="en-US" sz="2800" dirty="0" smtClean="0"/>
              <a:t> 10</a:t>
            </a:r>
          </a:p>
          <a:p>
            <a:pPr eaLnBrk="1" hangingPunct="1"/>
            <a:endParaRPr lang="en-US" sz="2800" dirty="0" smtClean="0"/>
          </a:p>
        </p:txBody>
      </p:sp>
      <p:sp>
        <p:nvSpPr>
          <p:cNvPr id="119812"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60B0258-73AD-4840-8B40-7C656E9E0CD9}" type="slidenum">
              <a:rPr lang="en-US" smtClean="0">
                <a:solidFill>
                  <a:schemeClr val="bg1"/>
                </a:solidFill>
                <a:latin typeface="Verdana" panose="020B0604030504040204" pitchFamily="34" charset="0"/>
              </a:rPr>
              <a:pPr/>
              <a:t>116</a:t>
            </a:fld>
            <a:endParaRPr lang="en-US" smtClean="0">
              <a:solidFill>
                <a:schemeClr val="bg1"/>
              </a:solidFill>
              <a:latin typeface="Verdana" panose="020B0604030504040204" pitchFamily="34" charset="0"/>
            </a:endParaRPr>
          </a:p>
        </p:txBody>
      </p:sp>
    </p:spTree>
    <p:extLst>
      <p:ext uri="{BB962C8B-B14F-4D97-AF65-F5344CB8AC3E}">
        <p14:creationId xmlns="" xmlns:p14="http://schemas.microsoft.com/office/powerpoint/2010/main" val="27689797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628650" y="-30163"/>
            <a:ext cx="7886700" cy="961713"/>
          </a:xfrm>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smtClean="0"/>
              <a:t>ma </a:t>
            </a:r>
            <a:r>
              <a:rPr lang="en-US" dirty="0" err="1" smtClean="0"/>
              <a:t>trận</a:t>
            </a:r>
            <a:endParaRPr lang="en-US" dirty="0" smtClean="0">
              <a:solidFill>
                <a:schemeClr val="accent1"/>
              </a:solidFill>
            </a:endParaRPr>
          </a:p>
        </p:txBody>
      </p:sp>
      <p:sp>
        <p:nvSpPr>
          <p:cNvPr id="120836"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8A89BD7-5F74-4656-8242-DB7B97C8F4E9}" type="slidenum">
              <a:rPr lang="en-US" smtClean="0">
                <a:solidFill>
                  <a:schemeClr val="bg1"/>
                </a:solidFill>
                <a:latin typeface="Verdana" panose="020B0604030504040204" pitchFamily="34" charset="0"/>
              </a:rPr>
              <a:pPr/>
              <a:t>117</a:t>
            </a:fld>
            <a:endParaRPr lang="en-US" smtClean="0">
              <a:solidFill>
                <a:schemeClr val="bg1"/>
              </a:solidFill>
              <a:latin typeface="Verdana" panose="020B0604030504040204" pitchFamily="34" charset="0"/>
            </a:endParaRPr>
          </a:p>
        </p:txBody>
      </p:sp>
      <p:sp>
        <p:nvSpPr>
          <p:cNvPr id="4" name="Rectangle 3"/>
          <p:cNvSpPr/>
          <p:nvPr/>
        </p:nvSpPr>
        <p:spPr>
          <a:xfrm>
            <a:off x="628650" y="533400"/>
            <a:ext cx="5105400" cy="579967"/>
          </a:xfrm>
          <a:prstGeom prst="rect">
            <a:avLst/>
          </a:prstGeom>
        </p:spPr>
        <p:txBody>
          <a:bodyPr wrap="square">
            <a:spAutoFit/>
          </a:bodyPr>
          <a:lstStyle/>
          <a:p>
            <a:pPr eaLnBrk="1" fontAlgn="auto" hangingPunct="1">
              <a:lnSpc>
                <a:spcPct val="150000"/>
              </a:lnSpc>
              <a:spcAft>
                <a:spcPts val="0"/>
              </a:spcAft>
              <a:defRPr/>
            </a:pPr>
            <a:r>
              <a:rPr lang="en-US" sz="2400" dirty="0" err="1" smtClean="0">
                <a:latin typeface="Times New Roman" panose="02020603050405020304" pitchFamily="18" charset="0"/>
                <a:cs typeface="Times New Roman" panose="02020603050405020304" pitchFamily="18" charset="0"/>
              </a:rPr>
              <a:t>Nhập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xuất</a:t>
            </a:r>
            <a:r>
              <a:rPr lang="en-US" sz="2400" dirty="0" smtClean="0">
                <a:latin typeface="Times New Roman" panose="02020603050405020304" pitchFamily="18" charset="0"/>
                <a:cs typeface="Times New Roman" panose="02020603050405020304" pitchFamily="18" charset="0"/>
              </a:rPr>
              <a:t> ma </a:t>
            </a:r>
            <a:r>
              <a:rPr lang="en-US" sz="2400" dirty="0" err="1" smtClean="0">
                <a:latin typeface="Times New Roman" panose="02020603050405020304" pitchFamily="18" charset="0"/>
                <a:cs typeface="Times New Roman" panose="02020603050405020304" pitchFamily="18" charset="0"/>
              </a:rPr>
              <a:t>trận</a:t>
            </a:r>
            <a:endParaRPr lang="en-US" sz="2400" dirty="0">
              <a:latin typeface="Times New Roman" panose="02020603050405020304" pitchFamily="18" charset="0"/>
              <a:cs typeface="Times New Roman" panose="02020603050405020304" pitchFamily="18" charset="0"/>
            </a:endParaRPr>
          </a:p>
        </p:txBody>
      </p:sp>
      <p:sp>
        <p:nvSpPr>
          <p:cNvPr id="12" name="Rectangle 11"/>
          <p:cNvSpPr/>
          <p:nvPr/>
        </p:nvSpPr>
        <p:spPr>
          <a:xfrm>
            <a:off x="0" y="1371600"/>
            <a:ext cx="8362950" cy="5509200"/>
          </a:xfrm>
          <a:prstGeom prst="rect">
            <a:avLst/>
          </a:prstGeom>
        </p:spPr>
        <p:txBody>
          <a:bodyPr wrap="square">
            <a:spAutoFit/>
          </a:bodyPr>
          <a:lstStyle/>
          <a:p>
            <a:pPr eaLnBrk="1" hangingPunct="1">
              <a:defRPr/>
            </a:pPr>
            <a:r>
              <a:rPr lang="en-US" sz="3200" dirty="0">
                <a:latin typeface="Times New Roman" panose="02020603050405020304" pitchFamily="18" charset="0"/>
                <a:cs typeface="Times New Roman" panose="02020603050405020304" pitchFamily="18" charset="0"/>
              </a:rPr>
              <a:t>        public static void Main()</a:t>
            </a:r>
          </a:p>
          <a:p>
            <a:pPr eaLnBrk="1" hangingPunct="1">
              <a:defRPr/>
            </a:pPr>
            <a:r>
              <a:rPr lang="en-US" sz="3200" dirty="0">
                <a:latin typeface="Times New Roman" panose="02020603050405020304" pitchFamily="18" charset="0"/>
                <a:cs typeface="Times New Roman" panose="02020603050405020304" pitchFamily="18" charset="0"/>
              </a:rPr>
              <a:t>        {</a:t>
            </a:r>
          </a:p>
          <a:p>
            <a:pPr eaLnBrk="1" hangingPunct="1">
              <a:defRPr/>
            </a:pP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int</a:t>
            </a:r>
            <a:r>
              <a:rPr lang="en-US" sz="3200" dirty="0">
                <a:latin typeface="Times New Roman" panose="02020603050405020304" pitchFamily="18" charset="0"/>
                <a:cs typeface="Times New Roman" panose="02020603050405020304" pitchFamily="18" charset="0"/>
              </a:rPr>
              <a:t> d, c;</a:t>
            </a:r>
          </a:p>
          <a:p>
            <a:pPr eaLnBrk="1" hangingPunct="1">
              <a:defRPr/>
            </a:pP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Console.Write</a:t>
            </a:r>
            <a:r>
              <a:rPr lang="en-US" sz="3200" dirty="0">
                <a:latin typeface="Times New Roman" panose="02020603050405020304" pitchFamily="18" charset="0"/>
                <a:cs typeface="Times New Roman" panose="02020603050405020304" pitchFamily="18" charset="0"/>
              </a:rPr>
              <a:t>("</a:t>
            </a:r>
            <a:r>
              <a:rPr lang="en-US" sz="3200" dirty="0" err="1">
                <a:latin typeface="Times New Roman" panose="02020603050405020304" pitchFamily="18" charset="0"/>
                <a:cs typeface="Times New Roman" panose="02020603050405020304" pitchFamily="18" charset="0"/>
              </a:rPr>
              <a:t>Nhap</a:t>
            </a:r>
            <a:r>
              <a:rPr lang="en-US" sz="3200" dirty="0">
                <a:latin typeface="Times New Roman" panose="02020603050405020304" pitchFamily="18" charset="0"/>
                <a:cs typeface="Times New Roman" panose="02020603050405020304" pitchFamily="18" charset="0"/>
              </a:rPr>
              <a:t> so dong: ");</a:t>
            </a:r>
          </a:p>
          <a:p>
            <a:pPr eaLnBrk="1" hangingPunct="1">
              <a:defRPr/>
            </a:pPr>
            <a:r>
              <a:rPr lang="en-US" sz="3200" dirty="0">
                <a:latin typeface="Times New Roman" panose="02020603050405020304" pitchFamily="18" charset="0"/>
                <a:cs typeface="Times New Roman" panose="02020603050405020304" pitchFamily="18" charset="0"/>
              </a:rPr>
              <a:t>            d = </a:t>
            </a:r>
            <a:r>
              <a:rPr lang="en-US" sz="3200" dirty="0" err="1">
                <a:latin typeface="Times New Roman" panose="02020603050405020304" pitchFamily="18" charset="0"/>
                <a:cs typeface="Times New Roman" panose="02020603050405020304" pitchFamily="18" charset="0"/>
              </a:rPr>
              <a:t>int.Parse</a:t>
            </a:r>
            <a:r>
              <a:rPr lang="en-US" sz="3200" dirty="0">
                <a:latin typeface="Times New Roman" panose="02020603050405020304" pitchFamily="18" charset="0"/>
                <a:cs typeface="Times New Roman" panose="02020603050405020304" pitchFamily="18" charset="0"/>
              </a:rPr>
              <a:t>(</a:t>
            </a:r>
            <a:r>
              <a:rPr lang="en-US" sz="3200" dirty="0" err="1">
                <a:latin typeface="Times New Roman" panose="02020603050405020304" pitchFamily="18" charset="0"/>
                <a:cs typeface="Times New Roman" panose="02020603050405020304" pitchFamily="18" charset="0"/>
              </a:rPr>
              <a:t>Console.ReadLine</a:t>
            </a:r>
            <a:r>
              <a:rPr lang="en-US" sz="3200" dirty="0">
                <a:latin typeface="Times New Roman" panose="02020603050405020304" pitchFamily="18" charset="0"/>
                <a:cs typeface="Times New Roman" panose="02020603050405020304" pitchFamily="18" charset="0"/>
              </a:rPr>
              <a:t>());</a:t>
            </a:r>
          </a:p>
          <a:p>
            <a:pPr eaLnBrk="1" hangingPunct="1">
              <a:defRPr/>
            </a:pP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Console.Write</a:t>
            </a:r>
            <a:r>
              <a:rPr lang="en-US" sz="3200" dirty="0">
                <a:latin typeface="Times New Roman" panose="02020603050405020304" pitchFamily="18" charset="0"/>
                <a:cs typeface="Times New Roman" panose="02020603050405020304" pitchFamily="18" charset="0"/>
              </a:rPr>
              <a:t>("</a:t>
            </a:r>
            <a:r>
              <a:rPr lang="en-US" sz="3200" dirty="0" err="1">
                <a:latin typeface="Times New Roman" panose="02020603050405020304" pitchFamily="18" charset="0"/>
                <a:cs typeface="Times New Roman" panose="02020603050405020304" pitchFamily="18" charset="0"/>
              </a:rPr>
              <a:t>Nhap</a:t>
            </a:r>
            <a:r>
              <a:rPr lang="en-US" sz="3200" dirty="0">
                <a:latin typeface="Times New Roman" panose="02020603050405020304" pitchFamily="18" charset="0"/>
                <a:cs typeface="Times New Roman" panose="02020603050405020304" pitchFamily="18" charset="0"/>
              </a:rPr>
              <a:t> so cot: ");</a:t>
            </a:r>
          </a:p>
          <a:p>
            <a:pPr eaLnBrk="1" hangingPunct="1">
              <a:defRPr/>
            </a:pPr>
            <a:r>
              <a:rPr lang="en-US" sz="3200" dirty="0">
                <a:latin typeface="Times New Roman" panose="02020603050405020304" pitchFamily="18" charset="0"/>
                <a:cs typeface="Times New Roman" panose="02020603050405020304" pitchFamily="18" charset="0"/>
              </a:rPr>
              <a:t>            c = </a:t>
            </a:r>
            <a:r>
              <a:rPr lang="en-US" sz="3200" dirty="0" err="1">
                <a:latin typeface="Times New Roman" panose="02020603050405020304" pitchFamily="18" charset="0"/>
                <a:cs typeface="Times New Roman" panose="02020603050405020304" pitchFamily="18" charset="0"/>
              </a:rPr>
              <a:t>int.Parse</a:t>
            </a:r>
            <a:r>
              <a:rPr lang="en-US" sz="3200" dirty="0">
                <a:latin typeface="Times New Roman" panose="02020603050405020304" pitchFamily="18" charset="0"/>
                <a:cs typeface="Times New Roman" panose="02020603050405020304" pitchFamily="18" charset="0"/>
              </a:rPr>
              <a:t>(</a:t>
            </a:r>
            <a:r>
              <a:rPr lang="en-US" sz="3200" dirty="0" err="1">
                <a:latin typeface="Times New Roman" panose="02020603050405020304" pitchFamily="18" charset="0"/>
                <a:cs typeface="Times New Roman" panose="02020603050405020304" pitchFamily="18" charset="0"/>
              </a:rPr>
              <a:t>Console.ReadLine</a:t>
            </a:r>
            <a:r>
              <a:rPr lang="en-US" sz="3200" dirty="0">
                <a:latin typeface="Times New Roman" panose="02020603050405020304" pitchFamily="18" charset="0"/>
                <a:cs typeface="Times New Roman" panose="02020603050405020304" pitchFamily="18" charset="0"/>
              </a:rPr>
              <a:t>());</a:t>
            </a:r>
          </a:p>
          <a:p>
            <a:pPr eaLnBrk="1" hangingPunct="1">
              <a:defRPr/>
            </a:pP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int</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mt</a:t>
            </a:r>
            <a:r>
              <a:rPr lang="en-US" sz="3200" dirty="0">
                <a:solidFill>
                  <a:srgbClr val="FF0000"/>
                </a:solidFill>
                <a:latin typeface="Times New Roman" panose="02020603050405020304" pitchFamily="18" charset="0"/>
                <a:cs typeface="Times New Roman" panose="02020603050405020304" pitchFamily="18" charset="0"/>
              </a:rPr>
              <a:t> = new </a:t>
            </a:r>
            <a:r>
              <a:rPr lang="en-US" sz="3200" dirty="0" err="1">
                <a:solidFill>
                  <a:srgbClr val="FF0000"/>
                </a:solidFill>
                <a:latin typeface="Times New Roman" panose="02020603050405020304" pitchFamily="18" charset="0"/>
                <a:cs typeface="Times New Roman" panose="02020603050405020304" pitchFamily="18" charset="0"/>
              </a:rPr>
              <a:t>int</a:t>
            </a:r>
            <a:r>
              <a:rPr lang="en-US" sz="3200" dirty="0">
                <a:solidFill>
                  <a:srgbClr val="FF0000"/>
                </a:solidFill>
                <a:latin typeface="Times New Roman" panose="02020603050405020304" pitchFamily="18" charset="0"/>
                <a:cs typeface="Times New Roman" panose="02020603050405020304" pitchFamily="18" charset="0"/>
              </a:rPr>
              <a:t> [d, c];</a:t>
            </a:r>
          </a:p>
          <a:p>
            <a:pPr eaLnBrk="1" hangingPunct="1">
              <a:defRPr/>
            </a:pP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Nhap</a:t>
            </a:r>
            <a:r>
              <a:rPr lang="en-US" sz="3200" dirty="0">
                <a:latin typeface="Times New Roman" panose="02020603050405020304" pitchFamily="18" charset="0"/>
                <a:cs typeface="Times New Roman" panose="02020603050405020304" pitchFamily="18" charset="0"/>
              </a:rPr>
              <a:t>(</a:t>
            </a:r>
            <a:r>
              <a:rPr lang="en-US" sz="3200" dirty="0" err="1">
                <a:latin typeface="Times New Roman" panose="02020603050405020304" pitchFamily="18" charset="0"/>
                <a:cs typeface="Times New Roman" panose="02020603050405020304" pitchFamily="18" charset="0"/>
              </a:rPr>
              <a:t>mt</a:t>
            </a:r>
            <a:r>
              <a:rPr lang="en-US" sz="3200" dirty="0">
                <a:latin typeface="Times New Roman" panose="02020603050405020304" pitchFamily="18" charset="0"/>
                <a:cs typeface="Times New Roman" panose="02020603050405020304" pitchFamily="18" charset="0"/>
              </a:rPr>
              <a:t>, d, c);</a:t>
            </a:r>
          </a:p>
          <a:p>
            <a:pPr eaLnBrk="1" hangingPunct="1">
              <a:defRPr/>
            </a:pP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Xuat</a:t>
            </a:r>
            <a:r>
              <a:rPr lang="en-US" sz="3200" dirty="0">
                <a:latin typeface="Times New Roman" panose="02020603050405020304" pitchFamily="18" charset="0"/>
                <a:cs typeface="Times New Roman" panose="02020603050405020304" pitchFamily="18" charset="0"/>
              </a:rPr>
              <a:t>(</a:t>
            </a:r>
            <a:r>
              <a:rPr lang="en-US" sz="3200" dirty="0" err="1">
                <a:latin typeface="Times New Roman" panose="02020603050405020304" pitchFamily="18" charset="0"/>
                <a:cs typeface="Times New Roman" panose="02020603050405020304" pitchFamily="18" charset="0"/>
              </a:rPr>
              <a:t>mt</a:t>
            </a:r>
            <a:r>
              <a:rPr lang="en-US" sz="3200" dirty="0">
                <a:latin typeface="Times New Roman" panose="02020603050405020304" pitchFamily="18" charset="0"/>
                <a:cs typeface="Times New Roman" panose="02020603050405020304" pitchFamily="18" charset="0"/>
              </a:rPr>
              <a:t>, d, c);</a:t>
            </a:r>
          </a:p>
          <a:p>
            <a:pPr eaLnBrk="1" hangingPunct="1">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02828346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628650" y="-30163"/>
            <a:ext cx="7886700" cy="961713"/>
          </a:xfrm>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smtClean="0"/>
              <a:t>ma </a:t>
            </a:r>
            <a:r>
              <a:rPr lang="en-US" dirty="0" err="1" smtClean="0"/>
              <a:t>trận</a:t>
            </a:r>
            <a:endParaRPr lang="en-US" dirty="0" smtClean="0">
              <a:solidFill>
                <a:schemeClr val="accent1"/>
              </a:solidFill>
            </a:endParaRPr>
          </a:p>
        </p:txBody>
      </p:sp>
      <p:sp>
        <p:nvSpPr>
          <p:cNvPr id="11" name="Content Placeholder 2"/>
          <p:cNvSpPr>
            <a:spLocks noGrp="1"/>
          </p:cNvSpPr>
          <p:nvPr>
            <p:ph idx="1"/>
          </p:nvPr>
        </p:nvSpPr>
        <p:spPr>
          <a:xfrm>
            <a:off x="0" y="1295400"/>
            <a:ext cx="9144000" cy="5334000"/>
          </a:xfrm>
        </p:spPr>
        <p:txBody>
          <a:bodyPr rtlCol="0">
            <a:noAutofit/>
          </a:bodyPr>
          <a:lstStyle/>
          <a:p>
            <a:pPr marL="274320" indent="-274320" eaLnBrk="1" fontAlgn="auto" hangingPunct="1">
              <a:lnSpc>
                <a:spcPct val="100000"/>
              </a:lnSpc>
              <a:spcAft>
                <a:spcPts val="0"/>
              </a:spcAft>
              <a:buFont typeface="Wingdings" panose="05000000000000000000" pitchFamily="2" charset="2"/>
              <a:buNone/>
              <a:defRPr/>
            </a:pPr>
            <a:r>
              <a:rPr lang="en-US" dirty="0" smtClean="0"/>
              <a:t>static void </a:t>
            </a:r>
            <a:r>
              <a:rPr lang="en-US" dirty="0" err="1" smtClean="0"/>
              <a:t>Nhap</a:t>
            </a:r>
            <a:r>
              <a:rPr lang="en-US" dirty="0" smtClean="0"/>
              <a:t>(</a:t>
            </a:r>
            <a:r>
              <a:rPr lang="en-US" dirty="0" err="1" smtClean="0"/>
              <a:t>int</a:t>
            </a:r>
            <a:r>
              <a:rPr lang="en-US" dirty="0" smtClean="0"/>
              <a:t>[,] </a:t>
            </a:r>
            <a:r>
              <a:rPr lang="en-US" dirty="0" err="1" smtClean="0"/>
              <a:t>mt</a:t>
            </a:r>
            <a:r>
              <a:rPr lang="en-US" dirty="0" smtClean="0"/>
              <a:t>, </a:t>
            </a:r>
            <a:r>
              <a:rPr lang="en-US" dirty="0" err="1" smtClean="0"/>
              <a:t>int</a:t>
            </a:r>
            <a:r>
              <a:rPr lang="en-US" dirty="0" smtClean="0"/>
              <a:t> d, </a:t>
            </a:r>
            <a:r>
              <a:rPr lang="en-US" dirty="0" err="1" smtClean="0"/>
              <a:t>int</a:t>
            </a:r>
            <a:r>
              <a:rPr lang="en-US" dirty="0" smtClean="0"/>
              <a:t> c)</a:t>
            </a:r>
          </a:p>
          <a:p>
            <a:pPr marL="274320" indent="-274320" eaLnBrk="1" fontAlgn="auto" hangingPunct="1">
              <a:lnSpc>
                <a:spcPct val="100000"/>
              </a:lnSpc>
              <a:spcAft>
                <a:spcPts val="0"/>
              </a:spcAft>
              <a:buFont typeface="Wingdings" panose="05000000000000000000" pitchFamily="2" charset="2"/>
              <a:buNone/>
              <a:defRPr/>
            </a:pPr>
            <a:r>
              <a:rPr lang="en-US" dirty="0" smtClean="0"/>
              <a:t>{</a:t>
            </a:r>
          </a:p>
          <a:p>
            <a:pPr marL="274320" indent="-274320" eaLnBrk="1" fontAlgn="auto" hangingPunct="1">
              <a:lnSpc>
                <a:spcPct val="100000"/>
              </a:lnSpc>
              <a:spcAft>
                <a:spcPts val="0"/>
              </a:spcAft>
              <a:buFont typeface="Wingdings" panose="05000000000000000000" pitchFamily="2" charset="2"/>
              <a:buNone/>
              <a:defRPr/>
            </a:pPr>
            <a:r>
              <a:rPr lang="nn-NO" dirty="0" smtClean="0"/>
              <a:t>	for (int i = 0; i &lt; d; i++)</a:t>
            </a:r>
          </a:p>
          <a:p>
            <a:pPr marL="274320" indent="-274320" eaLnBrk="1" fontAlgn="auto" hangingPunct="1">
              <a:lnSpc>
                <a:spcPct val="100000"/>
              </a:lnSpc>
              <a:spcAft>
                <a:spcPts val="0"/>
              </a:spcAft>
              <a:buFont typeface="Wingdings" panose="05000000000000000000" pitchFamily="2" charset="2"/>
              <a:buNone/>
              <a:defRPr/>
            </a:pPr>
            <a:r>
              <a:rPr lang="en-US" dirty="0" smtClean="0"/>
              <a:t>       for (</a:t>
            </a:r>
            <a:r>
              <a:rPr lang="en-US" dirty="0" err="1" smtClean="0"/>
              <a:t>int</a:t>
            </a:r>
            <a:r>
              <a:rPr lang="en-US" dirty="0" smtClean="0"/>
              <a:t> j = 0; j &lt; c; j++)</a:t>
            </a:r>
          </a:p>
          <a:p>
            <a:pPr marL="274320" indent="-274320" eaLnBrk="1" fontAlgn="auto" hangingPunct="1">
              <a:lnSpc>
                <a:spcPct val="100000"/>
              </a:lnSpc>
              <a:spcAft>
                <a:spcPts val="0"/>
              </a:spcAft>
              <a:buFont typeface="Wingdings" panose="05000000000000000000" pitchFamily="2" charset="2"/>
              <a:buNone/>
              <a:defRPr/>
            </a:pPr>
            <a:r>
              <a:rPr lang="en-US" dirty="0" smtClean="0"/>
              <a:t>       {  </a:t>
            </a:r>
          </a:p>
          <a:p>
            <a:pPr marL="274320" indent="-274320" eaLnBrk="1" fontAlgn="auto" hangingPunct="1">
              <a:lnSpc>
                <a:spcPct val="100000"/>
              </a:lnSpc>
              <a:spcAft>
                <a:spcPts val="0"/>
              </a:spcAft>
              <a:buFont typeface="Wingdings" panose="05000000000000000000" pitchFamily="2" charset="2"/>
              <a:buNone/>
              <a:defRPr/>
            </a:pPr>
            <a:r>
              <a:rPr lang="en-US" dirty="0"/>
              <a:t>	</a:t>
            </a:r>
            <a:r>
              <a:rPr lang="en-US" dirty="0" smtClean="0"/>
              <a:t>	    </a:t>
            </a:r>
            <a:r>
              <a:rPr lang="en-US" dirty="0" err="1" smtClean="0"/>
              <a:t>Console.Write</a:t>
            </a:r>
            <a:r>
              <a:rPr lang="en-US" dirty="0" smtClean="0"/>
              <a:t>("</a:t>
            </a:r>
            <a:r>
              <a:rPr lang="en-US" dirty="0" err="1" smtClean="0"/>
              <a:t>Nhap</a:t>
            </a:r>
            <a:r>
              <a:rPr lang="en-US" dirty="0" smtClean="0"/>
              <a:t> </a:t>
            </a:r>
            <a:r>
              <a:rPr lang="en-US" dirty="0" err="1" smtClean="0"/>
              <a:t>phan</a:t>
            </a:r>
            <a:r>
              <a:rPr lang="en-US" dirty="0" smtClean="0"/>
              <a:t> </a:t>
            </a:r>
            <a:r>
              <a:rPr lang="en-US" dirty="0" err="1" smtClean="0"/>
              <a:t>tu</a:t>
            </a:r>
            <a:r>
              <a:rPr lang="en-US" dirty="0" smtClean="0"/>
              <a:t> [{0},{1}]: ", i, j);</a:t>
            </a:r>
          </a:p>
          <a:p>
            <a:pPr marL="274320" indent="-274320" eaLnBrk="1" fontAlgn="auto" hangingPunct="1">
              <a:lnSpc>
                <a:spcPct val="100000"/>
              </a:lnSpc>
              <a:spcAft>
                <a:spcPts val="0"/>
              </a:spcAft>
              <a:buFont typeface="Wingdings" panose="05000000000000000000" pitchFamily="2" charset="2"/>
              <a:buNone/>
              <a:defRPr/>
            </a:pPr>
            <a:r>
              <a:rPr lang="en-US" dirty="0" smtClean="0"/>
              <a:t>           </a:t>
            </a:r>
            <a:r>
              <a:rPr lang="en-US" dirty="0" err="1" smtClean="0"/>
              <a:t>mt</a:t>
            </a:r>
            <a:r>
              <a:rPr lang="en-US" dirty="0" smtClean="0"/>
              <a:t>[</a:t>
            </a:r>
            <a:r>
              <a:rPr lang="en-US" dirty="0" err="1" smtClean="0"/>
              <a:t>i,j</a:t>
            </a:r>
            <a:r>
              <a:rPr lang="en-US" dirty="0" smtClean="0"/>
              <a:t>] = </a:t>
            </a:r>
            <a:r>
              <a:rPr lang="en-US" dirty="0" err="1" smtClean="0"/>
              <a:t>int.Parse</a:t>
            </a:r>
            <a:r>
              <a:rPr lang="en-US" dirty="0" smtClean="0"/>
              <a:t>(</a:t>
            </a:r>
            <a:r>
              <a:rPr lang="en-US" dirty="0" err="1" smtClean="0"/>
              <a:t>Console.ReadLine</a:t>
            </a:r>
            <a:r>
              <a:rPr lang="en-US" dirty="0" smtClean="0"/>
              <a:t>());</a:t>
            </a:r>
          </a:p>
          <a:p>
            <a:pPr marL="274320" indent="-274320" eaLnBrk="1" fontAlgn="auto" hangingPunct="1">
              <a:lnSpc>
                <a:spcPct val="100000"/>
              </a:lnSpc>
              <a:spcAft>
                <a:spcPts val="0"/>
              </a:spcAft>
              <a:buFont typeface="Wingdings" panose="05000000000000000000" pitchFamily="2" charset="2"/>
              <a:buNone/>
              <a:defRPr/>
            </a:pPr>
            <a:r>
              <a:rPr lang="en-US" dirty="0" smtClean="0"/>
              <a:t>       }</a:t>
            </a:r>
          </a:p>
          <a:p>
            <a:pPr marL="274320" indent="-274320" eaLnBrk="1" fontAlgn="auto" hangingPunct="1">
              <a:lnSpc>
                <a:spcPct val="100000"/>
              </a:lnSpc>
              <a:spcAft>
                <a:spcPts val="0"/>
              </a:spcAft>
              <a:buFont typeface="Wingdings" panose="05000000000000000000" pitchFamily="2" charset="2"/>
              <a:buNone/>
              <a:defRPr/>
            </a:pPr>
            <a:r>
              <a:rPr lang="en-US" dirty="0" smtClean="0"/>
              <a:t>}</a:t>
            </a:r>
          </a:p>
        </p:txBody>
      </p:sp>
      <p:sp>
        <p:nvSpPr>
          <p:cNvPr id="120836"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8A89BD7-5F74-4656-8242-DB7B97C8F4E9}" type="slidenum">
              <a:rPr lang="en-US" smtClean="0">
                <a:solidFill>
                  <a:schemeClr val="bg1"/>
                </a:solidFill>
                <a:latin typeface="Verdana" panose="020B0604030504040204" pitchFamily="34" charset="0"/>
              </a:rPr>
              <a:pPr/>
              <a:t>118</a:t>
            </a:fld>
            <a:endParaRPr lang="en-US" smtClean="0">
              <a:solidFill>
                <a:schemeClr val="bg1"/>
              </a:solidFill>
              <a:latin typeface="Verdana" panose="020B0604030504040204" pitchFamily="34" charset="0"/>
            </a:endParaRPr>
          </a:p>
        </p:txBody>
      </p:sp>
      <p:sp>
        <p:nvSpPr>
          <p:cNvPr id="4" name="Rectangle 3"/>
          <p:cNvSpPr/>
          <p:nvPr/>
        </p:nvSpPr>
        <p:spPr>
          <a:xfrm>
            <a:off x="628650" y="533400"/>
            <a:ext cx="5105400" cy="579967"/>
          </a:xfrm>
          <a:prstGeom prst="rect">
            <a:avLst/>
          </a:prstGeom>
        </p:spPr>
        <p:txBody>
          <a:bodyPr wrap="square">
            <a:spAutoFit/>
          </a:bodyPr>
          <a:lstStyle/>
          <a:p>
            <a:pPr eaLnBrk="1" fontAlgn="auto" hangingPunct="1">
              <a:lnSpc>
                <a:spcPct val="150000"/>
              </a:lnSpc>
              <a:spcAft>
                <a:spcPts val="0"/>
              </a:spcAft>
              <a:defRPr/>
            </a:pPr>
            <a:r>
              <a:rPr lang="en-US" sz="2400" dirty="0" err="1" smtClean="0">
                <a:latin typeface="Times New Roman" panose="02020603050405020304" pitchFamily="18" charset="0"/>
                <a:cs typeface="Times New Roman" panose="02020603050405020304" pitchFamily="18" charset="0"/>
              </a:rPr>
              <a:t>Nhập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xuất</a:t>
            </a:r>
            <a:r>
              <a:rPr lang="en-US" sz="2400" dirty="0" smtClean="0">
                <a:latin typeface="Times New Roman" panose="02020603050405020304" pitchFamily="18" charset="0"/>
                <a:cs typeface="Times New Roman" panose="02020603050405020304" pitchFamily="18" charset="0"/>
              </a:rPr>
              <a:t> ma </a:t>
            </a:r>
            <a:r>
              <a:rPr lang="en-US" sz="2400" dirty="0" err="1" smtClean="0">
                <a:latin typeface="Times New Roman" panose="02020603050405020304" pitchFamily="18" charset="0"/>
                <a:cs typeface="Times New Roman" panose="02020603050405020304" pitchFamily="18" charset="0"/>
              </a:rPr>
              <a:t>trận</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72058545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628650" y="-30163"/>
            <a:ext cx="7886700" cy="961713"/>
          </a:xfrm>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smtClean="0"/>
              <a:t>ma </a:t>
            </a:r>
            <a:r>
              <a:rPr lang="en-US" dirty="0" err="1" smtClean="0"/>
              <a:t>trận</a:t>
            </a:r>
            <a:endParaRPr lang="en-US" dirty="0" smtClean="0">
              <a:solidFill>
                <a:schemeClr val="accent1"/>
              </a:solidFill>
            </a:endParaRPr>
          </a:p>
        </p:txBody>
      </p:sp>
      <p:sp>
        <p:nvSpPr>
          <p:cNvPr id="11" name="Content Placeholder 2"/>
          <p:cNvSpPr>
            <a:spLocks noGrp="1"/>
          </p:cNvSpPr>
          <p:nvPr>
            <p:ph idx="1"/>
          </p:nvPr>
        </p:nvSpPr>
        <p:spPr>
          <a:xfrm>
            <a:off x="628650" y="1295400"/>
            <a:ext cx="7886700" cy="5334000"/>
          </a:xfrm>
        </p:spPr>
        <p:txBody>
          <a:bodyPr rtlCol="0">
            <a:noAutofit/>
          </a:bodyPr>
          <a:lstStyle/>
          <a:p>
            <a:pPr marL="274320" indent="-274320" eaLnBrk="1" fontAlgn="auto" hangingPunct="1">
              <a:lnSpc>
                <a:spcPct val="100000"/>
              </a:lnSpc>
              <a:spcAft>
                <a:spcPts val="0"/>
              </a:spcAft>
              <a:buFont typeface="Wingdings" panose="05000000000000000000" pitchFamily="2" charset="2"/>
              <a:buNone/>
              <a:defRPr/>
            </a:pPr>
            <a:r>
              <a:rPr lang="en-US" dirty="0" smtClean="0"/>
              <a:t>static void </a:t>
            </a:r>
            <a:r>
              <a:rPr lang="en-US" dirty="0" err="1" smtClean="0"/>
              <a:t>Xuat</a:t>
            </a:r>
            <a:r>
              <a:rPr lang="en-US" dirty="0" smtClean="0"/>
              <a:t>(</a:t>
            </a:r>
            <a:r>
              <a:rPr lang="en-US" dirty="0" err="1" smtClean="0"/>
              <a:t>int</a:t>
            </a:r>
            <a:r>
              <a:rPr lang="en-US" dirty="0" smtClean="0"/>
              <a:t>[,] </a:t>
            </a:r>
            <a:r>
              <a:rPr lang="en-US" dirty="0" err="1" smtClean="0"/>
              <a:t>mt</a:t>
            </a:r>
            <a:r>
              <a:rPr lang="en-US" dirty="0" smtClean="0"/>
              <a:t>, </a:t>
            </a:r>
            <a:r>
              <a:rPr lang="en-US" dirty="0" err="1" smtClean="0"/>
              <a:t>int</a:t>
            </a:r>
            <a:r>
              <a:rPr lang="en-US" dirty="0" smtClean="0"/>
              <a:t> d, </a:t>
            </a:r>
            <a:r>
              <a:rPr lang="en-US" dirty="0" err="1" smtClean="0"/>
              <a:t>int</a:t>
            </a:r>
            <a:r>
              <a:rPr lang="en-US" dirty="0" smtClean="0"/>
              <a:t> c)</a:t>
            </a:r>
          </a:p>
          <a:p>
            <a:pPr marL="274320" indent="-274320" eaLnBrk="1" fontAlgn="auto" hangingPunct="1">
              <a:lnSpc>
                <a:spcPct val="100000"/>
              </a:lnSpc>
              <a:spcAft>
                <a:spcPts val="0"/>
              </a:spcAft>
              <a:buFont typeface="Wingdings" panose="05000000000000000000" pitchFamily="2" charset="2"/>
              <a:buNone/>
              <a:defRPr/>
            </a:pPr>
            <a:r>
              <a:rPr lang="en-US" dirty="0" smtClean="0"/>
              <a:t>{</a:t>
            </a:r>
          </a:p>
          <a:p>
            <a:pPr marL="274320" indent="-274320" eaLnBrk="1" fontAlgn="auto" hangingPunct="1">
              <a:lnSpc>
                <a:spcPct val="100000"/>
              </a:lnSpc>
              <a:spcAft>
                <a:spcPts val="0"/>
              </a:spcAft>
              <a:buFont typeface="Wingdings" panose="05000000000000000000" pitchFamily="2" charset="2"/>
              <a:buNone/>
              <a:defRPr/>
            </a:pPr>
            <a:r>
              <a:rPr lang="nn-NO" dirty="0" smtClean="0"/>
              <a:t>	   for (int i = 0; i &lt; d; i++)</a:t>
            </a:r>
          </a:p>
          <a:p>
            <a:pPr marL="274320" indent="-274320" eaLnBrk="1" fontAlgn="auto" hangingPunct="1">
              <a:lnSpc>
                <a:spcPct val="100000"/>
              </a:lnSpc>
              <a:spcAft>
                <a:spcPts val="0"/>
              </a:spcAft>
              <a:buFont typeface="Wingdings" panose="05000000000000000000" pitchFamily="2" charset="2"/>
              <a:buNone/>
              <a:defRPr/>
            </a:pPr>
            <a:r>
              <a:rPr lang="en-US" dirty="0" smtClean="0"/>
              <a:t>      {   </a:t>
            </a:r>
          </a:p>
          <a:p>
            <a:pPr marL="274320" indent="-274320" eaLnBrk="1" fontAlgn="auto" hangingPunct="1">
              <a:lnSpc>
                <a:spcPct val="100000"/>
              </a:lnSpc>
              <a:spcAft>
                <a:spcPts val="0"/>
              </a:spcAft>
              <a:buFont typeface="Wingdings" panose="05000000000000000000" pitchFamily="2" charset="2"/>
              <a:buNone/>
              <a:defRPr/>
            </a:pPr>
            <a:r>
              <a:rPr lang="en-US" dirty="0"/>
              <a:t> </a:t>
            </a:r>
            <a:r>
              <a:rPr lang="en-US" dirty="0" smtClean="0"/>
              <a:t>            for (</a:t>
            </a:r>
            <a:r>
              <a:rPr lang="en-US" dirty="0" err="1" smtClean="0"/>
              <a:t>int</a:t>
            </a:r>
            <a:r>
              <a:rPr lang="en-US" dirty="0" smtClean="0"/>
              <a:t> j = 0; j &lt; c; j++)</a:t>
            </a:r>
          </a:p>
          <a:p>
            <a:pPr marL="274320" indent="-274320" eaLnBrk="1" fontAlgn="auto" hangingPunct="1">
              <a:lnSpc>
                <a:spcPct val="100000"/>
              </a:lnSpc>
              <a:spcAft>
                <a:spcPts val="0"/>
              </a:spcAft>
              <a:buFont typeface="Wingdings" panose="05000000000000000000" pitchFamily="2" charset="2"/>
              <a:buNone/>
              <a:defRPr/>
            </a:pPr>
            <a:r>
              <a:rPr lang="en-US" dirty="0" smtClean="0"/>
              <a:t>       	       </a:t>
            </a:r>
            <a:r>
              <a:rPr lang="en-US" dirty="0" err="1" smtClean="0"/>
              <a:t>Console.Write</a:t>
            </a:r>
            <a:r>
              <a:rPr lang="en-US" dirty="0" smtClean="0"/>
              <a:t>(</a:t>
            </a:r>
            <a:r>
              <a:rPr lang="en-US" dirty="0" err="1" smtClean="0"/>
              <a:t>mt</a:t>
            </a:r>
            <a:r>
              <a:rPr lang="en-US" dirty="0" smtClean="0"/>
              <a:t>[</a:t>
            </a:r>
            <a:r>
              <a:rPr lang="en-US" dirty="0" err="1" smtClean="0"/>
              <a:t>i,j</a:t>
            </a:r>
            <a:r>
              <a:rPr lang="en-US" dirty="0" smtClean="0"/>
              <a:t>] + "\t");</a:t>
            </a:r>
          </a:p>
          <a:p>
            <a:pPr marL="274320" indent="-274320" eaLnBrk="1" fontAlgn="auto" hangingPunct="1">
              <a:lnSpc>
                <a:spcPct val="100000"/>
              </a:lnSpc>
              <a:spcAft>
                <a:spcPts val="0"/>
              </a:spcAft>
              <a:buFont typeface="Wingdings" panose="05000000000000000000" pitchFamily="2" charset="2"/>
              <a:buNone/>
              <a:defRPr/>
            </a:pPr>
            <a:r>
              <a:rPr lang="en-US" dirty="0"/>
              <a:t>	</a:t>
            </a:r>
            <a:r>
              <a:rPr lang="en-US" dirty="0" smtClean="0"/>
              <a:t>	       </a:t>
            </a:r>
            <a:r>
              <a:rPr lang="en-US" dirty="0" err="1" smtClean="0"/>
              <a:t>Console.WriteLine</a:t>
            </a:r>
            <a:r>
              <a:rPr lang="en-US" dirty="0" smtClean="0"/>
              <a:t>();</a:t>
            </a:r>
          </a:p>
          <a:p>
            <a:pPr marL="274320" indent="-274320" eaLnBrk="1" fontAlgn="auto" hangingPunct="1">
              <a:lnSpc>
                <a:spcPct val="100000"/>
              </a:lnSpc>
              <a:spcAft>
                <a:spcPts val="0"/>
              </a:spcAft>
              <a:buFont typeface="Wingdings" panose="05000000000000000000" pitchFamily="2" charset="2"/>
              <a:buNone/>
              <a:defRPr/>
            </a:pPr>
            <a:r>
              <a:rPr lang="en-US" dirty="0" smtClean="0"/>
              <a:t>       }</a:t>
            </a:r>
            <a:endParaRPr lang="en-US" dirty="0"/>
          </a:p>
          <a:p>
            <a:pPr marL="274320" indent="-274320" eaLnBrk="1" fontAlgn="auto" hangingPunct="1">
              <a:lnSpc>
                <a:spcPct val="100000"/>
              </a:lnSpc>
              <a:spcAft>
                <a:spcPts val="0"/>
              </a:spcAft>
              <a:buFont typeface="Wingdings" panose="05000000000000000000" pitchFamily="2" charset="2"/>
              <a:buNone/>
              <a:defRPr/>
            </a:pPr>
            <a:r>
              <a:rPr lang="en-US" dirty="0" smtClean="0"/>
              <a:t>}</a:t>
            </a:r>
          </a:p>
          <a:p>
            <a:pPr marL="274320" indent="-274320" eaLnBrk="1" fontAlgn="auto" hangingPunct="1">
              <a:lnSpc>
                <a:spcPct val="100000"/>
              </a:lnSpc>
              <a:spcAft>
                <a:spcPts val="0"/>
              </a:spcAft>
              <a:buFont typeface="Wingdings" panose="05000000000000000000" pitchFamily="2" charset="2"/>
              <a:buNone/>
              <a:defRPr/>
            </a:pPr>
            <a:r>
              <a:rPr lang="en-US" dirty="0" smtClean="0"/>
              <a:t>        </a:t>
            </a:r>
          </a:p>
        </p:txBody>
      </p:sp>
      <p:sp>
        <p:nvSpPr>
          <p:cNvPr id="120836"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8A89BD7-5F74-4656-8242-DB7B97C8F4E9}" type="slidenum">
              <a:rPr lang="en-US" smtClean="0">
                <a:solidFill>
                  <a:schemeClr val="bg1"/>
                </a:solidFill>
                <a:latin typeface="Verdana" panose="020B0604030504040204" pitchFamily="34" charset="0"/>
              </a:rPr>
              <a:pPr/>
              <a:t>119</a:t>
            </a:fld>
            <a:endParaRPr lang="en-US" smtClean="0">
              <a:solidFill>
                <a:schemeClr val="bg1"/>
              </a:solidFill>
              <a:latin typeface="Verdana" panose="020B0604030504040204" pitchFamily="34" charset="0"/>
            </a:endParaRPr>
          </a:p>
        </p:txBody>
      </p:sp>
      <p:sp>
        <p:nvSpPr>
          <p:cNvPr id="4" name="Rectangle 3"/>
          <p:cNvSpPr/>
          <p:nvPr/>
        </p:nvSpPr>
        <p:spPr>
          <a:xfrm>
            <a:off x="628650" y="533400"/>
            <a:ext cx="5105400" cy="579967"/>
          </a:xfrm>
          <a:prstGeom prst="rect">
            <a:avLst/>
          </a:prstGeom>
        </p:spPr>
        <p:txBody>
          <a:bodyPr wrap="square">
            <a:spAutoFit/>
          </a:bodyPr>
          <a:lstStyle/>
          <a:p>
            <a:pPr eaLnBrk="1" fontAlgn="auto" hangingPunct="1">
              <a:lnSpc>
                <a:spcPct val="150000"/>
              </a:lnSpc>
              <a:spcAft>
                <a:spcPts val="0"/>
              </a:spcAft>
              <a:defRPr/>
            </a:pPr>
            <a:r>
              <a:rPr lang="en-US" sz="2400" dirty="0" err="1" smtClean="0">
                <a:latin typeface="Times New Roman" panose="02020603050405020304" pitchFamily="18" charset="0"/>
                <a:cs typeface="Times New Roman" panose="02020603050405020304" pitchFamily="18" charset="0"/>
              </a:rPr>
              <a:t>Nhập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xuất</a:t>
            </a:r>
            <a:r>
              <a:rPr lang="en-US" sz="2400" dirty="0" smtClean="0">
                <a:latin typeface="Times New Roman" panose="02020603050405020304" pitchFamily="18" charset="0"/>
                <a:cs typeface="Times New Roman" panose="02020603050405020304" pitchFamily="18" charset="0"/>
              </a:rPr>
              <a:t> ma </a:t>
            </a:r>
            <a:r>
              <a:rPr lang="en-US" sz="2400" dirty="0" err="1" smtClean="0">
                <a:latin typeface="Times New Roman" panose="02020603050405020304" pitchFamily="18" charset="0"/>
                <a:cs typeface="Times New Roman" panose="02020603050405020304" pitchFamily="18" charset="0"/>
              </a:rPr>
              <a:t>trận</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7398911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dirty="0" smtClean="0"/>
              <a:t>.NET Framework</a:t>
            </a:r>
            <a:endParaRPr lang="en-US" dirty="0" smtClean="0">
              <a:solidFill>
                <a:schemeClr val="accent1"/>
              </a:solidFill>
            </a:endParaRPr>
          </a:p>
        </p:txBody>
      </p:sp>
      <p:sp>
        <p:nvSpPr>
          <p:cNvPr id="16388"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pic>
        <p:nvPicPr>
          <p:cNvPr id="16389" name="Picture 9"/>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33599" y="838200"/>
            <a:ext cx="5262911" cy="60721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Bài</a:t>
            </a:r>
            <a:r>
              <a:rPr lang="en-US" dirty="0" smtClean="0"/>
              <a:t> </a:t>
            </a:r>
            <a:r>
              <a:rPr lang="en-US" dirty="0" err="1" smtClean="0"/>
              <a:t>tập</a:t>
            </a:r>
            <a:endParaRPr lang="en-US" dirty="0"/>
          </a:p>
        </p:txBody>
      </p:sp>
      <p:sp>
        <p:nvSpPr>
          <p:cNvPr id="3" name="Content Placeholder 2"/>
          <p:cNvSpPr>
            <a:spLocks noGrp="1"/>
          </p:cNvSpPr>
          <p:nvPr>
            <p:ph idx="1"/>
          </p:nvPr>
        </p:nvSpPr>
        <p:spPr>
          <a:xfrm>
            <a:off x="628650" y="1600199"/>
            <a:ext cx="7886700" cy="4576763"/>
          </a:xfrm>
        </p:spPr>
        <p:txBody>
          <a:bodyPr/>
          <a:lstStyle/>
          <a:p>
            <a:pPr marL="0" indent="0" algn="just">
              <a:lnSpc>
                <a:spcPct val="150000"/>
              </a:lnSpc>
              <a:buNone/>
            </a:pPr>
            <a:r>
              <a:rPr lang="en-US" dirty="0" smtClean="0"/>
              <a:t>Cho ma </a:t>
            </a:r>
            <a:r>
              <a:rPr lang="en-US" dirty="0" err="1" smtClean="0"/>
              <a:t>trận</a:t>
            </a:r>
            <a:r>
              <a:rPr lang="en-US" dirty="0" smtClean="0"/>
              <a:t> </a:t>
            </a:r>
            <a:r>
              <a:rPr lang="en-US" dirty="0" err="1" smtClean="0"/>
              <a:t>số</a:t>
            </a:r>
            <a:r>
              <a:rPr lang="en-US" dirty="0" smtClean="0"/>
              <a:t> </a:t>
            </a:r>
            <a:r>
              <a:rPr lang="en-US" dirty="0" err="1" smtClean="0"/>
              <a:t>nguyên</a:t>
            </a:r>
            <a:r>
              <a:rPr lang="en-US" dirty="0" smtClean="0"/>
              <a:t>, </a:t>
            </a:r>
            <a:r>
              <a:rPr lang="en-US" dirty="0" err="1" smtClean="0"/>
              <a:t>hãy</a:t>
            </a:r>
            <a:r>
              <a:rPr lang="en-US" dirty="0" smtClean="0"/>
              <a:t> </a:t>
            </a:r>
            <a:r>
              <a:rPr lang="en-US" dirty="0" err="1" smtClean="0"/>
              <a:t>viết</a:t>
            </a:r>
            <a:r>
              <a:rPr lang="en-US" dirty="0" smtClean="0"/>
              <a:t> </a:t>
            </a:r>
            <a:r>
              <a:rPr lang="en-US" dirty="0" err="1" smtClean="0"/>
              <a:t>các</a:t>
            </a:r>
            <a:r>
              <a:rPr lang="en-US" dirty="0" smtClean="0"/>
              <a:t> </a:t>
            </a:r>
            <a:r>
              <a:rPr lang="en-US" dirty="0" err="1" smtClean="0"/>
              <a:t>hàm</a:t>
            </a:r>
            <a:r>
              <a:rPr lang="en-US" dirty="0" smtClean="0"/>
              <a:t> </a:t>
            </a:r>
            <a:r>
              <a:rPr lang="en-US" dirty="0" err="1" smtClean="0"/>
              <a:t>sau</a:t>
            </a:r>
            <a:r>
              <a:rPr lang="en-US" dirty="0" smtClean="0"/>
              <a:t>:</a:t>
            </a:r>
          </a:p>
          <a:p>
            <a:pPr algn="just">
              <a:lnSpc>
                <a:spcPct val="150000"/>
              </a:lnSpc>
            </a:pPr>
            <a:r>
              <a:rPr lang="en-US" dirty="0" err="1" smtClean="0"/>
              <a:t>Tìm</a:t>
            </a:r>
            <a:r>
              <a:rPr lang="en-US" dirty="0" smtClean="0"/>
              <a:t> </a:t>
            </a:r>
            <a:r>
              <a:rPr lang="en-US" dirty="0" err="1" smtClean="0"/>
              <a:t>phần</a:t>
            </a:r>
            <a:r>
              <a:rPr lang="en-US" dirty="0" smtClean="0"/>
              <a:t> </a:t>
            </a:r>
            <a:r>
              <a:rPr lang="en-US" dirty="0" err="1" smtClean="0"/>
              <a:t>tử</a:t>
            </a:r>
            <a:r>
              <a:rPr lang="en-US" dirty="0" smtClean="0"/>
              <a:t> </a:t>
            </a:r>
            <a:r>
              <a:rPr lang="en-US" dirty="0" err="1" smtClean="0"/>
              <a:t>có</a:t>
            </a:r>
            <a:r>
              <a:rPr lang="en-US" dirty="0" smtClean="0"/>
              <a:t> </a:t>
            </a:r>
            <a:r>
              <a:rPr lang="en-US" dirty="0" err="1" smtClean="0"/>
              <a:t>giá</a:t>
            </a:r>
            <a:r>
              <a:rPr lang="en-US" dirty="0" smtClean="0"/>
              <a:t> </a:t>
            </a:r>
            <a:r>
              <a:rPr lang="en-US" dirty="0" err="1" smtClean="0"/>
              <a:t>trị</a:t>
            </a:r>
            <a:r>
              <a:rPr lang="en-US" dirty="0" smtClean="0"/>
              <a:t> x</a:t>
            </a:r>
          </a:p>
          <a:p>
            <a:pPr algn="just">
              <a:lnSpc>
                <a:spcPct val="150000"/>
              </a:lnSpc>
            </a:pPr>
            <a:r>
              <a:rPr lang="en-US" dirty="0" err="1" smtClean="0"/>
              <a:t>Tìm</a:t>
            </a:r>
            <a:r>
              <a:rPr lang="en-US" dirty="0" smtClean="0"/>
              <a:t> </a:t>
            </a:r>
            <a:r>
              <a:rPr lang="en-US" dirty="0" err="1" smtClean="0"/>
              <a:t>phần</a:t>
            </a:r>
            <a:r>
              <a:rPr lang="en-US" dirty="0" smtClean="0"/>
              <a:t> </a:t>
            </a:r>
            <a:r>
              <a:rPr lang="en-US" dirty="0" err="1" smtClean="0"/>
              <a:t>tử</a:t>
            </a:r>
            <a:r>
              <a:rPr lang="en-US" dirty="0" smtClean="0"/>
              <a:t> </a:t>
            </a:r>
            <a:r>
              <a:rPr lang="en-US" dirty="0" err="1" smtClean="0"/>
              <a:t>có</a:t>
            </a:r>
            <a:r>
              <a:rPr lang="en-US" dirty="0" smtClean="0"/>
              <a:t> </a:t>
            </a:r>
            <a:r>
              <a:rPr lang="en-US" dirty="0" err="1" smtClean="0"/>
              <a:t>giá</a:t>
            </a:r>
            <a:r>
              <a:rPr lang="en-US" dirty="0" smtClean="0"/>
              <a:t> </a:t>
            </a:r>
            <a:r>
              <a:rPr lang="en-US" dirty="0" err="1" smtClean="0"/>
              <a:t>trị</a:t>
            </a:r>
            <a:r>
              <a:rPr lang="en-US" dirty="0" smtClean="0"/>
              <a:t> </a:t>
            </a:r>
            <a:r>
              <a:rPr lang="en-US" dirty="0" err="1" smtClean="0"/>
              <a:t>nhỏ</a:t>
            </a:r>
            <a:r>
              <a:rPr lang="en-US" dirty="0" smtClean="0"/>
              <a:t> </a:t>
            </a:r>
            <a:r>
              <a:rPr lang="en-US" dirty="0" err="1" smtClean="0"/>
              <a:t>nhất</a:t>
            </a:r>
            <a:endParaRPr lang="en-US" dirty="0" smtClean="0"/>
          </a:p>
          <a:p>
            <a:pPr algn="just">
              <a:lnSpc>
                <a:spcPct val="150000"/>
              </a:lnSpc>
            </a:pPr>
            <a:r>
              <a:rPr lang="en-US" dirty="0" err="1" smtClean="0"/>
              <a:t>Tìm</a:t>
            </a:r>
            <a:r>
              <a:rPr lang="en-US" dirty="0" smtClean="0"/>
              <a:t> </a:t>
            </a:r>
            <a:r>
              <a:rPr lang="en-US" dirty="0" err="1" smtClean="0"/>
              <a:t>vị</a:t>
            </a:r>
            <a:r>
              <a:rPr lang="en-US" dirty="0" smtClean="0"/>
              <a:t> </a:t>
            </a:r>
            <a:r>
              <a:rPr lang="en-US" dirty="0" err="1" smtClean="0"/>
              <a:t>trí</a:t>
            </a:r>
            <a:r>
              <a:rPr lang="en-US" dirty="0" smtClean="0"/>
              <a:t> </a:t>
            </a:r>
            <a:r>
              <a:rPr lang="en-US" dirty="0" err="1" smtClean="0"/>
              <a:t>của</a:t>
            </a:r>
            <a:r>
              <a:rPr lang="en-US" dirty="0" smtClean="0"/>
              <a:t> </a:t>
            </a:r>
            <a:r>
              <a:rPr lang="en-US" dirty="0" err="1" smtClean="0"/>
              <a:t>phần</a:t>
            </a:r>
            <a:r>
              <a:rPr lang="en-US" dirty="0" smtClean="0"/>
              <a:t> </a:t>
            </a:r>
            <a:r>
              <a:rPr lang="en-US" dirty="0" err="1" smtClean="0"/>
              <a:t>tử</a:t>
            </a:r>
            <a:r>
              <a:rPr lang="en-US" dirty="0" smtClean="0"/>
              <a:t> </a:t>
            </a:r>
            <a:r>
              <a:rPr lang="en-US" dirty="0" err="1" smtClean="0"/>
              <a:t>có</a:t>
            </a:r>
            <a:r>
              <a:rPr lang="en-US" dirty="0" smtClean="0"/>
              <a:t> </a:t>
            </a:r>
            <a:r>
              <a:rPr lang="en-US" dirty="0" err="1" smtClean="0"/>
              <a:t>giá</a:t>
            </a:r>
            <a:r>
              <a:rPr lang="en-US" dirty="0" smtClean="0"/>
              <a:t> </a:t>
            </a:r>
            <a:r>
              <a:rPr lang="en-US" dirty="0" err="1" smtClean="0"/>
              <a:t>trị</a:t>
            </a:r>
            <a:r>
              <a:rPr lang="en-US" dirty="0" smtClean="0"/>
              <a:t> </a:t>
            </a:r>
            <a:r>
              <a:rPr lang="en-US" dirty="0" err="1" smtClean="0"/>
              <a:t>lớn</a:t>
            </a:r>
            <a:r>
              <a:rPr lang="en-US" dirty="0" smtClean="0"/>
              <a:t> </a:t>
            </a:r>
            <a:r>
              <a:rPr lang="en-US" dirty="0" err="1" smtClean="0"/>
              <a:t>nhất</a:t>
            </a:r>
            <a:endParaRPr lang="en-US" dirty="0" smtClean="0"/>
          </a:p>
          <a:p>
            <a:pPr algn="just">
              <a:lnSpc>
                <a:spcPct val="150000"/>
              </a:lnSpc>
            </a:pPr>
            <a:r>
              <a:rPr lang="en-US" dirty="0" err="1" smtClean="0"/>
              <a:t>Tính</a:t>
            </a:r>
            <a:r>
              <a:rPr lang="en-US" dirty="0" smtClean="0"/>
              <a:t> </a:t>
            </a:r>
            <a:r>
              <a:rPr lang="en-US" dirty="0" err="1" smtClean="0"/>
              <a:t>giá</a:t>
            </a:r>
            <a:r>
              <a:rPr lang="en-US" dirty="0" smtClean="0"/>
              <a:t> </a:t>
            </a:r>
            <a:r>
              <a:rPr lang="en-US" dirty="0" err="1" smtClean="0"/>
              <a:t>trị</a:t>
            </a:r>
            <a:r>
              <a:rPr lang="en-US" dirty="0" smtClean="0"/>
              <a:t> </a:t>
            </a:r>
            <a:r>
              <a:rPr lang="en-US" dirty="0" err="1" smtClean="0"/>
              <a:t>trung</a:t>
            </a:r>
            <a:r>
              <a:rPr lang="en-US" dirty="0" smtClean="0"/>
              <a:t> </a:t>
            </a:r>
            <a:r>
              <a:rPr lang="en-US" dirty="0" err="1" smtClean="0"/>
              <a:t>bình</a:t>
            </a:r>
            <a:r>
              <a:rPr lang="en-US" dirty="0" smtClean="0"/>
              <a:t> </a:t>
            </a:r>
            <a:r>
              <a:rPr lang="en-US" dirty="0" err="1" smtClean="0"/>
              <a:t>các</a:t>
            </a:r>
            <a:r>
              <a:rPr lang="en-US" dirty="0" smtClean="0"/>
              <a:t> </a:t>
            </a:r>
            <a:r>
              <a:rPr lang="en-US" dirty="0" err="1" smtClean="0"/>
              <a:t>phần</a:t>
            </a:r>
            <a:r>
              <a:rPr lang="en-US" dirty="0" smtClean="0"/>
              <a:t> </a:t>
            </a:r>
            <a:r>
              <a:rPr lang="en-US" dirty="0" err="1" smtClean="0"/>
              <a:t>tử</a:t>
            </a:r>
            <a:r>
              <a:rPr lang="en-US" dirty="0" smtClean="0"/>
              <a:t> </a:t>
            </a:r>
            <a:r>
              <a:rPr lang="en-US" dirty="0" err="1" smtClean="0"/>
              <a:t>trong</a:t>
            </a:r>
            <a:r>
              <a:rPr lang="en-US" dirty="0" smtClean="0"/>
              <a:t> ma </a:t>
            </a:r>
            <a:r>
              <a:rPr lang="en-US" dirty="0" err="1" smtClean="0"/>
              <a:t>trận</a:t>
            </a:r>
            <a:endParaRPr lang="en-US" dirty="0"/>
          </a:p>
        </p:txBody>
      </p:sp>
      <p:sp>
        <p:nvSpPr>
          <p:cNvPr id="4" name="Slide Number Placeholder 3"/>
          <p:cNvSpPr>
            <a:spLocks noGrp="1"/>
          </p:cNvSpPr>
          <p:nvPr>
            <p:ph type="sldNum" sz="quarter" idx="4294967295"/>
          </p:nvPr>
        </p:nvSpPr>
        <p:spPr>
          <a:xfrm>
            <a:off x="6057900" y="6356350"/>
            <a:ext cx="2457450" cy="365125"/>
          </a:xfrm>
        </p:spPr>
        <p:txBody>
          <a:bodyPr/>
          <a:lstStyle/>
          <a:p>
            <a:pPr>
              <a:defRPr/>
            </a:pPr>
            <a:fld id="{36F293B0-08BA-434D-822A-0F8910F1187C}" type="slidenum">
              <a:rPr lang="en-US" smtClean="0"/>
              <a:pPr>
                <a:defRPr/>
              </a:pPr>
              <a:t>120</a:t>
            </a:fld>
            <a:endParaRPr lang="en-US"/>
          </a:p>
        </p:txBody>
      </p:sp>
    </p:spTree>
    <p:extLst>
      <p:ext uri="{BB962C8B-B14F-4D97-AF65-F5344CB8AC3E}">
        <p14:creationId xmlns="" xmlns:p14="http://schemas.microsoft.com/office/powerpoint/2010/main" val="332119545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US" dirty="0" err="1" smtClean="0"/>
              <a:t>Thao</a:t>
            </a:r>
            <a:r>
              <a:rPr lang="en-US" dirty="0" smtClean="0"/>
              <a:t> </a:t>
            </a:r>
            <a:r>
              <a:rPr lang="en-US" dirty="0" err="1" smtClean="0"/>
              <a:t>tác</a:t>
            </a:r>
            <a:r>
              <a:rPr lang="en-US" dirty="0" smtClean="0"/>
              <a:t> </a:t>
            </a:r>
            <a:r>
              <a:rPr lang="en-US" dirty="0" err="1" smtClean="0"/>
              <a:t>cơ</a:t>
            </a:r>
            <a:r>
              <a:rPr lang="en-US" dirty="0" smtClean="0"/>
              <a:t> </a:t>
            </a:r>
            <a:r>
              <a:rPr lang="en-US" dirty="0" err="1" smtClean="0"/>
              <a:t>bản</a:t>
            </a:r>
            <a:r>
              <a:rPr lang="en-US" dirty="0" smtClean="0"/>
              <a:t> </a:t>
            </a:r>
            <a:r>
              <a:rPr lang="en-US" dirty="0" err="1" smtClean="0"/>
              <a:t>trên</a:t>
            </a:r>
            <a:r>
              <a:rPr lang="en-US" dirty="0" smtClean="0"/>
              <a:t> </a:t>
            </a:r>
            <a:r>
              <a:rPr lang="en-US" dirty="0" err="1" smtClean="0"/>
              <a:t>chuỗi</a:t>
            </a:r>
            <a:r>
              <a:rPr lang="en-US" dirty="0" smtClean="0"/>
              <a:t> </a:t>
            </a:r>
            <a:r>
              <a:rPr lang="en-US" dirty="0" err="1" smtClean="0"/>
              <a:t>ký</a:t>
            </a:r>
            <a:r>
              <a:rPr lang="en-US" dirty="0" smtClean="0"/>
              <a:t> </a:t>
            </a:r>
            <a:r>
              <a:rPr lang="en-US" dirty="0" err="1" smtClean="0"/>
              <a:t>tự</a:t>
            </a:r>
            <a:endParaRPr lang="en-US" dirty="0" smtClean="0">
              <a:solidFill>
                <a:schemeClr val="accent1"/>
              </a:solidFill>
            </a:endParaRPr>
          </a:p>
        </p:txBody>
      </p:sp>
      <p:sp>
        <p:nvSpPr>
          <p:cNvPr id="9" name="Content Placeholder 2"/>
          <p:cNvSpPr>
            <a:spLocks noGrp="1"/>
          </p:cNvSpPr>
          <p:nvPr>
            <p:ph idx="1"/>
          </p:nvPr>
        </p:nvSpPr>
        <p:spPr>
          <a:xfrm>
            <a:off x="628650" y="1690688"/>
            <a:ext cx="8058150" cy="4252912"/>
          </a:xfrm>
        </p:spPr>
        <p:txBody>
          <a:bodyPr rtlCol="0">
            <a:noAutofit/>
          </a:bodyPr>
          <a:lstStyle/>
          <a:p>
            <a:pPr marL="0" indent="0" eaLnBrk="1" fontAlgn="auto" hangingPunct="1">
              <a:spcAft>
                <a:spcPts val="0"/>
              </a:spcAft>
              <a:buNone/>
              <a:defRPr/>
            </a:pPr>
            <a:r>
              <a:rPr lang="en-US" dirty="0" err="1" smtClean="0"/>
              <a:t>Ghép</a:t>
            </a:r>
            <a:r>
              <a:rPr lang="en-US" dirty="0" smtClean="0"/>
              <a:t> </a:t>
            </a:r>
            <a:r>
              <a:rPr lang="en-US" dirty="0" err="1" smtClean="0"/>
              <a:t>chuỗi</a:t>
            </a:r>
            <a:r>
              <a:rPr lang="en-US" dirty="0" smtClean="0"/>
              <a:t>: +</a:t>
            </a:r>
          </a:p>
          <a:p>
            <a:pPr marL="274320" indent="14288" eaLnBrk="1" fontAlgn="auto" hangingPunct="1">
              <a:spcAft>
                <a:spcPts val="0"/>
              </a:spcAft>
              <a:buFont typeface="Wingdings" panose="05000000000000000000" pitchFamily="2" charset="2"/>
              <a:buNone/>
              <a:defRPr/>
            </a:pPr>
            <a:r>
              <a:rPr lang="en-US" dirty="0" smtClean="0"/>
              <a:t>string a = "</a:t>
            </a:r>
            <a:r>
              <a:rPr lang="en-US" dirty="0" err="1" smtClean="0"/>
              <a:t>Xin</a:t>
            </a:r>
            <a:r>
              <a:rPr lang="en-US" dirty="0" smtClean="0"/>
              <a:t>";</a:t>
            </a:r>
          </a:p>
          <a:p>
            <a:pPr marL="274320" indent="14288" eaLnBrk="1" fontAlgn="auto" hangingPunct="1">
              <a:spcAft>
                <a:spcPts val="0"/>
              </a:spcAft>
              <a:buFont typeface="Wingdings" panose="05000000000000000000" pitchFamily="2" charset="2"/>
              <a:buNone/>
              <a:defRPr/>
            </a:pPr>
            <a:r>
              <a:rPr lang="en-US" dirty="0" smtClean="0"/>
              <a:t>string b = "</a:t>
            </a:r>
            <a:r>
              <a:rPr lang="en-US" dirty="0" err="1" smtClean="0"/>
              <a:t>chào</a:t>
            </a:r>
            <a:r>
              <a:rPr lang="en-US" dirty="0" smtClean="0"/>
              <a:t>";</a:t>
            </a:r>
          </a:p>
          <a:p>
            <a:pPr marL="274320" indent="14288" eaLnBrk="1" fontAlgn="auto" hangingPunct="1">
              <a:spcAft>
                <a:spcPts val="0"/>
              </a:spcAft>
              <a:buFont typeface="Wingdings" panose="05000000000000000000" pitchFamily="2" charset="2"/>
              <a:buNone/>
              <a:defRPr/>
            </a:pPr>
            <a:r>
              <a:rPr lang="en-US" dirty="0" smtClean="0"/>
              <a:t>string c = a + " " + b; // c = "</a:t>
            </a:r>
            <a:r>
              <a:rPr lang="en-US" dirty="0" err="1" smtClean="0"/>
              <a:t>Xin</a:t>
            </a:r>
            <a:r>
              <a:rPr lang="en-US" dirty="0" smtClean="0"/>
              <a:t> </a:t>
            </a:r>
            <a:r>
              <a:rPr lang="en-US" dirty="0" err="1" smtClean="0"/>
              <a:t>chào</a:t>
            </a:r>
            <a:r>
              <a:rPr lang="en-US" dirty="0" smtClean="0"/>
              <a:t>“</a:t>
            </a:r>
          </a:p>
          <a:p>
            <a:pPr marL="0" indent="14288" eaLnBrk="1" fontAlgn="auto" hangingPunct="1">
              <a:spcAft>
                <a:spcPts val="0"/>
              </a:spcAft>
              <a:buFont typeface="Wingdings" panose="05000000000000000000" pitchFamily="2" charset="2"/>
              <a:buNone/>
              <a:defRPr/>
            </a:pPr>
            <a:r>
              <a:rPr lang="en-US" i="1" dirty="0" err="1" smtClean="0"/>
              <a:t>Hoặc</a:t>
            </a:r>
            <a:endParaRPr lang="en-US" i="1" dirty="0" smtClean="0"/>
          </a:p>
          <a:p>
            <a:pPr marL="274320" indent="-274320" eaLnBrk="1" fontAlgn="auto" hangingPunct="1">
              <a:spcAft>
                <a:spcPts val="0"/>
              </a:spcAft>
              <a:buFont typeface="Wingdings" panose="05000000000000000000" pitchFamily="2" charset="2"/>
              <a:buNone/>
              <a:defRPr/>
            </a:pPr>
            <a:r>
              <a:rPr lang="en-US" dirty="0"/>
              <a:t>	</a:t>
            </a:r>
            <a:r>
              <a:rPr lang="en-US" dirty="0" err="1" smtClean="0"/>
              <a:t>string.Concat</a:t>
            </a:r>
            <a:r>
              <a:rPr lang="en-US" dirty="0" smtClean="0"/>
              <a:t>(a, </a:t>
            </a:r>
            <a:r>
              <a:rPr lang="en-US" dirty="0"/>
              <a:t>“ “, b</a:t>
            </a:r>
            <a:r>
              <a:rPr lang="en-US" dirty="0" smtClean="0"/>
              <a:t>);  </a:t>
            </a:r>
            <a:r>
              <a:rPr lang="en-US" dirty="0" smtClean="0">
                <a:sym typeface="Wingdings" pitchFamily="2" charset="2"/>
              </a:rPr>
              <a:t> a </a:t>
            </a:r>
            <a:r>
              <a:rPr lang="en-US" dirty="0">
                <a:sym typeface="Wingdings" pitchFamily="2" charset="2"/>
              </a:rPr>
              <a:t>= “</a:t>
            </a:r>
            <a:r>
              <a:rPr lang="en-US" dirty="0" err="1">
                <a:sym typeface="Wingdings" pitchFamily="2" charset="2"/>
              </a:rPr>
              <a:t>Xin</a:t>
            </a:r>
            <a:r>
              <a:rPr lang="en-US" dirty="0">
                <a:sym typeface="Wingdings" pitchFamily="2" charset="2"/>
              </a:rPr>
              <a:t> </a:t>
            </a:r>
            <a:r>
              <a:rPr lang="en-US" dirty="0" err="1">
                <a:sym typeface="Wingdings" pitchFamily="2" charset="2"/>
              </a:rPr>
              <a:t>Chào</a:t>
            </a:r>
            <a:r>
              <a:rPr lang="en-US" dirty="0" smtClean="0">
                <a:sym typeface="Wingdings" pitchFamily="2" charset="2"/>
              </a:rPr>
              <a:t>”</a:t>
            </a:r>
            <a:endParaRPr lang="en-US" dirty="0">
              <a:sym typeface="Wingdings" pitchFamily="2" charset="2"/>
            </a:endParaRPr>
          </a:p>
        </p:txBody>
      </p:sp>
      <p:sp>
        <p:nvSpPr>
          <p:cNvPr id="121860"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71649AC-4F4C-44CA-9D0B-E00180103B89}" type="slidenum">
              <a:rPr lang="en-US" smtClean="0">
                <a:solidFill>
                  <a:schemeClr val="bg1"/>
                </a:solidFill>
                <a:latin typeface="Verdana" panose="020B0604030504040204" pitchFamily="34" charset="0"/>
              </a:rPr>
              <a:pPr/>
              <a:t>121</a:t>
            </a:fld>
            <a:endParaRPr lang="en-US" smtClean="0">
              <a:solidFill>
                <a:schemeClr val="bg1"/>
              </a:solidFill>
              <a:latin typeface="Verdana" panose="020B0604030504040204" pitchFamily="34" charset="0"/>
            </a:endParaRPr>
          </a:p>
        </p:txBody>
      </p:sp>
    </p:spTree>
    <p:extLst>
      <p:ext uri="{BB962C8B-B14F-4D97-AF65-F5344CB8AC3E}">
        <p14:creationId xmlns="" xmlns:p14="http://schemas.microsoft.com/office/powerpoint/2010/main" val="298355859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US" dirty="0" err="1" smtClean="0"/>
              <a:t>Thao</a:t>
            </a:r>
            <a:r>
              <a:rPr lang="en-US" dirty="0" smtClean="0"/>
              <a:t> </a:t>
            </a:r>
            <a:r>
              <a:rPr lang="en-US" dirty="0" err="1" smtClean="0"/>
              <a:t>tác</a:t>
            </a:r>
            <a:r>
              <a:rPr lang="en-US" dirty="0" smtClean="0"/>
              <a:t> </a:t>
            </a:r>
            <a:r>
              <a:rPr lang="en-US" dirty="0" err="1" smtClean="0"/>
              <a:t>cơ</a:t>
            </a:r>
            <a:r>
              <a:rPr lang="en-US" dirty="0" smtClean="0"/>
              <a:t> </a:t>
            </a:r>
            <a:r>
              <a:rPr lang="en-US" dirty="0" err="1" smtClean="0"/>
              <a:t>bản</a:t>
            </a:r>
            <a:r>
              <a:rPr lang="en-US" dirty="0" smtClean="0"/>
              <a:t> </a:t>
            </a:r>
            <a:r>
              <a:rPr lang="en-US" dirty="0" err="1" smtClean="0"/>
              <a:t>trên</a:t>
            </a:r>
            <a:r>
              <a:rPr lang="en-US" dirty="0" smtClean="0"/>
              <a:t> </a:t>
            </a:r>
            <a:r>
              <a:rPr lang="en-US" dirty="0" err="1" smtClean="0"/>
              <a:t>chuỗi</a:t>
            </a:r>
            <a:r>
              <a:rPr lang="en-US" dirty="0" smtClean="0"/>
              <a:t> </a:t>
            </a:r>
            <a:r>
              <a:rPr lang="en-US" dirty="0" err="1" smtClean="0"/>
              <a:t>ký</a:t>
            </a:r>
            <a:r>
              <a:rPr lang="en-US" dirty="0" smtClean="0"/>
              <a:t> </a:t>
            </a:r>
            <a:r>
              <a:rPr lang="en-US" dirty="0" err="1" smtClean="0"/>
              <a:t>tự</a:t>
            </a:r>
            <a:endParaRPr lang="en-US" dirty="0" smtClean="0">
              <a:solidFill>
                <a:schemeClr val="accent1"/>
              </a:solidFill>
            </a:endParaRPr>
          </a:p>
        </p:txBody>
      </p:sp>
      <p:sp>
        <p:nvSpPr>
          <p:cNvPr id="9" name="Content Placeholder 2"/>
          <p:cNvSpPr>
            <a:spLocks noGrp="1"/>
          </p:cNvSpPr>
          <p:nvPr>
            <p:ph idx="1"/>
          </p:nvPr>
        </p:nvSpPr>
        <p:spPr>
          <a:xfrm>
            <a:off x="628650" y="1690688"/>
            <a:ext cx="8058150" cy="5030786"/>
          </a:xfrm>
        </p:spPr>
        <p:txBody>
          <a:bodyPr rtlCol="0">
            <a:noAutofit/>
          </a:bodyPr>
          <a:lstStyle/>
          <a:p>
            <a:pPr marL="0" indent="0" algn="just" eaLnBrk="1" fontAlgn="auto" hangingPunct="1">
              <a:spcAft>
                <a:spcPts val="0"/>
              </a:spcAft>
              <a:buNone/>
              <a:defRPr/>
            </a:pPr>
            <a:r>
              <a:rPr lang="en-US" dirty="0" err="1" smtClean="0"/>
              <a:t>Lấy</a:t>
            </a:r>
            <a:r>
              <a:rPr lang="en-US" dirty="0" smtClean="0"/>
              <a:t> </a:t>
            </a:r>
            <a:r>
              <a:rPr lang="en-US" dirty="0" err="1" smtClean="0"/>
              <a:t>chuỗi</a:t>
            </a:r>
            <a:r>
              <a:rPr lang="en-US" dirty="0" smtClean="0"/>
              <a:t> con: </a:t>
            </a:r>
            <a:r>
              <a:rPr lang="vi-VN" dirty="0" smtClean="0"/>
              <a:t>Substring()</a:t>
            </a:r>
          </a:p>
          <a:p>
            <a:pPr marL="274320" indent="14288" algn="just" eaLnBrk="1" fontAlgn="auto" hangingPunct="1">
              <a:spcAft>
                <a:spcPts val="0"/>
              </a:spcAft>
              <a:buFont typeface="Wingdings" panose="05000000000000000000" pitchFamily="2" charset="2"/>
              <a:buNone/>
              <a:defRPr/>
            </a:pPr>
            <a:r>
              <a:rPr lang="en-US" dirty="0" smtClean="0"/>
              <a:t>string s;</a:t>
            </a:r>
          </a:p>
          <a:p>
            <a:pPr marL="274320" indent="14288" algn="just" eaLnBrk="1" fontAlgn="auto" hangingPunct="1">
              <a:spcAft>
                <a:spcPts val="0"/>
              </a:spcAft>
              <a:buFont typeface="Wingdings" panose="05000000000000000000" pitchFamily="2" charset="2"/>
              <a:buNone/>
              <a:defRPr/>
            </a:pPr>
            <a:r>
              <a:rPr lang="en-US" dirty="0" smtClean="0"/>
              <a:t>s = "Lay </a:t>
            </a:r>
            <a:r>
              <a:rPr lang="en-US" dirty="0" err="1" smtClean="0"/>
              <a:t>chuoi</a:t>
            </a:r>
            <a:r>
              <a:rPr lang="en-US" dirty="0" smtClean="0"/>
              <a:t> </a:t>
            </a:r>
            <a:r>
              <a:rPr lang="en-US" dirty="0" err="1" smtClean="0"/>
              <a:t>con".Substring</a:t>
            </a:r>
            <a:r>
              <a:rPr lang="en-US" dirty="0" smtClean="0"/>
              <a:t>(4);</a:t>
            </a:r>
          </a:p>
          <a:p>
            <a:pPr marL="274320" indent="14288" algn="just" eaLnBrk="1" fontAlgn="auto" hangingPunct="1">
              <a:spcAft>
                <a:spcPts val="0"/>
              </a:spcAft>
              <a:buFont typeface="Wingdings" panose="05000000000000000000" pitchFamily="2" charset="2"/>
              <a:buNone/>
              <a:defRPr/>
            </a:pPr>
            <a:r>
              <a:rPr lang="en-US" dirty="0" err="1" smtClean="0"/>
              <a:t>Lấy</a:t>
            </a:r>
            <a:r>
              <a:rPr lang="en-US" dirty="0" smtClean="0"/>
              <a:t> </a:t>
            </a:r>
            <a:r>
              <a:rPr lang="en-US" dirty="0" err="1" smtClean="0"/>
              <a:t>chuỗi</a:t>
            </a:r>
            <a:r>
              <a:rPr lang="en-US" dirty="0" smtClean="0"/>
              <a:t> con </a:t>
            </a:r>
            <a:r>
              <a:rPr lang="en-US" dirty="0" err="1" smtClean="0"/>
              <a:t>tính</a:t>
            </a:r>
            <a:r>
              <a:rPr lang="en-US" dirty="0" smtClean="0"/>
              <a:t> </a:t>
            </a:r>
            <a:r>
              <a:rPr lang="en-US" dirty="0" err="1" smtClean="0"/>
              <a:t>từ</a:t>
            </a:r>
            <a:r>
              <a:rPr lang="en-US" dirty="0" smtClean="0"/>
              <a:t> </a:t>
            </a:r>
            <a:r>
              <a:rPr lang="en-US" dirty="0" err="1" smtClean="0"/>
              <a:t>vị</a:t>
            </a:r>
            <a:r>
              <a:rPr lang="en-US" dirty="0" smtClean="0"/>
              <a:t> </a:t>
            </a:r>
            <a:r>
              <a:rPr lang="en-US" dirty="0" err="1" smtClean="0"/>
              <a:t>trí</a:t>
            </a:r>
            <a:r>
              <a:rPr lang="en-US" dirty="0" smtClean="0"/>
              <a:t> </a:t>
            </a:r>
            <a:r>
              <a:rPr lang="en-US" dirty="0" err="1" smtClean="0"/>
              <a:t>thứ</a:t>
            </a:r>
            <a:r>
              <a:rPr lang="en-US" dirty="0" smtClean="0"/>
              <a:t> 4 </a:t>
            </a:r>
            <a:r>
              <a:rPr lang="en-US" dirty="0" err="1" smtClean="0"/>
              <a:t>trở</a:t>
            </a:r>
            <a:r>
              <a:rPr lang="en-US" dirty="0" smtClean="0"/>
              <a:t> </a:t>
            </a:r>
            <a:r>
              <a:rPr lang="en-US" dirty="0" err="1" smtClean="0"/>
              <a:t>về</a:t>
            </a:r>
            <a:r>
              <a:rPr lang="en-US" dirty="0" smtClean="0"/>
              <a:t> </a:t>
            </a:r>
            <a:r>
              <a:rPr lang="en-US" dirty="0" err="1" smtClean="0"/>
              <a:t>sau</a:t>
            </a:r>
            <a:r>
              <a:rPr lang="en-US" dirty="0" smtClean="0"/>
              <a:t>: </a:t>
            </a:r>
            <a:r>
              <a:rPr lang="en-US" i="1" dirty="0" smtClean="0"/>
              <a:t>s = "</a:t>
            </a:r>
            <a:r>
              <a:rPr lang="en-US" i="1" dirty="0" err="1" smtClean="0"/>
              <a:t>chuoi</a:t>
            </a:r>
            <a:r>
              <a:rPr lang="en-US" i="1" dirty="0" smtClean="0"/>
              <a:t> con“</a:t>
            </a:r>
          </a:p>
          <a:p>
            <a:pPr marL="274320" indent="14288" algn="just" eaLnBrk="1" fontAlgn="auto" hangingPunct="1">
              <a:spcAft>
                <a:spcPts val="0"/>
              </a:spcAft>
              <a:buFont typeface="Wingdings" panose="05000000000000000000" pitchFamily="2" charset="2"/>
              <a:buNone/>
              <a:defRPr/>
            </a:pPr>
            <a:r>
              <a:rPr lang="en-US" dirty="0" smtClean="0"/>
              <a:t>s = "Lay </a:t>
            </a:r>
            <a:r>
              <a:rPr lang="en-US" dirty="0" err="1" smtClean="0"/>
              <a:t>chuoi</a:t>
            </a:r>
            <a:r>
              <a:rPr lang="en-US" dirty="0" smtClean="0"/>
              <a:t> </a:t>
            </a:r>
            <a:r>
              <a:rPr lang="en-US" dirty="0" err="1" smtClean="0"/>
              <a:t>con".Substring</a:t>
            </a:r>
            <a:r>
              <a:rPr lang="en-US" dirty="0" smtClean="0"/>
              <a:t>(4, 5); </a:t>
            </a:r>
          </a:p>
          <a:p>
            <a:pPr marL="274320" indent="14288" algn="just" eaLnBrk="1" fontAlgn="auto" hangingPunct="1">
              <a:spcAft>
                <a:spcPts val="0"/>
              </a:spcAft>
              <a:buFont typeface="Wingdings" panose="05000000000000000000" pitchFamily="2" charset="2"/>
              <a:buNone/>
              <a:defRPr/>
            </a:pPr>
            <a:r>
              <a:rPr lang="en-US" dirty="0" err="1" smtClean="0"/>
              <a:t>Lấy</a:t>
            </a:r>
            <a:r>
              <a:rPr lang="en-US" dirty="0" smtClean="0"/>
              <a:t> </a:t>
            </a:r>
            <a:r>
              <a:rPr lang="en-US" dirty="0" err="1" smtClean="0"/>
              <a:t>chuỗi</a:t>
            </a:r>
            <a:r>
              <a:rPr lang="en-US" dirty="0" smtClean="0"/>
              <a:t> con </a:t>
            </a:r>
            <a:r>
              <a:rPr lang="en-US" dirty="0" err="1" smtClean="0"/>
              <a:t>từ</a:t>
            </a:r>
            <a:r>
              <a:rPr lang="en-US" dirty="0" smtClean="0"/>
              <a:t> </a:t>
            </a:r>
            <a:r>
              <a:rPr lang="en-US" dirty="0" err="1" smtClean="0"/>
              <a:t>vị</a:t>
            </a:r>
            <a:r>
              <a:rPr lang="en-US" dirty="0" smtClean="0"/>
              <a:t> </a:t>
            </a:r>
            <a:r>
              <a:rPr lang="en-US" dirty="0" err="1" smtClean="0"/>
              <a:t>trí</a:t>
            </a:r>
            <a:r>
              <a:rPr lang="en-US" dirty="0" smtClean="0"/>
              <a:t> </a:t>
            </a:r>
            <a:r>
              <a:rPr lang="en-US" dirty="0" err="1" smtClean="0"/>
              <a:t>thứ</a:t>
            </a:r>
            <a:r>
              <a:rPr lang="en-US" dirty="0" smtClean="0"/>
              <a:t> 4 </a:t>
            </a:r>
            <a:r>
              <a:rPr lang="en-US" dirty="0" err="1" smtClean="0"/>
              <a:t>và</a:t>
            </a:r>
            <a:r>
              <a:rPr lang="en-US" dirty="0" smtClean="0"/>
              <a:t> </a:t>
            </a:r>
            <a:r>
              <a:rPr lang="en-US" dirty="0" err="1" smtClean="0"/>
              <a:t>lấy</a:t>
            </a:r>
            <a:r>
              <a:rPr lang="en-US" dirty="0" smtClean="0"/>
              <a:t> </a:t>
            </a:r>
            <a:r>
              <a:rPr lang="en-US" dirty="0" err="1" smtClean="0"/>
              <a:t>chuỗi</a:t>
            </a:r>
            <a:r>
              <a:rPr lang="en-US" dirty="0" smtClean="0"/>
              <a:t> con </a:t>
            </a:r>
            <a:r>
              <a:rPr lang="en-US" dirty="0" err="1" smtClean="0"/>
              <a:t>có</a:t>
            </a:r>
            <a:r>
              <a:rPr lang="en-US" dirty="0" smtClean="0"/>
              <a:t> </a:t>
            </a:r>
            <a:r>
              <a:rPr lang="en-US" dirty="0" err="1" smtClean="0"/>
              <a:t>chiều</a:t>
            </a:r>
            <a:r>
              <a:rPr lang="en-US" dirty="0" smtClean="0"/>
              <a:t> </a:t>
            </a:r>
            <a:r>
              <a:rPr lang="en-US" dirty="0" err="1" smtClean="0"/>
              <a:t>dài</a:t>
            </a:r>
            <a:r>
              <a:rPr lang="en-US" dirty="0" smtClean="0"/>
              <a:t> </a:t>
            </a:r>
            <a:r>
              <a:rPr lang="en-US" dirty="0" err="1" smtClean="0"/>
              <a:t>là</a:t>
            </a:r>
            <a:r>
              <a:rPr lang="en-US" dirty="0" smtClean="0"/>
              <a:t> 5: </a:t>
            </a:r>
          </a:p>
          <a:p>
            <a:pPr marL="274320" indent="14288" algn="just" eaLnBrk="1" fontAlgn="auto" hangingPunct="1">
              <a:lnSpc>
                <a:spcPct val="120000"/>
              </a:lnSpc>
              <a:spcAft>
                <a:spcPts val="0"/>
              </a:spcAft>
              <a:buFont typeface="Wingdings" panose="05000000000000000000" pitchFamily="2" charset="2"/>
              <a:buNone/>
              <a:defRPr/>
            </a:pPr>
            <a:r>
              <a:rPr lang="en-US" i="1" dirty="0" smtClean="0"/>
              <a:t>s = "</a:t>
            </a:r>
            <a:r>
              <a:rPr lang="en-US" i="1" dirty="0" err="1" smtClean="0"/>
              <a:t>chuoi</a:t>
            </a:r>
            <a:r>
              <a:rPr lang="en-US" i="1" dirty="0" smtClean="0"/>
              <a:t>“</a:t>
            </a:r>
          </a:p>
        </p:txBody>
      </p:sp>
      <p:sp>
        <p:nvSpPr>
          <p:cNvPr id="121860"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71649AC-4F4C-44CA-9D0B-E00180103B89}" type="slidenum">
              <a:rPr lang="en-US" smtClean="0">
                <a:solidFill>
                  <a:schemeClr val="bg1"/>
                </a:solidFill>
                <a:latin typeface="Verdana" panose="020B0604030504040204" pitchFamily="34" charset="0"/>
              </a:rPr>
              <a:pPr/>
              <a:t>122</a:t>
            </a:fld>
            <a:endParaRPr lang="en-US" smtClean="0">
              <a:solidFill>
                <a:schemeClr val="bg1"/>
              </a:solidFill>
              <a:latin typeface="Verdana" panose="020B0604030504040204" pitchFamily="34" charset="0"/>
            </a:endParaRPr>
          </a:p>
        </p:txBody>
      </p:sp>
    </p:spTree>
    <p:extLst>
      <p:ext uri="{BB962C8B-B14F-4D97-AF65-F5344CB8AC3E}">
        <p14:creationId xmlns="" xmlns:p14="http://schemas.microsoft.com/office/powerpoint/2010/main" val="190758135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err="1"/>
              <a:t>chuỗi</a:t>
            </a:r>
            <a:r>
              <a:rPr lang="en-US" dirty="0"/>
              <a:t> </a:t>
            </a:r>
            <a:r>
              <a:rPr lang="en-US" dirty="0" err="1"/>
              <a:t>ký</a:t>
            </a:r>
            <a:r>
              <a:rPr lang="en-US" dirty="0"/>
              <a:t> </a:t>
            </a:r>
            <a:r>
              <a:rPr lang="en-US" dirty="0" err="1"/>
              <a:t>tự</a:t>
            </a:r>
            <a:endParaRPr lang="en-US" dirty="0" smtClean="0">
              <a:solidFill>
                <a:schemeClr val="accent1"/>
              </a:solidFill>
            </a:endParaRPr>
          </a:p>
        </p:txBody>
      </p:sp>
      <p:sp>
        <p:nvSpPr>
          <p:cNvPr id="9" name="Content Placeholder 2"/>
          <p:cNvSpPr>
            <a:spLocks noGrp="1"/>
          </p:cNvSpPr>
          <p:nvPr>
            <p:ph idx="1"/>
          </p:nvPr>
        </p:nvSpPr>
        <p:spPr>
          <a:xfrm>
            <a:off x="628650" y="1516063"/>
            <a:ext cx="8058150" cy="4732337"/>
          </a:xfrm>
        </p:spPr>
        <p:txBody>
          <a:bodyPr rtlCol="0">
            <a:noAutofit/>
          </a:bodyPr>
          <a:lstStyle/>
          <a:p>
            <a:pPr eaLnBrk="1" fontAlgn="auto" hangingPunct="1">
              <a:lnSpc>
                <a:spcPct val="150000"/>
              </a:lnSpc>
              <a:spcAft>
                <a:spcPts val="0"/>
              </a:spcAft>
              <a:defRPr/>
            </a:pPr>
            <a:r>
              <a:rPr lang="en-US" sz="2800" dirty="0" err="1"/>
              <a:t>Thay</a:t>
            </a:r>
            <a:r>
              <a:rPr lang="en-US" sz="2800" dirty="0"/>
              <a:t> </a:t>
            </a:r>
            <a:r>
              <a:rPr lang="en-US" sz="2800" dirty="0" err="1"/>
              <a:t>thế</a:t>
            </a:r>
            <a:r>
              <a:rPr lang="en-US" sz="2800" dirty="0"/>
              <a:t> </a:t>
            </a:r>
            <a:r>
              <a:rPr lang="en-US" sz="2800" dirty="0" err="1"/>
              <a:t>chuỗi</a:t>
            </a:r>
            <a:r>
              <a:rPr lang="en-US" sz="2800" dirty="0"/>
              <a:t> con</a:t>
            </a:r>
          </a:p>
          <a:p>
            <a:pPr marL="519113" indent="14288" eaLnBrk="1" fontAlgn="auto" hangingPunct="1">
              <a:lnSpc>
                <a:spcPct val="150000"/>
              </a:lnSpc>
              <a:spcAft>
                <a:spcPts val="0"/>
              </a:spcAft>
              <a:buFont typeface="Wingdings" panose="05000000000000000000" pitchFamily="2" charset="2"/>
              <a:buNone/>
              <a:defRPr/>
            </a:pPr>
            <a:r>
              <a:rPr lang="en-US" sz="2800" dirty="0" smtClean="0"/>
              <a:t>Replace(</a:t>
            </a:r>
            <a:r>
              <a:rPr lang="en-US" sz="2800" dirty="0" err="1" smtClean="0"/>
              <a:t>chuỗi</a:t>
            </a:r>
            <a:r>
              <a:rPr lang="en-US" sz="2800" dirty="0" smtClean="0"/>
              <a:t> </a:t>
            </a:r>
            <a:r>
              <a:rPr lang="en-US" sz="2800" dirty="0" err="1"/>
              <a:t>cần</a:t>
            </a:r>
            <a:r>
              <a:rPr lang="en-US" sz="2800" dirty="0"/>
              <a:t> </a:t>
            </a:r>
            <a:r>
              <a:rPr lang="en-US" sz="2800" dirty="0" err="1"/>
              <a:t>thay</a:t>
            </a:r>
            <a:r>
              <a:rPr lang="en-US" sz="2800" dirty="0"/>
              <a:t>, </a:t>
            </a:r>
            <a:r>
              <a:rPr lang="en-US" sz="2800" dirty="0" err="1"/>
              <a:t>chuỗi</a:t>
            </a:r>
            <a:r>
              <a:rPr lang="en-US" sz="2800" dirty="0"/>
              <a:t> </a:t>
            </a:r>
            <a:r>
              <a:rPr lang="en-US" sz="2800" dirty="0" err="1"/>
              <a:t>thay</a:t>
            </a:r>
            <a:r>
              <a:rPr lang="en-US" sz="2800" dirty="0"/>
              <a:t> </a:t>
            </a:r>
            <a:r>
              <a:rPr lang="en-US" sz="2800" dirty="0" err="1"/>
              <a:t>thế</a:t>
            </a:r>
            <a:r>
              <a:rPr lang="en-US" sz="2800" dirty="0"/>
              <a:t>)</a:t>
            </a:r>
          </a:p>
          <a:p>
            <a:pPr marL="519113" indent="14288" eaLnBrk="1" fontAlgn="auto" hangingPunct="1">
              <a:lnSpc>
                <a:spcPct val="150000"/>
              </a:lnSpc>
              <a:spcAft>
                <a:spcPts val="0"/>
              </a:spcAft>
              <a:buFont typeface="Wingdings" panose="05000000000000000000" pitchFamily="2" charset="2"/>
              <a:buNone/>
              <a:defRPr/>
            </a:pPr>
            <a:r>
              <a:rPr lang="en-US" sz="2800" dirty="0"/>
              <a:t>string s;</a:t>
            </a:r>
          </a:p>
          <a:p>
            <a:pPr marL="519113" indent="14288" eaLnBrk="1" fontAlgn="auto" hangingPunct="1">
              <a:lnSpc>
                <a:spcPct val="150000"/>
              </a:lnSpc>
              <a:spcAft>
                <a:spcPts val="0"/>
              </a:spcAft>
              <a:buFont typeface="Wingdings" panose="05000000000000000000" pitchFamily="2" charset="2"/>
              <a:buNone/>
              <a:defRPr/>
            </a:pPr>
            <a:r>
              <a:rPr lang="en-US" sz="2800" dirty="0"/>
              <a:t>s = "</a:t>
            </a:r>
            <a:r>
              <a:rPr lang="en-US" sz="2800" dirty="0" err="1"/>
              <a:t>thay</a:t>
            </a:r>
            <a:r>
              <a:rPr lang="en-US" sz="2800" dirty="0"/>
              <a:t> the </a:t>
            </a:r>
            <a:r>
              <a:rPr lang="en-US" sz="2800" dirty="0" err="1"/>
              <a:t>chuoi</a:t>
            </a:r>
            <a:r>
              <a:rPr lang="en-US" sz="2800" dirty="0"/>
              <a:t>.".Replace('t', 'T');</a:t>
            </a:r>
          </a:p>
          <a:p>
            <a:pPr marL="519113" indent="14288" eaLnBrk="1" fontAlgn="auto" hangingPunct="1">
              <a:lnSpc>
                <a:spcPct val="150000"/>
              </a:lnSpc>
              <a:spcAft>
                <a:spcPts val="0"/>
              </a:spcAft>
              <a:buFont typeface="Wingdings" panose="05000000000000000000" pitchFamily="2" charset="2"/>
              <a:buNone/>
              <a:defRPr/>
            </a:pPr>
            <a:r>
              <a:rPr lang="en-US" sz="2800" dirty="0">
                <a:sym typeface="Wingdings" pitchFamily="2" charset="2"/>
              </a:rPr>
              <a:t></a:t>
            </a:r>
            <a:r>
              <a:rPr lang="en-US" sz="2800" dirty="0"/>
              <a:t> s = "</a:t>
            </a:r>
            <a:r>
              <a:rPr lang="en-US" sz="2800" dirty="0" err="1"/>
              <a:t>Thay</a:t>
            </a:r>
            <a:r>
              <a:rPr lang="en-US" sz="2800" dirty="0"/>
              <a:t> The </a:t>
            </a:r>
            <a:r>
              <a:rPr lang="en-US" sz="2800" dirty="0" err="1"/>
              <a:t>chuoi</a:t>
            </a:r>
            <a:r>
              <a:rPr lang="en-US" sz="2800" dirty="0"/>
              <a:t>"</a:t>
            </a:r>
          </a:p>
          <a:p>
            <a:pPr marL="519113" indent="14288" eaLnBrk="1" fontAlgn="auto" hangingPunct="1">
              <a:lnSpc>
                <a:spcPct val="150000"/>
              </a:lnSpc>
              <a:spcAft>
                <a:spcPts val="0"/>
              </a:spcAft>
              <a:buFont typeface="Wingdings" panose="05000000000000000000" pitchFamily="2" charset="2"/>
              <a:buNone/>
              <a:defRPr/>
            </a:pPr>
            <a:r>
              <a:rPr lang="en-US" sz="2800" dirty="0"/>
              <a:t>s = "</a:t>
            </a:r>
            <a:r>
              <a:rPr lang="en-US" sz="2800" dirty="0" err="1"/>
              <a:t>thay</a:t>
            </a:r>
            <a:r>
              <a:rPr lang="en-US" sz="2800" dirty="0"/>
              <a:t> the </a:t>
            </a:r>
            <a:r>
              <a:rPr lang="en-US" sz="2800" dirty="0" err="1"/>
              <a:t>chuoi</a:t>
            </a:r>
            <a:r>
              <a:rPr lang="en-US" sz="2800" dirty="0"/>
              <a:t>.".Replace("</a:t>
            </a:r>
            <a:r>
              <a:rPr lang="en-US" sz="2800" dirty="0" err="1"/>
              <a:t>th</a:t>
            </a:r>
            <a:r>
              <a:rPr lang="en-US" sz="2800" dirty="0"/>
              <a:t>", "TH");</a:t>
            </a:r>
          </a:p>
          <a:p>
            <a:pPr marL="519113" indent="14288" eaLnBrk="1" fontAlgn="auto" hangingPunct="1">
              <a:lnSpc>
                <a:spcPct val="150000"/>
              </a:lnSpc>
              <a:spcAft>
                <a:spcPts val="0"/>
              </a:spcAft>
              <a:buFont typeface="Wingdings" panose="05000000000000000000" pitchFamily="2" charset="2"/>
              <a:buNone/>
              <a:defRPr/>
            </a:pPr>
            <a:r>
              <a:rPr lang="en-US" sz="2800" dirty="0">
                <a:sym typeface="Wingdings" pitchFamily="2" charset="2"/>
              </a:rPr>
              <a:t> </a:t>
            </a:r>
            <a:r>
              <a:rPr lang="en-US" sz="2800" dirty="0"/>
              <a:t>s = "</a:t>
            </a:r>
            <a:r>
              <a:rPr lang="en-US" sz="2800" dirty="0" err="1"/>
              <a:t>THay</a:t>
            </a:r>
            <a:r>
              <a:rPr lang="en-US" sz="2800" dirty="0"/>
              <a:t> </a:t>
            </a:r>
            <a:r>
              <a:rPr lang="en-US" sz="2800" dirty="0" err="1"/>
              <a:t>THe</a:t>
            </a:r>
            <a:r>
              <a:rPr lang="en-US" sz="2800" dirty="0"/>
              <a:t> </a:t>
            </a:r>
            <a:r>
              <a:rPr lang="en-US" sz="2800" dirty="0" err="1"/>
              <a:t>chuoi</a:t>
            </a:r>
            <a:r>
              <a:rPr lang="en-US" sz="2800" dirty="0" smtClean="0"/>
              <a:t>"</a:t>
            </a:r>
            <a:endParaRPr lang="en-US" sz="2800" dirty="0"/>
          </a:p>
        </p:txBody>
      </p:sp>
      <p:sp>
        <p:nvSpPr>
          <p:cNvPr id="122884"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A5D0605-99C9-4FD6-9797-F12966F15CAB}" type="slidenum">
              <a:rPr lang="en-US" smtClean="0">
                <a:solidFill>
                  <a:schemeClr val="bg1"/>
                </a:solidFill>
                <a:latin typeface="Verdana" panose="020B0604030504040204" pitchFamily="34" charset="0"/>
              </a:rPr>
              <a:pPr/>
              <a:t>123</a:t>
            </a:fld>
            <a:endParaRPr lang="en-US" smtClean="0">
              <a:solidFill>
                <a:schemeClr val="bg1"/>
              </a:solidFill>
              <a:latin typeface="Verdana" panose="020B0604030504040204" pitchFamily="34" charset="0"/>
            </a:endParaRPr>
          </a:p>
        </p:txBody>
      </p:sp>
    </p:spTree>
    <p:extLst>
      <p:ext uri="{BB962C8B-B14F-4D97-AF65-F5344CB8AC3E}">
        <p14:creationId xmlns="" xmlns:p14="http://schemas.microsoft.com/office/powerpoint/2010/main" val="211634734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err="1"/>
              <a:t>chuỗi</a:t>
            </a:r>
            <a:r>
              <a:rPr lang="en-US" dirty="0"/>
              <a:t> </a:t>
            </a:r>
            <a:r>
              <a:rPr lang="en-US" dirty="0" err="1"/>
              <a:t>ký</a:t>
            </a:r>
            <a:r>
              <a:rPr lang="en-US" dirty="0"/>
              <a:t> </a:t>
            </a:r>
            <a:r>
              <a:rPr lang="en-US" dirty="0" err="1"/>
              <a:t>tự</a:t>
            </a:r>
            <a:endParaRPr lang="en-US" dirty="0" smtClean="0">
              <a:solidFill>
                <a:schemeClr val="accent1"/>
              </a:solidFill>
            </a:endParaRPr>
          </a:p>
        </p:txBody>
      </p:sp>
      <p:sp>
        <p:nvSpPr>
          <p:cNvPr id="9" name="Content Placeholder 2"/>
          <p:cNvSpPr>
            <a:spLocks noGrp="1"/>
          </p:cNvSpPr>
          <p:nvPr>
            <p:ph idx="1"/>
          </p:nvPr>
        </p:nvSpPr>
        <p:spPr>
          <a:xfrm>
            <a:off x="628650" y="1211263"/>
            <a:ext cx="8404224" cy="1074737"/>
          </a:xfrm>
        </p:spPr>
        <p:txBody>
          <a:bodyPr rtlCol="0">
            <a:noAutofit/>
          </a:bodyPr>
          <a:lstStyle/>
          <a:p>
            <a:pPr eaLnBrk="1" fontAlgn="auto" hangingPunct="1">
              <a:lnSpc>
                <a:spcPct val="150000"/>
              </a:lnSpc>
              <a:spcAft>
                <a:spcPts val="0"/>
              </a:spcAft>
              <a:defRPr/>
            </a:pPr>
            <a:r>
              <a:rPr lang="en-US" sz="2800" dirty="0" err="1" smtClean="0"/>
              <a:t>Định</a:t>
            </a:r>
            <a:r>
              <a:rPr lang="en-US" sz="2800" dirty="0" smtClean="0"/>
              <a:t> </a:t>
            </a:r>
            <a:r>
              <a:rPr lang="en-US" sz="2800" dirty="0" err="1"/>
              <a:t>dạng</a:t>
            </a:r>
            <a:r>
              <a:rPr lang="en-US" sz="2800" dirty="0"/>
              <a:t> </a:t>
            </a:r>
            <a:r>
              <a:rPr lang="en-US" sz="2800" dirty="0" err="1" smtClean="0"/>
              <a:t>chuỗi</a:t>
            </a:r>
            <a:r>
              <a:rPr lang="en-US" sz="2800" dirty="0" smtClean="0"/>
              <a:t>: </a:t>
            </a:r>
          </a:p>
          <a:p>
            <a:pPr marL="0" indent="0" eaLnBrk="1" fontAlgn="auto" hangingPunct="1">
              <a:lnSpc>
                <a:spcPct val="150000"/>
              </a:lnSpc>
              <a:spcAft>
                <a:spcPts val="0"/>
              </a:spcAft>
              <a:buNone/>
              <a:defRPr/>
            </a:pPr>
            <a:r>
              <a:rPr lang="en-US" sz="2800" dirty="0" smtClean="0"/>
              <a:t>	Format </a:t>
            </a:r>
            <a:r>
              <a:rPr lang="en-US" sz="2800" dirty="0"/>
              <a:t>(</a:t>
            </a:r>
            <a:r>
              <a:rPr lang="en-US" sz="2800" dirty="0" err="1"/>
              <a:t>định</a:t>
            </a:r>
            <a:r>
              <a:rPr lang="en-US" sz="2800" dirty="0"/>
              <a:t> </a:t>
            </a:r>
            <a:r>
              <a:rPr lang="en-US" sz="2800" dirty="0" err="1"/>
              <a:t>dạng</a:t>
            </a:r>
            <a:r>
              <a:rPr lang="en-US" sz="2800" dirty="0"/>
              <a:t>, </a:t>
            </a:r>
            <a:r>
              <a:rPr lang="en-US" sz="2800" dirty="0" err="1"/>
              <a:t>đối</a:t>
            </a:r>
            <a:r>
              <a:rPr lang="en-US" sz="2800" dirty="0"/>
              <a:t> </a:t>
            </a:r>
            <a:r>
              <a:rPr lang="en-US" sz="2800" dirty="0" err="1"/>
              <a:t>số</a:t>
            </a:r>
            <a:r>
              <a:rPr lang="en-US" sz="2800" dirty="0"/>
              <a:t> </a:t>
            </a:r>
            <a:r>
              <a:rPr lang="en-US" sz="2800" dirty="0" err="1"/>
              <a:t>cần</a:t>
            </a:r>
            <a:r>
              <a:rPr lang="en-US" sz="2800" dirty="0"/>
              <a:t> </a:t>
            </a:r>
            <a:r>
              <a:rPr lang="en-US" sz="2800" dirty="0" err="1"/>
              <a:t>định</a:t>
            </a:r>
            <a:r>
              <a:rPr lang="en-US" sz="2800" dirty="0"/>
              <a:t> </a:t>
            </a:r>
            <a:r>
              <a:rPr lang="en-US" sz="2800" dirty="0" err="1"/>
              <a:t>dạng</a:t>
            </a:r>
            <a:r>
              <a:rPr lang="en-US" sz="2800" dirty="0"/>
              <a:t>);</a:t>
            </a:r>
          </a:p>
        </p:txBody>
      </p:sp>
      <p:sp>
        <p:nvSpPr>
          <p:cNvPr id="123908"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4FC0737-7039-4A68-9AD2-5AA026C360DF}" type="slidenum">
              <a:rPr lang="en-US" smtClean="0">
                <a:solidFill>
                  <a:schemeClr val="bg1"/>
                </a:solidFill>
                <a:latin typeface="Verdana" panose="020B0604030504040204" pitchFamily="34" charset="0"/>
              </a:rPr>
              <a:pPr/>
              <a:t>124</a:t>
            </a:fld>
            <a:endParaRPr lang="en-US" smtClean="0">
              <a:solidFill>
                <a:schemeClr val="bg1"/>
              </a:solidFill>
              <a:latin typeface="Verdana" panose="020B0604030504040204" pitchFamily="34" charset="0"/>
            </a:endParaRPr>
          </a:p>
        </p:txBody>
      </p:sp>
      <p:pic>
        <p:nvPicPr>
          <p:cNvPr id="123909"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2400" y="2700337"/>
            <a:ext cx="8880475" cy="3852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2607378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err="1"/>
              <a:t>chuỗi</a:t>
            </a:r>
            <a:r>
              <a:rPr lang="en-US" dirty="0"/>
              <a:t> </a:t>
            </a:r>
            <a:r>
              <a:rPr lang="en-US" dirty="0" err="1"/>
              <a:t>ký</a:t>
            </a:r>
            <a:r>
              <a:rPr lang="en-US" dirty="0"/>
              <a:t> </a:t>
            </a:r>
            <a:r>
              <a:rPr lang="en-US" dirty="0" err="1"/>
              <a:t>tự</a:t>
            </a:r>
            <a:endParaRPr lang="en-US" dirty="0" smtClean="0">
              <a:solidFill>
                <a:schemeClr val="accent1"/>
              </a:solidFill>
            </a:endParaRPr>
          </a:p>
        </p:txBody>
      </p:sp>
      <p:sp>
        <p:nvSpPr>
          <p:cNvPr id="9" name="Content Placeholder 2"/>
          <p:cNvSpPr>
            <a:spLocks noGrp="1"/>
          </p:cNvSpPr>
          <p:nvPr>
            <p:ph idx="1"/>
          </p:nvPr>
        </p:nvSpPr>
        <p:spPr>
          <a:xfrm>
            <a:off x="628650" y="1690688"/>
            <a:ext cx="8210550" cy="4633912"/>
          </a:xfrm>
        </p:spPr>
        <p:txBody>
          <a:bodyPr rtlCol="0">
            <a:noAutofit/>
          </a:bodyPr>
          <a:lstStyle/>
          <a:p>
            <a:pPr eaLnBrk="1" fontAlgn="auto" hangingPunct="1">
              <a:lnSpc>
                <a:spcPct val="150000"/>
              </a:lnSpc>
              <a:spcAft>
                <a:spcPts val="0"/>
              </a:spcAft>
              <a:defRPr/>
            </a:pPr>
            <a:r>
              <a:rPr lang="en-US" sz="2800" dirty="0" err="1"/>
              <a:t>Chiều</a:t>
            </a:r>
            <a:r>
              <a:rPr lang="en-US" sz="2800" dirty="0"/>
              <a:t> </a:t>
            </a:r>
            <a:r>
              <a:rPr lang="en-US" sz="2800" dirty="0" err="1"/>
              <a:t>dài</a:t>
            </a:r>
            <a:r>
              <a:rPr lang="en-US" sz="2800" dirty="0"/>
              <a:t> </a:t>
            </a:r>
            <a:r>
              <a:rPr lang="en-US" sz="2800" dirty="0" err="1"/>
              <a:t>chuỗi</a:t>
            </a:r>
            <a:r>
              <a:rPr lang="en-US" sz="2800" dirty="0"/>
              <a:t>: </a:t>
            </a:r>
            <a:r>
              <a:rPr lang="en-US" sz="2800" dirty="0" err="1"/>
              <a:t>Thuộc</a:t>
            </a:r>
            <a:r>
              <a:rPr lang="en-US" sz="2800" dirty="0"/>
              <a:t> </a:t>
            </a:r>
            <a:r>
              <a:rPr lang="en-US" sz="2800" dirty="0" err="1"/>
              <a:t>tính</a:t>
            </a:r>
            <a:r>
              <a:rPr lang="en-US" sz="2800" dirty="0"/>
              <a:t> Length</a:t>
            </a:r>
          </a:p>
          <a:p>
            <a:pPr marL="914400" indent="14288" eaLnBrk="1" fontAlgn="auto" hangingPunct="1">
              <a:lnSpc>
                <a:spcPct val="150000"/>
              </a:lnSpc>
              <a:spcAft>
                <a:spcPts val="0"/>
              </a:spcAft>
              <a:buFont typeface="Wingdings" panose="05000000000000000000" pitchFamily="2" charset="2"/>
              <a:buNone/>
              <a:defRPr/>
            </a:pPr>
            <a:r>
              <a:rPr lang="en-US" sz="2800" dirty="0"/>
              <a:t>string s = "</a:t>
            </a:r>
            <a:r>
              <a:rPr lang="en-US" sz="2800" dirty="0" err="1"/>
              <a:t>Xin</a:t>
            </a:r>
            <a:r>
              <a:rPr lang="en-US" sz="2800" dirty="0"/>
              <a:t> </a:t>
            </a:r>
            <a:r>
              <a:rPr lang="en-US" sz="2800" dirty="0" err="1" smtClean="0"/>
              <a:t>chao</a:t>
            </a:r>
            <a:r>
              <a:rPr lang="en-US" sz="2800" dirty="0"/>
              <a:t>";</a:t>
            </a:r>
          </a:p>
          <a:p>
            <a:pPr marL="914400" indent="14288" eaLnBrk="1" fontAlgn="auto" hangingPunct="1">
              <a:lnSpc>
                <a:spcPct val="150000"/>
              </a:lnSpc>
              <a:spcAft>
                <a:spcPts val="0"/>
              </a:spcAft>
              <a:buFont typeface="Wingdings" panose="05000000000000000000" pitchFamily="2" charset="2"/>
              <a:buNone/>
              <a:defRPr/>
            </a:pPr>
            <a:r>
              <a:rPr lang="en-US" sz="2800" dirty="0" err="1"/>
              <a:t>int</a:t>
            </a:r>
            <a:r>
              <a:rPr lang="en-US" sz="2800" dirty="0"/>
              <a:t> </a:t>
            </a:r>
            <a:r>
              <a:rPr lang="en-US" sz="2800" dirty="0" smtClean="0"/>
              <a:t>n </a:t>
            </a:r>
            <a:r>
              <a:rPr lang="en-US" sz="2800" dirty="0"/>
              <a:t>= </a:t>
            </a:r>
            <a:r>
              <a:rPr lang="en-US" sz="2800" dirty="0" err="1"/>
              <a:t>s.Length</a:t>
            </a:r>
            <a:r>
              <a:rPr lang="en-US" sz="2800" dirty="0"/>
              <a:t>; // </a:t>
            </a:r>
            <a:r>
              <a:rPr lang="en-US" sz="2800" dirty="0" smtClean="0"/>
              <a:t>n = 8</a:t>
            </a:r>
            <a:endParaRPr lang="en-US" sz="2800" dirty="0"/>
          </a:p>
        </p:txBody>
      </p:sp>
      <p:sp>
        <p:nvSpPr>
          <p:cNvPr id="124932"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4D90745-78AA-445A-92BD-2347240795F3}" type="slidenum">
              <a:rPr lang="en-US" smtClean="0">
                <a:solidFill>
                  <a:schemeClr val="bg1"/>
                </a:solidFill>
                <a:latin typeface="Verdana" panose="020B0604030504040204" pitchFamily="34" charset="0"/>
              </a:rPr>
              <a:pPr/>
              <a:t>125</a:t>
            </a:fld>
            <a:endParaRPr lang="en-US" smtClean="0">
              <a:solidFill>
                <a:schemeClr val="bg1"/>
              </a:solidFill>
              <a:latin typeface="Verdana" panose="020B0604030504040204" pitchFamily="34" charset="0"/>
            </a:endParaRPr>
          </a:p>
        </p:txBody>
      </p:sp>
    </p:spTree>
    <p:extLst>
      <p:ext uri="{BB962C8B-B14F-4D97-AF65-F5344CB8AC3E}">
        <p14:creationId xmlns="" xmlns:p14="http://schemas.microsoft.com/office/powerpoint/2010/main" val="408025090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err="1"/>
              <a:t>chuỗi</a:t>
            </a:r>
            <a:r>
              <a:rPr lang="en-US" dirty="0"/>
              <a:t> </a:t>
            </a:r>
            <a:r>
              <a:rPr lang="en-US" dirty="0" err="1"/>
              <a:t>ký</a:t>
            </a:r>
            <a:r>
              <a:rPr lang="en-US" dirty="0"/>
              <a:t> </a:t>
            </a:r>
            <a:r>
              <a:rPr lang="en-US" dirty="0" err="1"/>
              <a:t>tự</a:t>
            </a:r>
            <a:endParaRPr lang="en-US" dirty="0" smtClean="0">
              <a:solidFill>
                <a:schemeClr val="accent1"/>
              </a:solidFill>
            </a:endParaRPr>
          </a:p>
        </p:txBody>
      </p:sp>
      <p:sp>
        <p:nvSpPr>
          <p:cNvPr id="9" name="Content Placeholder 2"/>
          <p:cNvSpPr>
            <a:spLocks noGrp="1"/>
          </p:cNvSpPr>
          <p:nvPr>
            <p:ph idx="1"/>
          </p:nvPr>
        </p:nvSpPr>
        <p:spPr>
          <a:xfrm>
            <a:off x="628650" y="1690688"/>
            <a:ext cx="8210550" cy="4633912"/>
          </a:xfrm>
        </p:spPr>
        <p:txBody>
          <a:bodyPr rtlCol="0">
            <a:noAutofit/>
          </a:bodyPr>
          <a:lstStyle/>
          <a:p>
            <a:pPr algn="just" eaLnBrk="1" fontAlgn="auto" hangingPunct="1">
              <a:lnSpc>
                <a:spcPct val="100000"/>
              </a:lnSpc>
              <a:spcAft>
                <a:spcPts val="0"/>
              </a:spcAft>
              <a:defRPr/>
            </a:pPr>
            <a:r>
              <a:rPr lang="en-US" sz="2800" dirty="0" err="1" smtClean="0">
                <a:sym typeface="Wingdings" pitchFamily="2" charset="2"/>
              </a:rPr>
              <a:t>Tách</a:t>
            </a:r>
            <a:r>
              <a:rPr lang="en-US" sz="2800" dirty="0" smtClean="0">
                <a:sym typeface="Wingdings" pitchFamily="2" charset="2"/>
              </a:rPr>
              <a:t> </a:t>
            </a:r>
            <a:r>
              <a:rPr lang="en-US" sz="2800" dirty="0" err="1">
                <a:sym typeface="Wingdings" pitchFamily="2" charset="2"/>
              </a:rPr>
              <a:t>chuỗi</a:t>
            </a:r>
            <a:r>
              <a:rPr lang="en-US" sz="2800" dirty="0">
                <a:sym typeface="Wingdings" pitchFamily="2" charset="2"/>
              </a:rPr>
              <a:t> con </a:t>
            </a:r>
            <a:r>
              <a:rPr lang="en-US" sz="2800" dirty="0" err="1">
                <a:sym typeface="Wingdings" pitchFamily="2" charset="2"/>
              </a:rPr>
              <a:t>theo</a:t>
            </a:r>
            <a:r>
              <a:rPr lang="en-US" sz="2800" dirty="0">
                <a:sym typeface="Wingdings" pitchFamily="2" charset="2"/>
              </a:rPr>
              <a:t> </a:t>
            </a:r>
            <a:r>
              <a:rPr lang="en-US" sz="2800" dirty="0" err="1">
                <a:sym typeface="Wingdings" pitchFamily="2" charset="2"/>
              </a:rPr>
              <a:t>ký</a:t>
            </a:r>
            <a:r>
              <a:rPr lang="en-US" sz="2800" dirty="0">
                <a:sym typeface="Wingdings" pitchFamily="2" charset="2"/>
              </a:rPr>
              <a:t> </a:t>
            </a:r>
            <a:r>
              <a:rPr lang="en-US" sz="2800" dirty="0" err="1">
                <a:sym typeface="Wingdings" pitchFamily="2" charset="2"/>
              </a:rPr>
              <a:t>hiệu</a:t>
            </a:r>
            <a:r>
              <a:rPr lang="en-US" sz="2800" dirty="0">
                <a:sym typeface="Wingdings" pitchFamily="2" charset="2"/>
              </a:rPr>
              <a:t> </a:t>
            </a:r>
            <a:r>
              <a:rPr lang="en-US" sz="2800" dirty="0" err="1">
                <a:sym typeface="Wingdings" pitchFamily="2" charset="2"/>
              </a:rPr>
              <a:t>phân</a:t>
            </a:r>
            <a:r>
              <a:rPr lang="en-US" sz="2800" dirty="0">
                <a:sym typeface="Wingdings" pitchFamily="2" charset="2"/>
              </a:rPr>
              <a:t> </a:t>
            </a:r>
            <a:r>
              <a:rPr lang="en-US" sz="2800" dirty="0" err="1">
                <a:sym typeface="Wingdings" pitchFamily="2" charset="2"/>
              </a:rPr>
              <a:t>cách</a:t>
            </a:r>
            <a:r>
              <a:rPr lang="en-US" sz="2800" dirty="0">
                <a:sym typeface="Wingdings" pitchFamily="2" charset="2"/>
              </a:rPr>
              <a:t> </a:t>
            </a:r>
            <a:r>
              <a:rPr lang="en-US" sz="2800" dirty="0" err="1">
                <a:sym typeface="Wingdings" pitchFamily="2" charset="2"/>
              </a:rPr>
              <a:t>cho</a:t>
            </a:r>
            <a:r>
              <a:rPr lang="en-US" sz="2800" dirty="0">
                <a:sym typeface="Wingdings" pitchFamily="2" charset="2"/>
              </a:rPr>
              <a:t> </a:t>
            </a:r>
            <a:r>
              <a:rPr lang="en-US" sz="2800" dirty="0" err="1">
                <a:sym typeface="Wingdings" pitchFamily="2" charset="2"/>
              </a:rPr>
              <a:t>trước</a:t>
            </a:r>
            <a:endParaRPr lang="en-US" sz="2800" dirty="0">
              <a:sym typeface="Wingdings" pitchFamily="2" charset="2"/>
            </a:endParaRPr>
          </a:p>
          <a:p>
            <a:pPr marL="274320" indent="-274320" algn="just" eaLnBrk="1" fontAlgn="auto" hangingPunct="1">
              <a:lnSpc>
                <a:spcPct val="100000"/>
              </a:lnSpc>
              <a:spcAft>
                <a:spcPts val="0"/>
              </a:spcAft>
              <a:buFont typeface="Wingdings" panose="05000000000000000000" pitchFamily="2" charset="2"/>
              <a:buNone/>
              <a:defRPr/>
            </a:pPr>
            <a:r>
              <a:rPr lang="en-US" sz="2800" dirty="0">
                <a:sym typeface="Wingdings" pitchFamily="2" charset="2"/>
              </a:rPr>
              <a:t>	</a:t>
            </a:r>
            <a:r>
              <a:rPr lang="en-US" sz="2800" dirty="0" smtClean="0">
                <a:sym typeface="Wingdings" pitchFamily="2" charset="2"/>
              </a:rPr>
              <a:t>	</a:t>
            </a:r>
            <a:r>
              <a:rPr lang="en-US" sz="2800" dirty="0" err="1" smtClean="0">
                <a:sym typeface="Wingdings" pitchFamily="2" charset="2"/>
              </a:rPr>
              <a:t>string.</a:t>
            </a:r>
            <a:r>
              <a:rPr lang="en-US" sz="2800" dirty="0" err="1" smtClean="0">
                <a:solidFill>
                  <a:srgbClr val="FF0000"/>
                </a:solidFill>
                <a:sym typeface="Wingdings" pitchFamily="2" charset="2"/>
              </a:rPr>
              <a:t>Split</a:t>
            </a:r>
            <a:r>
              <a:rPr lang="en-US" sz="2800" dirty="0" smtClean="0">
                <a:sym typeface="Wingdings" pitchFamily="2" charset="2"/>
              </a:rPr>
              <a:t>(</a:t>
            </a:r>
            <a:r>
              <a:rPr lang="en-US" sz="2800" dirty="0" err="1" smtClean="0">
                <a:sym typeface="Wingdings" pitchFamily="2" charset="2"/>
              </a:rPr>
              <a:t>danh</a:t>
            </a:r>
            <a:r>
              <a:rPr lang="en-US" sz="2800" dirty="0" smtClean="0">
                <a:sym typeface="Wingdings" pitchFamily="2" charset="2"/>
              </a:rPr>
              <a:t> </a:t>
            </a:r>
            <a:r>
              <a:rPr lang="en-US" sz="2800" dirty="0" err="1">
                <a:sym typeface="Wingdings" pitchFamily="2" charset="2"/>
              </a:rPr>
              <a:t>sách</a:t>
            </a:r>
            <a:r>
              <a:rPr lang="en-US" sz="2800" dirty="0">
                <a:sym typeface="Wingdings" pitchFamily="2" charset="2"/>
              </a:rPr>
              <a:t> </a:t>
            </a:r>
            <a:r>
              <a:rPr lang="en-US" sz="2800" dirty="0" err="1">
                <a:sym typeface="Wingdings" pitchFamily="2" charset="2"/>
              </a:rPr>
              <a:t>ký</a:t>
            </a:r>
            <a:r>
              <a:rPr lang="en-US" sz="2800" dirty="0">
                <a:sym typeface="Wingdings" pitchFamily="2" charset="2"/>
              </a:rPr>
              <a:t> </a:t>
            </a:r>
            <a:r>
              <a:rPr lang="en-US" sz="2800" dirty="0" err="1">
                <a:sym typeface="Wingdings" pitchFamily="2" charset="2"/>
              </a:rPr>
              <a:t>tự</a:t>
            </a:r>
            <a:r>
              <a:rPr lang="en-US" sz="2800" dirty="0">
                <a:sym typeface="Wingdings" pitchFamily="2" charset="2"/>
              </a:rPr>
              <a:t> </a:t>
            </a:r>
            <a:r>
              <a:rPr lang="en-US" sz="2800" dirty="0" err="1">
                <a:sym typeface="Wingdings" pitchFamily="2" charset="2"/>
              </a:rPr>
              <a:t>phân</a:t>
            </a:r>
            <a:r>
              <a:rPr lang="en-US" sz="2800" dirty="0">
                <a:sym typeface="Wingdings" pitchFamily="2" charset="2"/>
              </a:rPr>
              <a:t> </a:t>
            </a:r>
            <a:r>
              <a:rPr lang="en-US" sz="2800" dirty="0" err="1">
                <a:sym typeface="Wingdings" pitchFamily="2" charset="2"/>
              </a:rPr>
              <a:t>cách</a:t>
            </a:r>
            <a:r>
              <a:rPr lang="en-US" sz="2800" dirty="0">
                <a:sym typeface="Wingdings" pitchFamily="2" charset="2"/>
              </a:rPr>
              <a:t>)</a:t>
            </a:r>
          </a:p>
          <a:p>
            <a:pPr marL="0" indent="0" algn="just" eaLnBrk="1" fontAlgn="auto" hangingPunct="1">
              <a:lnSpc>
                <a:spcPct val="100000"/>
              </a:lnSpc>
              <a:spcAft>
                <a:spcPts val="0"/>
              </a:spcAft>
              <a:buFont typeface="Wingdings" panose="05000000000000000000" pitchFamily="2" charset="2"/>
              <a:buNone/>
              <a:defRPr/>
            </a:pPr>
            <a:r>
              <a:rPr lang="en-US" sz="2800" dirty="0" smtClean="0">
                <a:sym typeface="Wingdings" pitchFamily="2" charset="2"/>
              </a:rPr>
              <a:t>VD: </a:t>
            </a:r>
            <a:r>
              <a:rPr lang="en-US" sz="2800" dirty="0">
                <a:sym typeface="Wingdings" pitchFamily="2" charset="2"/>
              </a:rPr>
              <a:t>In </a:t>
            </a:r>
            <a:r>
              <a:rPr lang="en-US" sz="2800" dirty="0" err="1">
                <a:sym typeface="Wingdings" pitchFamily="2" charset="2"/>
              </a:rPr>
              <a:t>ra</a:t>
            </a:r>
            <a:r>
              <a:rPr lang="en-US" sz="2800" dirty="0">
                <a:sym typeface="Wingdings" pitchFamily="2" charset="2"/>
              </a:rPr>
              <a:t> </a:t>
            </a:r>
            <a:r>
              <a:rPr lang="en-US" sz="2800" dirty="0" err="1">
                <a:sym typeface="Wingdings" pitchFamily="2" charset="2"/>
              </a:rPr>
              <a:t>màn</a:t>
            </a:r>
            <a:r>
              <a:rPr lang="en-US" sz="2800" dirty="0">
                <a:sym typeface="Wingdings" pitchFamily="2" charset="2"/>
              </a:rPr>
              <a:t> </a:t>
            </a:r>
            <a:r>
              <a:rPr lang="en-US" sz="2800" dirty="0" err="1">
                <a:sym typeface="Wingdings" pitchFamily="2" charset="2"/>
              </a:rPr>
              <a:t>hình</a:t>
            </a:r>
            <a:r>
              <a:rPr lang="en-US" sz="2800" dirty="0">
                <a:sym typeface="Wingdings" pitchFamily="2" charset="2"/>
              </a:rPr>
              <a:t> </a:t>
            </a:r>
            <a:r>
              <a:rPr lang="en-US" sz="2800" dirty="0" err="1">
                <a:sym typeface="Wingdings" pitchFamily="2" charset="2"/>
              </a:rPr>
              <a:t>các</a:t>
            </a:r>
            <a:r>
              <a:rPr lang="en-US" sz="2800" dirty="0">
                <a:sym typeface="Wingdings" pitchFamily="2" charset="2"/>
              </a:rPr>
              <a:t> </a:t>
            </a:r>
            <a:r>
              <a:rPr lang="en-US" sz="2800" dirty="0" err="1">
                <a:sym typeface="Wingdings" pitchFamily="2" charset="2"/>
              </a:rPr>
              <a:t>từ</a:t>
            </a:r>
            <a:r>
              <a:rPr lang="en-US" sz="2800" dirty="0">
                <a:sym typeface="Wingdings" pitchFamily="2" charset="2"/>
              </a:rPr>
              <a:t> </a:t>
            </a:r>
            <a:r>
              <a:rPr lang="en-US" sz="2800" dirty="0" err="1">
                <a:sym typeface="Wingdings" pitchFamily="2" charset="2"/>
              </a:rPr>
              <a:t>trên</a:t>
            </a:r>
            <a:r>
              <a:rPr lang="en-US" sz="2800" dirty="0">
                <a:sym typeface="Wingdings" pitchFamily="2" charset="2"/>
              </a:rPr>
              <a:t> </a:t>
            </a:r>
            <a:r>
              <a:rPr lang="en-US" sz="2800" dirty="0" err="1">
                <a:sym typeface="Wingdings" pitchFamily="2" charset="2"/>
              </a:rPr>
              <a:t>từng</a:t>
            </a:r>
            <a:r>
              <a:rPr lang="en-US" sz="2800" dirty="0">
                <a:sym typeface="Wingdings" pitchFamily="2" charset="2"/>
              </a:rPr>
              <a:t> </a:t>
            </a:r>
            <a:r>
              <a:rPr lang="en-US" sz="2800" dirty="0" err="1">
                <a:sym typeface="Wingdings" pitchFamily="2" charset="2"/>
              </a:rPr>
              <a:t>dòng</a:t>
            </a:r>
            <a:r>
              <a:rPr lang="en-US" sz="2800" dirty="0">
                <a:sym typeface="Wingdings" pitchFamily="2" charset="2"/>
              </a:rPr>
              <a:t>, </a:t>
            </a:r>
            <a:r>
              <a:rPr lang="en-US" sz="2800" dirty="0" err="1">
                <a:sym typeface="Wingdings" pitchFamily="2" charset="2"/>
              </a:rPr>
              <a:t>mỗi</a:t>
            </a:r>
            <a:r>
              <a:rPr lang="en-US" sz="2800" dirty="0">
                <a:sym typeface="Wingdings" pitchFamily="2" charset="2"/>
              </a:rPr>
              <a:t> </a:t>
            </a:r>
            <a:r>
              <a:rPr lang="en-US" sz="2800" dirty="0" err="1">
                <a:sym typeface="Wingdings" pitchFamily="2" charset="2"/>
              </a:rPr>
              <a:t>từ</a:t>
            </a:r>
            <a:r>
              <a:rPr lang="en-US" sz="2800" dirty="0">
                <a:sym typeface="Wingdings" pitchFamily="2" charset="2"/>
              </a:rPr>
              <a:t> </a:t>
            </a:r>
            <a:r>
              <a:rPr lang="en-US" sz="2800" dirty="0" err="1">
                <a:sym typeface="Wingdings" pitchFamily="2" charset="2"/>
              </a:rPr>
              <a:t>cách</a:t>
            </a:r>
            <a:r>
              <a:rPr lang="en-US" sz="2800" dirty="0">
                <a:sym typeface="Wingdings" pitchFamily="2" charset="2"/>
              </a:rPr>
              <a:t> </a:t>
            </a:r>
            <a:r>
              <a:rPr lang="en-US" sz="2800" dirty="0" err="1">
                <a:sym typeface="Wingdings" pitchFamily="2" charset="2"/>
              </a:rPr>
              <a:t>nhau</a:t>
            </a:r>
            <a:r>
              <a:rPr lang="en-US" sz="2800" dirty="0">
                <a:sym typeface="Wingdings" pitchFamily="2" charset="2"/>
              </a:rPr>
              <a:t> </a:t>
            </a:r>
            <a:r>
              <a:rPr lang="en-US" sz="2800" dirty="0" err="1">
                <a:sym typeface="Wingdings" pitchFamily="2" charset="2"/>
              </a:rPr>
              <a:t>bằng</a:t>
            </a:r>
            <a:r>
              <a:rPr lang="en-US" sz="2800" dirty="0">
                <a:sym typeface="Wingdings" pitchFamily="2" charset="2"/>
              </a:rPr>
              <a:t> </a:t>
            </a:r>
            <a:r>
              <a:rPr lang="en-US" sz="2800" dirty="0" err="1">
                <a:sym typeface="Wingdings" pitchFamily="2" charset="2"/>
              </a:rPr>
              <a:t>dấu</a:t>
            </a:r>
            <a:r>
              <a:rPr lang="en-US" sz="2800" dirty="0">
                <a:sym typeface="Wingdings" pitchFamily="2" charset="2"/>
              </a:rPr>
              <a:t> </a:t>
            </a:r>
            <a:r>
              <a:rPr lang="en-US" sz="2800" dirty="0" err="1">
                <a:sym typeface="Wingdings" pitchFamily="2" charset="2"/>
              </a:rPr>
              <a:t>phẩy</a:t>
            </a:r>
            <a:r>
              <a:rPr lang="en-US" sz="2800" dirty="0">
                <a:sym typeface="Wingdings" pitchFamily="2" charset="2"/>
              </a:rPr>
              <a:t> (,) </a:t>
            </a:r>
            <a:r>
              <a:rPr lang="en-US" sz="2800" dirty="0" err="1">
                <a:sym typeface="Wingdings" pitchFamily="2" charset="2"/>
              </a:rPr>
              <a:t>hoặc</a:t>
            </a:r>
            <a:r>
              <a:rPr lang="en-US" sz="2800" dirty="0">
                <a:sym typeface="Wingdings" pitchFamily="2" charset="2"/>
              </a:rPr>
              <a:t> </a:t>
            </a:r>
            <a:r>
              <a:rPr lang="en-US" sz="2800" dirty="0" err="1">
                <a:sym typeface="Wingdings" pitchFamily="2" charset="2"/>
              </a:rPr>
              <a:t>khoảng</a:t>
            </a:r>
            <a:r>
              <a:rPr lang="en-US" sz="2800" dirty="0">
                <a:sym typeface="Wingdings" pitchFamily="2" charset="2"/>
              </a:rPr>
              <a:t> </a:t>
            </a:r>
            <a:r>
              <a:rPr lang="en-US" sz="2800" dirty="0" err="1">
                <a:sym typeface="Wingdings" pitchFamily="2" charset="2"/>
              </a:rPr>
              <a:t>trắng</a:t>
            </a:r>
            <a:endParaRPr lang="en-US" sz="2800" dirty="0">
              <a:sym typeface="Wingdings" pitchFamily="2" charset="2"/>
            </a:endParaRPr>
          </a:p>
          <a:p>
            <a:pPr marL="0" indent="0" algn="just" eaLnBrk="1" fontAlgn="auto" hangingPunct="1">
              <a:lnSpc>
                <a:spcPct val="100000"/>
              </a:lnSpc>
              <a:spcAft>
                <a:spcPts val="0"/>
              </a:spcAft>
              <a:buFont typeface="Wingdings" panose="05000000000000000000" pitchFamily="2" charset="2"/>
              <a:buNone/>
              <a:defRPr/>
            </a:pPr>
            <a:r>
              <a:rPr lang="en-US" sz="2800" dirty="0" smtClean="0"/>
              <a:t>    </a:t>
            </a:r>
            <a:r>
              <a:rPr lang="en-US" sz="2800" dirty="0"/>
              <a:t>string s = "</a:t>
            </a:r>
            <a:r>
              <a:rPr lang="en-US" sz="2800" dirty="0" err="1"/>
              <a:t>Hom</a:t>
            </a:r>
            <a:r>
              <a:rPr lang="en-US" sz="2800" dirty="0"/>
              <a:t> nay, </a:t>
            </a:r>
            <a:r>
              <a:rPr lang="en-US" sz="2800" dirty="0" err="1"/>
              <a:t>ngay</a:t>
            </a:r>
            <a:r>
              <a:rPr lang="en-US" sz="2800" dirty="0"/>
              <a:t> 02 </a:t>
            </a:r>
            <a:r>
              <a:rPr lang="en-US" sz="2800" dirty="0" err="1"/>
              <a:t>thang</a:t>
            </a:r>
            <a:r>
              <a:rPr lang="en-US" sz="2800" dirty="0"/>
              <a:t> 03 </a:t>
            </a:r>
            <a:r>
              <a:rPr lang="en-US" sz="2800" dirty="0" err="1"/>
              <a:t>nam</a:t>
            </a:r>
            <a:r>
              <a:rPr lang="en-US" sz="2800" dirty="0"/>
              <a:t> 2010";</a:t>
            </a:r>
          </a:p>
          <a:p>
            <a:pPr marL="0" indent="0" algn="just" eaLnBrk="1" fontAlgn="auto" hangingPunct="1">
              <a:lnSpc>
                <a:spcPct val="100000"/>
              </a:lnSpc>
              <a:spcAft>
                <a:spcPts val="0"/>
              </a:spcAft>
              <a:buFont typeface="Wingdings" panose="05000000000000000000" pitchFamily="2" charset="2"/>
              <a:buNone/>
              <a:defRPr/>
            </a:pPr>
            <a:r>
              <a:rPr lang="en-US" sz="2800" dirty="0"/>
              <a:t>    </a:t>
            </a:r>
            <a:r>
              <a:rPr lang="en-US" sz="2800" dirty="0" err="1"/>
              <a:t>foreach</a:t>
            </a:r>
            <a:r>
              <a:rPr lang="en-US" sz="2800" dirty="0"/>
              <a:t> (string </a:t>
            </a:r>
            <a:r>
              <a:rPr lang="en-US" sz="2800" dirty="0" err="1"/>
              <a:t>tu</a:t>
            </a:r>
            <a:r>
              <a:rPr lang="en-US" sz="2800" dirty="0"/>
              <a:t> in </a:t>
            </a:r>
            <a:r>
              <a:rPr lang="en-US" sz="2800" dirty="0" err="1"/>
              <a:t>s.Split</a:t>
            </a:r>
            <a:r>
              <a:rPr lang="en-US" sz="2800" dirty="0"/>
              <a:t>(' ', ','))</a:t>
            </a:r>
          </a:p>
          <a:p>
            <a:pPr marL="0" indent="0" algn="just" eaLnBrk="1" fontAlgn="auto" hangingPunct="1">
              <a:lnSpc>
                <a:spcPct val="100000"/>
              </a:lnSpc>
              <a:spcAft>
                <a:spcPts val="0"/>
              </a:spcAft>
              <a:buFont typeface="Wingdings" panose="05000000000000000000" pitchFamily="2" charset="2"/>
              <a:buNone/>
              <a:defRPr/>
            </a:pPr>
            <a:r>
              <a:rPr lang="en-US" sz="2800" dirty="0"/>
              <a:t>        if (</a:t>
            </a:r>
            <a:r>
              <a:rPr lang="en-US" sz="2800" dirty="0" err="1"/>
              <a:t>tu</a:t>
            </a:r>
            <a:r>
              <a:rPr lang="en-US" sz="2800" dirty="0"/>
              <a:t> != "")</a:t>
            </a:r>
          </a:p>
          <a:p>
            <a:pPr marL="0" indent="0" algn="just" eaLnBrk="1" fontAlgn="auto" hangingPunct="1">
              <a:lnSpc>
                <a:spcPct val="100000"/>
              </a:lnSpc>
              <a:spcAft>
                <a:spcPts val="0"/>
              </a:spcAft>
              <a:buFont typeface="Wingdings" panose="05000000000000000000" pitchFamily="2" charset="2"/>
              <a:buNone/>
              <a:defRPr/>
            </a:pPr>
            <a:r>
              <a:rPr lang="en-US" sz="2800" dirty="0"/>
              <a:t>                  </a:t>
            </a:r>
            <a:r>
              <a:rPr lang="en-US" sz="2800" dirty="0" err="1"/>
              <a:t>Console.WriteLine</a:t>
            </a:r>
            <a:r>
              <a:rPr lang="en-US" sz="2800" dirty="0"/>
              <a:t>(</a:t>
            </a:r>
            <a:r>
              <a:rPr lang="en-US" sz="2800" dirty="0" err="1"/>
              <a:t>tu</a:t>
            </a:r>
            <a:r>
              <a:rPr lang="en-US" sz="2800" dirty="0"/>
              <a:t>);</a:t>
            </a:r>
          </a:p>
          <a:p>
            <a:pPr marL="274320" indent="-274320" algn="just" eaLnBrk="1" fontAlgn="auto" hangingPunct="1">
              <a:lnSpc>
                <a:spcPct val="100000"/>
              </a:lnSpc>
              <a:spcAft>
                <a:spcPts val="0"/>
              </a:spcAft>
              <a:buFont typeface="Wingdings" panose="05000000000000000000" pitchFamily="2" charset="2"/>
              <a:buNone/>
              <a:defRPr/>
            </a:pPr>
            <a:endParaRPr lang="en-US" sz="2800" i="1" dirty="0">
              <a:sym typeface="Wingdings" pitchFamily="2" charset="2"/>
            </a:endParaRPr>
          </a:p>
        </p:txBody>
      </p:sp>
      <p:sp>
        <p:nvSpPr>
          <p:cNvPr id="124932"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4D90745-78AA-445A-92BD-2347240795F3}" type="slidenum">
              <a:rPr lang="en-US" smtClean="0">
                <a:solidFill>
                  <a:schemeClr val="bg1"/>
                </a:solidFill>
                <a:latin typeface="Verdana" panose="020B0604030504040204" pitchFamily="34" charset="0"/>
              </a:rPr>
              <a:pPr/>
              <a:t>126</a:t>
            </a:fld>
            <a:endParaRPr lang="en-US" smtClean="0">
              <a:solidFill>
                <a:schemeClr val="bg1"/>
              </a:solidFill>
              <a:latin typeface="Verdana" panose="020B0604030504040204" pitchFamily="34" charset="0"/>
            </a:endParaRPr>
          </a:p>
        </p:txBody>
      </p:sp>
    </p:spTree>
    <p:extLst>
      <p:ext uri="{BB962C8B-B14F-4D97-AF65-F5344CB8AC3E}">
        <p14:creationId xmlns="" xmlns:p14="http://schemas.microsoft.com/office/powerpoint/2010/main" val="55585071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eaLnBrk="1" hangingPunct="1"/>
            <a:r>
              <a:rPr lang="en-US" dirty="0" err="1"/>
              <a:t>Thao</a:t>
            </a:r>
            <a:r>
              <a:rPr lang="en-US" dirty="0"/>
              <a:t> </a:t>
            </a:r>
            <a:r>
              <a:rPr lang="en-US" dirty="0" err="1"/>
              <a:t>tác</a:t>
            </a:r>
            <a:r>
              <a:rPr lang="en-US" dirty="0"/>
              <a:t> </a:t>
            </a:r>
            <a:r>
              <a:rPr lang="en-US" dirty="0" err="1"/>
              <a:t>cơ</a:t>
            </a:r>
            <a:r>
              <a:rPr lang="en-US" dirty="0"/>
              <a:t> </a:t>
            </a:r>
            <a:r>
              <a:rPr lang="en-US" dirty="0" err="1"/>
              <a:t>bản</a:t>
            </a:r>
            <a:r>
              <a:rPr lang="en-US" dirty="0"/>
              <a:t> </a:t>
            </a:r>
            <a:r>
              <a:rPr lang="en-US" dirty="0" err="1"/>
              <a:t>trên</a:t>
            </a:r>
            <a:r>
              <a:rPr lang="en-US" dirty="0"/>
              <a:t> </a:t>
            </a:r>
            <a:r>
              <a:rPr lang="en-US" dirty="0" err="1"/>
              <a:t>chuỗi</a:t>
            </a:r>
            <a:r>
              <a:rPr lang="en-US" dirty="0"/>
              <a:t> </a:t>
            </a:r>
            <a:r>
              <a:rPr lang="en-US" dirty="0" err="1"/>
              <a:t>ký</a:t>
            </a:r>
            <a:r>
              <a:rPr lang="en-US" dirty="0"/>
              <a:t> </a:t>
            </a:r>
            <a:r>
              <a:rPr lang="en-US" dirty="0" err="1"/>
              <a:t>tự</a:t>
            </a:r>
            <a:endParaRPr lang="en-US" dirty="0" smtClean="0">
              <a:solidFill>
                <a:schemeClr val="accent1"/>
              </a:solidFill>
            </a:endParaRPr>
          </a:p>
        </p:txBody>
      </p:sp>
      <p:sp>
        <p:nvSpPr>
          <p:cNvPr id="125955" name="Content Placeholder 2"/>
          <p:cNvSpPr>
            <a:spLocks noGrp="1"/>
          </p:cNvSpPr>
          <p:nvPr>
            <p:ph idx="1"/>
          </p:nvPr>
        </p:nvSpPr>
        <p:spPr>
          <a:xfrm>
            <a:off x="628650" y="1690688"/>
            <a:ext cx="8210550" cy="5030786"/>
          </a:xfrm>
        </p:spPr>
        <p:txBody>
          <a:bodyPr/>
          <a:lstStyle/>
          <a:p>
            <a:pPr marL="0" indent="0" algn="just" eaLnBrk="1" hangingPunct="1">
              <a:buFont typeface="Wingdings" panose="05000000000000000000" pitchFamily="2" charset="2"/>
              <a:buNone/>
            </a:pPr>
            <a:r>
              <a:rPr lang="en-US" sz="2800" dirty="0" smtClean="0"/>
              <a:t>VD: In </a:t>
            </a:r>
            <a:r>
              <a:rPr lang="en-US" sz="2800" dirty="0" err="1" smtClean="0"/>
              <a:t>ra</a:t>
            </a:r>
            <a:r>
              <a:rPr lang="en-US" sz="2800" dirty="0" smtClean="0"/>
              <a:t> </a:t>
            </a:r>
            <a:r>
              <a:rPr lang="en-US" sz="2800" dirty="0" err="1" smtClean="0"/>
              <a:t>từ</a:t>
            </a:r>
            <a:r>
              <a:rPr lang="en-US" sz="2800" dirty="0" smtClean="0"/>
              <a:t> </a:t>
            </a:r>
            <a:r>
              <a:rPr lang="en-US" sz="2800" dirty="0" err="1" smtClean="0"/>
              <a:t>có</a:t>
            </a:r>
            <a:r>
              <a:rPr lang="en-US" sz="2800" dirty="0" smtClean="0"/>
              <a:t> </a:t>
            </a:r>
            <a:r>
              <a:rPr lang="en-US" sz="2800" dirty="0" err="1" smtClean="0"/>
              <a:t>độ</a:t>
            </a:r>
            <a:r>
              <a:rPr lang="en-US" sz="2800" dirty="0" smtClean="0"/>
              <a:t> </a:t>
            </a:r>
            <a:r>
              <a:rPr lang="en-US" sz="2800" dirty="0" err="1" smtClean="0"/>
              <a:t>dài</a:t>
            </a:r>
            <a:r>
              <a:rPr lang="en-US" sz="2800" dirty="0" smtClean="0"/>
              <a:t> </a:t>
            </a:r>
            <a:r>
              <a:rPr lang="en-US" sz="2800" dirty="0" err="1" smtClean="0"/>
              <a:t>dài</a:t>
            </a:r>
            <a:r>
              <a:rPr lang="en-US" sz="2800" dirty="0" smtClean="0"/>
              <a:t> </a:t>
            </a:r>
            <a:r>
              <a:rPr lang="en-US" sz="2800" dirty="0" err="1" smtClean="0"/>
              <a:t>nhất</a:t>
            </a:r>
            <a:r>
              <a:rPr lang="en-US" sz="2800" dirty="0" smtClean="0"/>
              <a:t> </a:t>
            </a:r>
            <a:r>
              <a:rPr lang="en-US" sz="2800" dirty="0" err="1" smtClean="0"/>
              <a:t>trong</a:t>
            </a:r>
            <a:r>
              <a:rPr lang="en-US" sz="2800" dirty="0" smtClean="0"/>
              <a:t> </a:t>
            </a:r>
            <a:r>
              <a:rPr lang="en-US" sz="2800" dirty="0" err="1" smtClean="0"/>
              <a:t>chuỗi</a:t>
            </a:r>
            <a:r>
              <a:rPr lang="en-US" sz="2800" dirty="0" smtClean="0"/>
              <a:t> </a:t>
            </a:r>
            <a:r>
              <a:rPr lang="en-US" sz="2800" dirty="0" err="1" smtClean="0"/>
              <a:t>cho</a:t>
            </a:r>
            <a:r>
              <a:rPr lang="en-US" sz="2800" dirty="0" smtClean="0"/>
              <a:t> </a:t>
            </a:r>
            <a:r>
              <a:rPr lang="en-US" sz="2800" dirty="0" err="1" smtClean="0"/>
              <a:t>trước</a:t>
            </a:r>
            <a:r>
              <a:rPr lang="en-US" sz="2800" dirty="0" smtClean="0"/>
              <a:t> (</a:t>
            </a:r>
            <a:r>
              <a:rPr lang="en-US" sz="2800" dirty="0" err="1" smtClean="0"/>
              <a:t>từ</a:t>
            </a:r>
            <a:r>
              <a:rPr lang="en-US" sz="2800" dirty="0" smtClean="0"/>
              <a:t> </a:t>
            </a:r>
            <a:r>
              <a:rPr lang="en-US" sz="2800" dirty="0" err="1" smtClean="0"/>
              <a:t>cách</a:t>
            </a:r>
            <a:r>
              <a:rPr lang="en-US" sz="2800" dirty="0" smtClean="0"/>
              <a:t> </a:t>
            </a:r>
            <a:r>
              <a:rPr lang="en-US" sz="2800" dirty="0" err="1" smtClean="0"/>
              <a:t>nhau</a:t>
            </a:r>
            <a:r>
              <a:rPr lang="en-US" sz="2800" dirty="0" smtClean="0"/>
              <a:t> </a:t>
            </a:r>
            <a:r>
              <a:rPr lang="en-US" sz="2800" dirty="0" err="1" smtClean="0"/>
              <a:t>bằng</a:t>
            </a:r>
            <a:r>
              <a:rPr lang="en-US" sz="2800" dirty="0" smtClean="0"/>
              <a:t> </a:t>
            </a:r>
            <a:r>
              <a:rPr lang="en-US" sz="2800" dirty="0" err="1" smtClean="0"/>
              <a:t>khoảng</a:t>
            </a:r>
            <a:r>
              <a:rPr lang="en-US" sz="2800" dirty="0" smtClean="0"/>
              <a:t> </a:t>
            </a:r>
            <a:r>
              <a:rPr lang="en-US" sz="2800" dirty="0" err="1" smtClean="0"/>
              <a:t>trắng</a:t>
            </a:r>
            <a:r>
              <a:rPr lang="en-US" sz="2800" dirty="0" smtClean="0"/>
              <a:t> </a:t>
            </a:r>
            <a:r>
              <a:rPr lang="en-US" sz="2800" dirty="0" err="1" smtClean="0"/>
              <a:t>hoặc</a:t>
            </a:r>
            <a:r>
              <a:rPr lang="en-US" sz="2800" dirty="0" smtClean="0"/>
              <a:t> </a:t>
            </a:r>
            <a:r>
              <a:rPr lang="en-US" sz="2800" dirty="0" err="1" smtClean="0"/>
              <a:t>dấu</a:t>
            </a:r>
            <a:r>
              <a:rPr lang="en-US" sz="2800" dirty="0" smtClean="0"/>
              <a:t> </a:t>
            </a:r>
            <a:r>
              <a:rPr lang="en-US" sz="2800" dirty="0" err="1" smtClean="0"/>
              <a:t>chấm</a:t>
            </a:r>
            <a:r>
              <a:rPr lang="en-US" sz="2800" dirty="0" smtClean="0"/>
              <a:t> </a:t>
            </a:r>
            <a:r>
              <a:rPr lang="en-US" sz="2800" dirty="0" err="1" smtClean="0"/>
              <a:t>câu</a:t>
            </a:r>
            <a:r>
              <a:rPr lang="en-US" sz="2800" dirty="0" smtClean="0"/>
              <a:t>)</a:t>
            </a:r>
          </a:p>
          <a:p>
            <a:pPr marL="400050" lvl="1" indent="0" eaLnBrk="1" hangingPunct="1">
              <a:buFont typeface="Wingdings" panose="05000000000000000000" pitchFamily="2" charset="2"/>
              <a:buNone/>
            </a:pPr>
            <a:r>
              <a:rPr lang="en-US" sz="2800" dirty="0" smtClean="0"/>
              <a:t>string s = "</a:t>
            </a:r>
            <a:r>
              <a:rPr lang="en-US" sz="2800" dirty="0" err="1" smtClean="0"/>
              <a:t>Hom</a:t>
            </a:r>
            <a:r>
              <a:rPr lang="en-US" sz="2800" dirty="0" smtClean="0"/>
              <a:t> nay, </a:t>
            </a:r>
            <a:r>
              <a:rPr lang="en-US" sz="2800" dirty="0" err="1" smtClean="0"/>
              <a:t>ngay</a:t>
            </a:r>
            <a:r>
              <a:rPr lang="en-US" sz="2800" dirty="0" smtClean="0"/>
              <a:t> 02 </a:t>
            </a:r>
            <a:r>
              <a:rPr lang="en-US" sz="2800" dirty="0" err="1" smtClean="0"/>
              <a:t>thang</a:t>
            </a:r>
            <a:r>
              <a:rPr lang="en-US" sz="2800" dirty="0" smtClean="0"/>
              <a:t> 03 </a:t>
            </a:r>
            <a:r>
              <a:rPr lang="en-US" sz="2800" dirty="0" err="1" smtClean="0"/>
              <a:t>nam</a:t>
            </a:r>
            <a:r>
              <a:rPr lang="en-US" sz="2800" dirty="0" smtClean="0"/>
              <a:t> 2010";</a:t>
            </a:r>
          </a:p>
          <a:p>
            <a:pPr marL="400050" lvl="1" indent="0" eaLnBrk="1" hangingPunct="1">
              <a:buFont typeface="Wingdings" panose="05000000000000000000" pitchFamily="2" charset="2"/>
              <a:buNone/>
            </a:pPr>
            <a:r>
              <a:rPr lang="en-US" sz="2800" dirty="0" smtClean="0"/>
              <a:t>string </a:t>
            </a:r>
            <a:r>
              <a:rPr lang="en-US" sz="2800" dirty="0" err="1" smtClean="0"/>
              <a:t>tumax</a:t>
            </a:r>
            <a:r>
              <a:rPr lang="en-US" sz="2800" dirty="0" smtClean="0"/>
              <a:t> = "";</a:t>
            </a:r>
          </a:p>
          <a:p>
            <a:pPr marL="400050" lvl="1" indent="0" eaLnBrk="1" hangingPunct="1">
              <a:buFont typeface="Wingdings" panose="05000000000000000000" pitchFamily="2" charset="2"/>
              <a:buNone/>
            </a:pPr>
            <a:r>
              <a:rPr lang="en-US" sz="2800" dirty="0" err="1" smtClean="0"/>
              <a:t>foreach</a:t>
            </a:r>
            <a:r>
              <a:rPr lang="en-US" sz="2800" dirty="0" smtClean="0"/>
              <a:t> (string </a:t>
            </a:r>
            <a:r>
              <a:rPr lang="en-US" sz="2800" dirty="0" err="1" smtClean="0"/>
              <a:t>tu</a:t>
            </a:r>
            <a:r>
              <a:rPr lang="en-US" sz="2800" dirty="0" smtClean="0"/>
              <a:t> in </a:t>
            </a:r>
            <a:r>
              <a:rPr lang="en-US" sz="2800" dirty="0" err="1" smtClean="0"/>
              <a:t>s.Split</a:t>
            </a:r>
            <a:r>
              <a:rPr lang="en-US" sz="2800" dirty="0" smtClean="0"/>
              <a:t>(' ', ',', '.', '!', '?', ';'))</a:t>
            </a:r>
          </a:p>
          <a:p>
            <a:pPr marL="400050" lvl="1" indent="0" eaLnBrk="1" hangingPunct="1">
              <a:buFont typeface="Wingdings" panose="05000000000000000000" pitchFamily="2" charset="2"/>
              <a:buNone/>
            </a:pPr>
            <a:r>
              <a:rPr lang="en-US" sz="2800" dirty="0"/>
              <a:t>{</a:t>
            </a:r>
            <a:endParaRPr lang="en-US" sz="2800" dirty="0" smtClean="0"/>
          </a:p>
          <a:p>
            <a:pPr marL="400050" lvl="1" indent="0" eaLnBrk="1" hangingPunct="1">
              <a:buFont typeface="Wingdings" panose="05000000000000000000" pitchFamily="2" charset="2"/>
              <a:buNone/>
            </a:pPr>
            <a:r>
              <a:rPr lang="en-US" sz="2800" dirty="0" smtClean="0"/>
              <a:t>	if (</a:t>
            </a:r>
            <a:r>
              <a:rPr lang="en-US" sz="2800" dirty="0" err="1" smtClean="0"/>
              <a:t>tu</a:t>
            </a:r>
            <a:r>
              <a:rPr lang="en-US" sz="2800" dirty="0" smtClean="0"/>
              <a:t> != "" &amp;&amp; </a:t>
            </a:r>
            <a:r>
              <a:rPr lang="en-US" sz="2800" dirty="0" err="1" smtClean="0"/>
              <a:t>tu.Length</a:t>
            </a:r>
            <a:r>
              <a:rPr lang="en-US" sz="2800" dirty="0" smtClean="0"/>
              <a:t> &gt; </a:t>
            </a:r>
            <a:r>
              <a:rPr lang="en-US" sz="2800" dirty="0" err="1" smtClean="0"/>
              <a:t>tumax.Length</a:t>
            </a:r>
            <a:r>
              <a:rPr lang="en-US" sz="2800" dirty="0" smtClean="0"/>
              <a:t>)</a:t>
            </a:r>
          </a:p>
          <a:p>
            <a:pPr marL="400050" lvl="1" indent="0" eaLnBrk="1" hangingPunct="1">
              <a:buFont typeface="Wingdings" panose="05000000000000000000" pitchFamily="2" charset="2"/>
              <a:buNone/>
            </a:pPr>
            <a:r>
              <a:rPr lang="en-US" sz="2800" dirty="0" smtClean="0"/>
              <a:t>                    </a:t>
            </a:r>
            <a:r>
              <a:rPr lang="en-US" sz="2800" dirty="0" err="1" smtClean="0"/>
              <a:t>tumax</a:t>
            </a:r>
            <a:r>
              <a:rPr lang="en-US" sz="2800" dirty="0" smtClean="0"/>
              <a:t> = </a:t>
            </a:r>
            <a:r>
              <a:rPr lang="en-US" sz="2800" dirty="0" err="1" smtClean="0"/>
              <a:t>tu</a:t>
            </a:r>
            <a:r>
              <a:rPr lang="en-US" sz="2800" dirty="0" smtClean="0"/>
              <a:t>;</a:t>
            </a:r>
          </a:p>
          <a:p>
            <a:pPr marL="400050" lvl="1" indent="0" eaLnBrk="1" hangingPunct="1">
              <a:buFont typeface="Wingdings" panose="05000000000000000000" pitchFamily="2" charset="2"/>
              <a:buNone/>
            </a:pPr>
            <a:r>
              <a:rPr lang="en-US" sz="2800" dirty="0"/>
              <a:t>}</a:t>
            </a:r>
            <a:endParaRPr lang="en-US" sz="2800" dirty="0" smtClean="0"/>
          </a:p>
          <a:p>
            <a:pPr marL="400050" lvl="1" indent="0" eaLnBrk="1" hangingPunct="1">
              <a:buFont typeface="Wingdings" panose="05000000000000000000" pitchFamily="2" charset="2"/>
              <a:buNone/>
            </a:pPr>
            <a:r>
              <a:rPr lang="en-US" sz="2800" dirty="0" err="1" smtClean="0"/>
              <a:t>Console.WriteLine</a:t>
            </a:r>
            <a:r>
              <a:rPr lang="en-US" sz="2800" dirty="0" smtClean="0"/>
              <a:t>("</a:t>
            </a:r>
            <a:r>
              <a:rPr lang="en-US" sz="2800" dirty="0" err="1" smtClean="0"/>
              <a:t>Tu</a:t>
            </a:r>
            <a:r>
              <a:rPr lang="en-US" sz="2800" dirty="0" smtClean="0"/>
              <a:t> </a:t>
            </a:r>
            <a:r>
              <a:rPr lang="en-US" sz="2800" dirty="0" err="1" smtClean="0"/>
              <a:t>dai</a:t>
            </a:r>
            <a:r>
              <a:rPr lang="en-US" sz="2800" dirty="0" smtClean="0"/>
              <a:t> </a:t>
            </a:r>
            <a:r>
              <a:rPr lang="en-US" sz="2800" dirty="0" err="1" smtClean="0"/>
              <a:t>nhat</a:t>
            </a:r>
            <a:r>
              <a:rPr lang="en-US" sz="2800" dirty="0" smtClean="0"/>
              <a:t>: " + </a:t>
            </a:r>
            <a:r>
              <a:rPr lang="en-US" sz="2800" dirty="0" err="1" smtClean="0"/>
              <a:t>tumax</a:t>
            </a:r>
            <a:r>
              <a:rPr lang="en-US" sz="2800" dirty="0" smtClean="0"/>
              <a:t>);</a:t>
            </a:r>
          </a:p>
          <a:p>
            <a:pPr marL="0" indent="0" eaLnBrk="1" hangingPunct="1">
              <a:buFont typeface="Wingdings" panose="05000000000000000000" pitchFamily="2" charset="2"/>
              <a:buNone/>
            </a:pPr>
            <a:endParaRPr lang="en-US" sz="2800" dirty="0" smtClean="0"/>
          </a:p>
        </p:txBody>
      </p:sp>
      <p:sp>
        <p:nvSpPr>
          <p:cNvPr id="125956"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DEDFCE6-DBFB-4AA2-8699-B0BB18342136}" type="slidenum">
              <a:rPr lang="en-US" smtClean="0">
                <a:solidFill>
                  <a:schemeClr val="bg1"/>
                </a:solidFill>
                <a:latin typeface="Verdana" panose="020B0604030504040204" pitchFamily="34" charset="0"/>
              </a:rPr>
              <a:pPr/>
              <a:t>127</a:t>
            </a:fld>
            <a:endParaRPr lang="en-US" smtClean="0">
              <a:solidFill>
                <a:schemeClr val="bg1"/>
              </a:solidFill>
              <a:latin typeface="Verdana" panose="020B0604030504040204" pitchFamily="34" charset="0"/>
            </a:endParaRPr>
          </a:p>
        </p:txBody>
      </p:sp>
    </p:spTree>
    <p:extLst>
      <p:ext uri="{BB962C8B-B14F-4D97-AF65-F5344CB8AC3E}">
        <p14:creationId xmlns="" xmlns:p14="http://schemas.microsoft.com/office/powerpoint/2010/main" val="4191676637"/>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Bài</a:t>
            </a:r>
            <a:r>
              <a:rPr lang="en-US" dirty="0" smtClean="0"/>
              <a:t> </a:t>
            </a:r>
            <a:r>
              <a:rPr lang="en-US" dirty="0" err="1" smtClean="0"/>
              <a:t>tập</a:t>
            </a:r>
            <a:endParaRPr lang="en-US" dirty="0"/>
          </a:p>
        </p:txBody>
      </p:sp>
      <p:sp>
        <p:nvSpPr>
          <p:cNvPr id="3" name="Content Placeholder 2"/>
          <p:cNvSpPr>
            <a:spLocks noGrp="1"/>
          </p:cNvSpPr>
          <p:nvPr>
            <p:ph idx="1"/>
          </p:nvPr>
        </p:nvSpPr>
        <p:spPr>
          <a:xfrm>
            <a:off x="628650" y="1600199"/>
            <a:ext cx="7886700" cy="4576763"/>
          </a:xfrm>
        </p:spPr>
        <p:txBody>
          <a:bodyPr/>
          <a:lstStyle/>
          <a:p>
            <a:pPr algn="just">
              <a:lnSpc>
                <a:spcPct val="150000"/>
              </a:lnSpc>
            </a:pPr>
            <a:r>
              <a:rPr lang="en-US" dirty="0" err="1" smtClean="0"/>
              <a:t>Viết</a:t>
            </a:r>
            <a:r>
              <a:rPr lang="en-US" dirty="0" smtClean="0"/>
              <a:t> </a:t>
            </a:r>
            <a:r>
              <a:rPr lang="en-US" dirty="0" err="1" smtClean="0"/>
              <a:t>hàm</a:t>
            </a:r>
            <a:r>
              <a:rPr lang="en-US" dirty="0" smtClean="0"/>
              <a:t> </a:t>
            </a:r>
            <a:r>
              <a:rPr lang="en-US" dirty="0" err="1" smtClean="0"/>
              <a:t>đếm</a:t>
            </a:r>
            <a:r>
              <a:rPr lang="en-US" dirty="0" smtClean="0"/>
              <a:t> </a:t>
            </a:r>
            <a:r>
              <a:rPr lang="en-US" dirty="0" err="1" smtClean="0"/>
              <a:t>số</a:t>
            </a:r>
            <a:r>
              <a:rPr lang="en-US" dirty="0" smtClean="0"/>
              <a:t> </a:t>
            </a:r>
            <a:r>
              <a:rPr lang="en-US" dirty="0" err="1" smtClean="0"/>
              <a:t>ký</a:t>
            </a:r>
            <a:r>
              <a:rPr lang="en-US" dirty="0" smtClean="0"/>
              <a:t> </a:t>
            </a:r>
            <a:r>
              <a:rPr lang="en-US" dirty="0" err="1" smtClean="0"/>
              <a:t>tự</a:t>
            </a:r>
            <a:r>
              <a:rPr lang="en-US" dirty="0" smtClean="0"/>
              <a:t> x </a:t>
            </a:r>
            <a:r>
              <a:rPr lang="en-US" dirty="0" err="1" smtClean="0"/>
              <a:t>cho</a:t>
            </a:r>
            <a:r>
              <a:rPr lang="en-US" dirty="0" smtClean="0"/>
              <a:t> </a:t>
            </a:r>
            <a:r>
              <a:rPr lang="en-US" dirty="0" err="1" smtClean="0"/>
              <a:t>trước</a:t>
            </a:r>
            <a:r>
              <a:rPr lang="en-US" dirty="0" smtClean="0"/>
              <a:t> </a:t>
            </a:r>
            <a:r>
              <a:rPr lang="en-US" dirty="0" err="1" smtClean="0"/>
              <a:t>trong</a:t>
            </a:r>
            <a:r>
              <a:rPr lang="en-US" dirty="0" smtClean="0"/>
              <a:t> </a:t>
            </a:r>
            <a:r>
              <a:rPr lang="en-US" dirty="0" err="1" smtClean="0"/>
              <a:t>chuỗi</a:t>
            </a:r>
            <a:r>
              <a:rPr lang="en-US" dirty="0" smtClean="0"/>
              <a:t> s</a:t>
            </a:r>
          </a:p>
          <a:p>
            <a:pPr algn="just">
              <a:lnSpc>
                <a:spcPct val="150000"/>
              </a:lnSpc>
            </a:pPr>
            <a:r>
              <a:rPr lang="en-US" dirty="0" err="1" smtClean="0"/>
              <a:t>Viết</a:t>
            </a:r>
            <a:r>
              <a:rPr lang="en-US" dirty="0" smtClean="0"/>
              <a:t> </a:t>
            </a:r>
            <a:r>
              <a:rPr lang="en-US" dirty="0" err="1" smtClean="0"/>
              <a:t>hàm</a:t>
            </a:r>
            <a:r>
              <a:rPr lang="en-US" dirty="0" smtClean="0"/>
              <a:t> </a:t>
            </a:r>
            <a:r>
              <a:rPr lang="en-US" dirty="0" err="1" smtClean="0"/>
              <a:t>đảo</a:t>
            </a:r>
            <a:r>
              <a:rPr lang="en-US" dirty="0" smtClean="0"/>
              <a:t> </a:t>
            </a:r>
            <a:r>
              <a:rPr lang="en-US" dirty="0" err="1" smtClean="0"/>
              <a:t>các</a:t>
            </a:r>
            <a:r>
              <a:rPr lang="en-US" dirty="0" smtClean="0"/>
              <a:t> </a:t>
            </a:r>
            <a:r>
              <a:rPr lang="en-US" dirty="0" err="1" smtClean="0"/>
              <a:t>ký</a:t>
            </a:r>
            <a:r>
              <a:rPr lang="en-US" dirty="0" smtClean="0"/>
              <a:t> </a:t>
            </a:r>
            <a:r>
              <a:rPr lang="en-US" dirty="0" err="1" smtClean="0"/>
              <a:t>tự</a:t>
            </a:r>
            <a:r>
              <a:rPr lang="en-US" dirty="0" smtClean="0"/>
              <a:t> </a:t>
            </a:r>
            <a:r>
              <a:rPr lang="en-US" dirty="0" err="1" smtClean="0"/>
              <a:t>trong</a:t>
            </a:r>
            <a:r>
              <a:rPr lang="en-US" dirty="0" smtClean="0"/>
              <a:t> </a:t>
            </a:r>
            <a:r>
              <a:rPr lang="en-US" dirty="0" err="1" smtClean="0"/>
              <a:t>chuỗi</a:t>
            </a:r>
            <a:r>
              <a:rPr lang="en-US" dirty="0" smtClean="0"/>
              <a:t> s</a:t>
            </a:r>
          </a:p>
          <a:p>
            <a:pPr algn="just">
              <a:lnSpc>
                <a:spcPct val="150000"/>
              </a:lnSpc>
            </a:pPr>
            <a:r>
              <a:rPr lang="en-US" dirty="0" err="1" smtClean="0"/>
              <a:t>Viết</a:t>
            </a:r>
            <a:r>
              <a:rPr lang="en-US" dirty="0" smtClean="0"/>
              <a:t> </a:t>
            </a:r>
            <a:r>
              <a:rPr lang="en-US" dirty="0" err="1" smtClean="0"/>
              <a:t>hàm</a:t>
            </a:r>
            <a:r>
              <a:rPr lang="en-US" dirty="0" smtClean="0"/>
              <a:t> </a:t>
            </a:r>
            <a:r>
              <a:rPr lang="en-US" dirty="0" err="1" smtClean="0"/>
              <a:t>đảo</a:t>
            </a:r>
            <a:r>
              <a:rPr lang="en-US" dirty="0" smtClean="0"/>
              <a:t> </a:t>
            </a:r>
            <a:r>
              <a:rPr lang="en-US" dirty="0" err="1" smtClean="0"/>
              <a:t>các</a:t>
            </a:r>
            <a:r>
              <a:rPr lang="en-US" dirty="0" smtClean="0"/>
              <a:t> </a:t>
            </a:r>
            <a:r>
              <a:rPr lang="en-US" dirty="0" err="1" smtClean="0"/>
              <a:t>từ</a:t>
            </a:r>
            <a:r>
              <a:rPr lang="en-US" dirty="0" smtClean="0"/>
              <a:t> </a:t>
            </a:r>
            <a:r>
              <a:rPr lang="en-US" dirty="0" err="1" smtClean="0"/>
              <a:t>của</a:t>
            </a:r>
            <a:r>
              <a:rPr lang="en-US" dirty="0" smtClean="0"/>
              <a:t> </a:t>
            </a:r>
            <a:r>
              <a:rPr lang="en-US" dirty="0" err="1" smtClean="0"/>
              <a:t>chuỗi</a:t>
            </a:r>
            <a:r>
              <a:rPr lang="en-US" dirty="0" smtClean="0"/>
              <a:t> s</a:t>
            </a:r>
          </a:p>
          <a:p>
            <a:pPr algn="just">
              <a:lnSpc>
                <a:spcPct val="150000"/>
              </a:lnSpc>
            </a:pPr>
            <a:r>
              <a:rPr lang="en-US" dirty="0" err="1" smtClean="0"/>
              <a:t>Viết</a:t>
            </a:r>
            <a:r>
              <a:rPr lang="en-US" dirty="0" smtClean="0"/>
              <a:t> </a:t>
            </a:r>
            <a:r>
              <a:rPr lang="en-US" dirty="0" err="1" smtClean="0"/>
              <a:t>hàm</a:t>
            </a:r>
            <a:r>
              <a:rPr lang="en-US" dirty="0" smtClean="0"/>
              <a:t> </a:t>
            </a:r>
            <a:r>
              <a:rPr lang="en-US" dirty="0" err="1" smtClean="0"/>
              <a:t>xóa</a:t>
            </a:r>
            <a:r>
              <a:rPr lang="en-US" dirty="0" smtClean="0"/>
              <a:t> </a:t>
            </a:r>
            <a:r>
              <a:rPr lang="en-US" dirty="0" err="1" smtClean="0"/>
              <a:t>từ</a:t>
            </a:r>
            <a:r>
              <a:rPr lang="en-US" dirty="0" smtClean="0"/>
              <a:t> x </a:t>
            </a:r>
            <a:r>
              <a:rPr lang="en-US" dirty="0" err="1" smtClean="0"/>
              <a:t>có</a:t>
            </a:r>
            <a:r>
              <a:rPr lang="en-US" dirty="0" smtClean="0"/>
              <a:t> </a:t>
            </a:r>
            <a:r>
              <a:rPr lang="en-US" dirty="0" err="1" smtClean="0"/>
              <a:t>trong</a:t>
            </a:r>
            <a:r>
              <a:rPr lang="en-US" dirty="0" smtClean="0"/>
              <a:t> </a:t>
            </a:r>
            <a:r>
              <a:rPr lang="en-US" dirty="0" err="1" smtClean="0"/>
              <a:t>chuỗi</a:t>
            </a:r>
            <a:r>
              <a:rPr lang="en-US" dirty="0" smtClean="0"/>
              <a:t> s</a:t>
            </a:r>
          </a:p>
        </p:txBody>
      </p:sp>
      <p:sp>
        <p:nvSpPr>
          <p:cNvPr id="4" name="Slide Number Placeholder 3"/>
          <p:cNvSpPr>
            <a:spLocks noGrp="1"/>
          </p:cNvSpPr>
          <p:nvPr>
            <p:ph type="sldNum" sz="quarter" idx="4294967295"/>
          </p:nvPr>
        </p:nvSpPr>
        <p:spPr>
          <a:xfrm>
            <a:off x="6057900" y="6356350"/>
            <a:ext cx="2457450" cy="365125"/>
          </a:xfrm>
        </p:spPr>
        <p:txBody>
          <a:bodyPr/>
          <a:lstStyle/>
          <a:p>
            <a:pPr>
              <a:defRPr/>
            </a:pPr>
            <a:fld id="{36F293B0-08BA-434D-822A-0F8910F1187C}" type="slidenum">
              <a:rPr lang="en-US" smtClean="0"/>
              <a:pPr>
                <a:defRPr/>
              </a:pPr>
              <a:t>128</a:t>
            </a:fld>
            <a:endParaRPr lang="en-US"/>
          </a:p>
        </p:txBody>
      </p:sp>
    </p:spTree>
    <p:extLst>
      <p:ext uri="{BB962C8B-B14F-4D97-AF65-F5344CB8AC3E}">
        <p14:creationId xmlns="" xmlns:p14="http://schemas.microsoft.com/office/powerpoint/2010/main" val="36771935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eaLnBrk="1" hangingPunct="1"/>
            <a:r>
              <a:rPr lang="en-US" dirty="0" err="1" smtClean="0"/>
              <a:t>Thao</a:t>
            </a:r>
            <a:r>
              <a:rPr lang="en-US" dirty="0" smtClean="0"/>
              <a:t> </a:t>
            </a:r>
            <a:r>
              <a:rPr lang="en-US" dirty="0" err="1" smtClean="0"/>
              <a:t>tác</a:t>
            </a:r>
            <a:r>
              <a:rPr lang="en-US" dirty="0" smtClean="0"/>
              <a:t> </a:t>
            </a:r>
            <a:r>
              <a:rPr lang="en-US" dirty="0" err="1" smtClean="0"/>
              <a:t>trên</a:t>
            </a:r>
            <a:r>
              <a:rPr lang="en-US" dirty="0" smtClean="0"/>
              <a:t> File - System.IO</a:t>
            </a:r>
            <a:endParaRPr lang="en-US" dirty="0" smtClean="0">
              <a:solidFill>
                <a:schemeClr val="accent1"/>
              </a:solidFill>
            </a:endParaRPr>
          </a:p>
        </p:txBody>
      </p:sp>
      <p:sp>
        <p:nvSpPr>
          <p:cNvPr id="126979" name="Content Placeholder 2"/>
          <p:cNvSpPr>
            <a:spLocks noGrp="1"/>
          </p:cNvSpPr>
          <p:nvPr>
            <p:ph idx="1"/>
          </p:nvPr>
        </p:nvSpPr>
        <p:spPr>
          <a:xfrm>
            <a:off x="628650" y="1690688"/>
            <a:ext cx="7886700" cy="4665662"/>
          </a:xfrm>
        </p:spPr>
        <p:txBody>
          <a:bodyPr/>
          <a:lstStyle/>
          <a:p>
            <a:pPr marL="0" indent="0" algn="just" eaLnBrk="1" hangingPunct="1">
              <a:lnSpc>
                <a:spcPct val="150000"/>
              </a:lnSpc>
              <a:buFont typeface="Wingdings" panose="05000000000000000000" pitchFamily="2" charset="2"/>
              <a:buNone/>
            </a:pPr>
            <a:r>
              <a:rPr lang="en-US" dirty="0" err="1" smtClean="0"/>
              <a:t>Gồm</a:t>
            </a:r>
            <a:r>
              <a:rPr lang="en-US" dirty="0" smtClean="0"/>
              <a:t> 2 </a:t>
            </a:r>
            <a:r>
              <a:rPr lang="en-US" dirty="0" err="1" smtClean="0"/>
              <a:t>loại</a:t>
            </a:r>
            <a:r>
              <a:rPr lang="en-US" dirty="0" smtClean="0"/>
              <a:t> file: </a:t>
            </a:r>
            <a:r>
              <a:rPr lang="en-US" dirty="0" err="1" smtClean="0"/>
              <a:t>Văn</a:t>
            </a:r>
            <a:r>
              <a:rPr lang="en-US" dirty="0" smtClean="0"/>
              <a:t> </a:t>
            </a:r>
            <a:r>
              <a:rPr lang="en-US" dirty="0" err="1" smtClean="0"/>
              <a:t>bản</a:t>
            </a:r>
            <a:r>
              <a:rPr lang="en-US" dirty="0" smtClean="0"/>
              <a:t> (text) </a:t>
            </a:r>
            <a:r>
              <a:rPr lang="en-US" dirty="0" err="1" smtClean="0"/>
              <a:t>và</a:t>
            </a:r>
            <a:r>
              <a:rPr lang="en-US" dirty="0" smtClean="0"/>
              <a:t> </a:t>
            </a:r>
            <a:r>
              <a:rPr lang="en-US" dirty="0" err="1" smtClean="0"/>
              <a:t>nhị</a:t>
            </a:r>
            <a:r>
              <a:rPr lang="en-US" dirty="0" smtClean="0"/>
              <a:t> </a:t>
            </a:r>
            <a:r>
              <a:rPr lang="en-US" dirty="0" err="1" smtClean="0"/>
              <a:t>phân</a:t>
            </a:r>
            <a:r>
              <a:rPr lang="en-US" dirty="0" smtClean="0"/>
              <a:t> (binary)</a:t>
            </a:r>
          </a:p>
          <a:p>
            <a:pPr algn="just" eaLnBrk="1" hangingPunct="1">
              <a:lnSpc>
                <a:spcPct val="150000"/>
              </a:lnSpc>
            </a:pPr>
            <a:r>
              <a:rPr lang="en-US" dirty="0" err="1" smtClean="0"/>
              <a:t>Bước</a:t>
            </a:r>
            <a:r>
              <a:rPr lang="en-US" dirty="0" smtClean="0"/>
              <a:t> 1: </a:t>
            </a:r>
            <a:r>
              <a:rPr lang="en-US" dirty="0" err="1" smtClean="0"/>
              <a:t>Khai</a:t>
            </a:r>
            <a:r>
              <a:rPr lang="en-US" dirty="0" smtClean="0"/>
              <a:t> </a:t>
            </a:r>
            <a:r>
              <a:rPr lang="en-US" dirty="0" err="1" smtClean="0"/>
              <a:t>báo</a:t>
            </a:r>
            <a:r>
              <a:rPr lang="en-US" dirty="0" smtClean="0"/>
              <a:t> </a:t>
            </a:r>
            <a:r>
              <a:rPr lang="en-US" dirty="0" err="1" smtClean="0"/>
              <a:t>đối</a:t>
            </a:r>
            <a:r>
              <a:rPr lang="en-US" dirty="0" smtClean="0"/>
              <a:t> </a:t>
            </a:r>
            <a:r>
              <a:rPr lang="en-US" dirty="0" err="1" smtClean="0"/>
              <a:t>tượng</a:t>
            </a:r>
            <a:r>
              <a:rPr lang="en-US" dirty="0" smtClean="0"/>
              <a:t> file</a:t>
            </a:r>
          </a:p>
          <a:p>
            <a:pPr algn="just" eaLnBrk="1" hangingPunct="1">
              <a:lnSpc>
                <a:spcPct val="150000"/>
              </a:lnSpc>
            </a:pPr>
            <a:r>
              <a:rPr lang="en-US" dirty="0" err="1" smtClean="0"/>
              <a:t>Bước</a:t>
            </a:r>
            <a:r>
              <a:rPr lang="en-US" dirty="0" smtClean="0"/>
              <a:t> 2: </a:t>
            </a:r>
            <a:r>
              <a:rPr lang="en-US" dirty="0" err="1" smtClean="0"/>
              <a:t>Mở</a:t>
            </a:r>
            <a:r>
              <a:rPr lang="en-US" dirty="0" smtClean="0"/>
              <a:t> file (</a:t>
            </a:r>
            <a:r>
              <a:rPr lang="en-US" dirty="0" err="1" smtClean="0"/>
              <a:t>đọc</a:t>
            </a:r>
            <a:r>
              <a:rPr lang="en-US" dirty="0" smtClean="0"/>
              <a:t>/ </a:t>
            </a:r>
            <a:r>
              <a:rPr lang="en-US" dirty="0" err="1" smtClean="0"/>
              <a:t>ghi</a:t>
            </a:r>
            <a:r>
              <a:rPr lang="en-US" dirty="0" smtClean="0"/>
              <a:t>)</a:t>
            </a:r>
          </a:p>
          <a:p>
            <a:pPr algn="just" eaLnBrk="1" hangingPunct="1">
              <a:lnSpc>
                <a:spcPct val="150000"/>
              </a:lnSpc>
            </a:pPr>
            <a:r>
              <a:rPr lang="en-US" dirty="0" err="1" smtClean="0"/>
              <a:t>Bước</a:t>
            </a:r>
            <a:r>
              <a:rPr lang="en-US" dirty="0" smtClean="0"/>
              <a:t> 3: </a:t>
            </a:r>
            <a:r>
              <a:rPr lang="en-US" dirty="0" err="1" smtClean="0"/>
              <a:t>Thao</a:t>
            </a:r>
            <a:r>
              <a:rPr lang="en-US" dirty="0" smtClean="0"/>
              <a:t> </a:t>
            </a:r>
            <a:r>
              <a:rPr lang="en-US" dirty="0" err="1" smtClean="0"/>
              <a:t>tác</a:t>
            </a:r>
            <a:r>
              <a:rPr lang="en-US" dirty="0" smtClean="0"/>
              <a:t> </a:t>
            </a:r>
            <a:r>
              <a:rPr lang="en-US" dirty="0" err="1" smtClean="0"/>
              <a:t>trên</a:t>
            </a:r>
            <a:r>
              <a:rPr lang="en-US" dirty="0" smtClean="0"/>
              <a:t> file</a:t>
            </a:r>
          </a:p>
          <a:p>
            <a:pPr algn="just" eaLnBrk="1" hangingPunct="1">
              <a:lnSpc>
                <a:spcPct val="150000"/>
              </a:lnSpc>
            </a:pPr>
            <a:r>
              <a:rPr lang="en-US" dirty="0" err="1" smtClean="0"/>
              <a:t>Bước</a:t>
            </a:r>
            <a:r>
              <a:rPr lang="en-US" dirty="0" smtClean="0"/>
              <a:t> 4: </a:t>
            </a:r>
            <a:r>
              <a:rPr lang="en-US" dirty="0" err="1" smtClean="0"/>
              <a:t>Đóng</a:t>
            </a:r>
            <a:r>
              <a:rPr lang="en-US" dirty="0" smtClean="0"/>
              <a:t> file</a:t>
            </a:r>
          </a:p>
        </p:txBody>
      </p:sp>
      <p:sp>
        <p:nvSpPr>
          <p:cNvPr id="126980"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532B05B-5DD9-4FEF-B2C3-1B992CBE4B46}" type="slidenum">
              <a:rPr lang="en-US" smtClean="0">
                <a:solidFill>
                  <a:schemeClr val="bg1"/>
                </a:solidFill>
                <a:latin typeface="Verdana" panose="020B0604030504040204" pitchFamily="34" charset="0"/>
              </a:rPr>
              <a:pPr/>
              <a:t>129</a:t>
            </a:fld>
            <a:endParaRPr lang="en-US" smtClean="0">
              <a:solidFill>
                <a:schemeClr val="bg1"/>
              </a:solidFill>
              <a:latin typeface="Verdana" panose="020B0604030504040204" pitchFamily="34" charset="0"/>
            </a:endParaRPr>
          </a:p>
        </p:txBody>
      </p:sp>
    </p:spTree>
    <p:extLst>
      <p:ext uri="{BB962C8B-B14F-4D97-AF65-F5344CB8AC3E}">
        <p14:creationId xmlns="" xmlns:p14="http://schemas.microsoft.com/office/powerpoint/2010/main" val="9504175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Ngôn ngữ C#</a:t>
            </a:r>
          </a:p>
        </p:txBody>
      </p:sp>
      <p:sp>
        <p:nvSpPr>
          <p:cNvPr id="17411" name="Content Placeholder 2"/>
          <p:cNvSpPr>
            <a:spLocks noGrp="1"/>
          </p:cNvSpPr>
          <p:nvPr>
            <p:ph idx="1"/>
          </p:nvPr>
        </p:nvSpPr>
        <p:spPr>
          <a:xfrm>
            <a:off x="628650" y="1690688"/>
            <a:ext cx="7886700" cy="4633912"/>
          </a:xfrm>
        </p:spPr>
        <p:txBody>
          <a:bodyPr/>
          <a:lstStyle/>
          <a:p>
            <a:pPr algn="just" eaLnBrk="1" hangingPunct="1">
              <a:lnSpc>
                <a:spcPct val="150000"/>
              </a:lnSpc>
            </a:pPr>
            <a:r>
              <a:rPr lang="en-US" dirty="0" err="1" smtClean="0"/>
              <a:t>Ngôn</a:t>
            </a:r>
            <a:r>
              <a:rPr lang="en-US" dirty="0" smtClean="0"/>
              <a:t> </a:t>
            </a:r>
            <a:r>
              <a:rPr lang="en-US" dirty="0" err="1" smtClean="0"/>
              <a:t>ngữ</a:t>
            </a:r>
            <a:r>
              <a:rPr lang="en-US" dirty="0" smtClean="0"/>
              <a:t> </a:t>
            </a:r>
            <a:r>
              <a:rPr lang="en-US" dirty="0" err="1" smtClean="0"/>
              <a:t>lập</a:t>
            </a:r>
            <a:r>
              <a:rPr lang="en-US" dirty="0" smtClean="0"/>
              <a:t> </a:t>
            </a:r>
            <a:r>
              <a:rPr lang="en-US" dirty="0" err="1" smtClean="0"/>
              <a:t>trình</a:t>
            </a:r>
            <a:r>
              <a:rPr lang="en-US" dirty="0" smtClean="0"/>
              <a:t> </a:t>
            </a:r>
            <a:r>
              <a:rPr lang="en-US" dirty="0" err="1" smtClean="0"/>
              <a:t>được</a:t>
            </a:r>
            <a:r>
              <a:rPr lang="en-US" dirty="0" smtClean="0"/>
              <a:t> </a:t>
            </a:r>
            <a:r>
              <a:rPr lang="en-US" dirty="0" err="1" smtClean="0"/>
              <a:t>xây</a:t>
            </a:r>
            <a:r>
              <a:rPr lang="en-US" dirty="0" smtClean="0"/>
              <a:t> </a:t>
            </a:r>
            <a:r>
              <a:rPr lang="en-US" dirty="0" err="1" smtClean="0"/>
              <a:t>dựng</a:t>
            </a:r>
            <a:r>
              <a:rPr lang="en-US" dirty="0" smtClean="0"/>
              <a:t> </a:t>
            </a:r>
            <a:r>
              <a:rPr lang="en-US" dirty="0" err="1" smtClean="0"/>
              <a:t>dựa</a:t>
            </a:r>
            <a:r>
              <a:rPr lang="en-US" dirty="0" smtClean="0"/>
              <a:t> </a:t>
            </a:r>
            <a:r>
              <a:rPr lang="en-US" dirty="0" err="1" smtClean="0"/>
              <a:t>trên</a:t>
            </a:r>
            <a:r>
              <a:rPr lang="en-US" dirty="0" smtClean="0"/>
              <a:t> </a:t>
            </a:r>
            <a:r>
              <a:rPr lang="en-US" dirty="0" err="1" smtClean="0"/>
              <a:t>nền</a:t>
            </a:r>
            <a:r>
              <a:rPr lang="en-US" dirty="0" smtClean="0"/>
              <a:t> </a:t>
            </a:r>
            <a:r>
              <a:rPr lang="en-US" dirty="0" err="1" smtClean="0"/>
              <a:t>tảng</a:t>
            </a:r>
            <a:r>
              <a:rPr lang="en-US" dirty="0" smtClean="0"/>
              <a:t> </a:t>
            </a:r>
            <a:r>
              <a:rPr lang="en-US" dirty="0" err="1" smtClean="0"/>
              <a:t>những</a:t>
            </a:r>
            <a:r>
              <a:rPr lang="en-US" dirty="0" smtClean="0"/>
              <a:t> </a:t>
            </a:r>
            <a:r>
              <a:rPr lang="en-US" dirty="0" err="1" smtClean="0"/>
              <a:t>ngôn</a:t>
            </a:r>
            <a:r>
              <a:rPr lang="en-US" dirty="0" smtClean="0"/>
              <a:t> </a:t>
            </a:r>
            <a:r>
              <a:rPr lang="en-US" dirty="0" err="1" smtClean="0"/>
              <a:t>ngữ</a:t>
            </a:r>
            <a:r>
              <a:rPr lang="en-US" dirty="0" smtClean="0"/>
              <a:t> </a:t>
            </a:r>
            <a:r>
              <a:rPr lang="en-US" dirty="0" err="1" smtClean="0"/>
              <a:t>tương</a:t>
            </a:r>
            <a:r>
              <a:rPr lang="en-US" dirty="0" smtClean="0"/>
              <a:t> </a:t>
            </a:r>
            <a:r>
              <a:rPr lang="en-US" dirty="0" err="1" smtClean="0"/>
              <a:t>tự</a:t>
            </a:r>
            <a:r>
              <a:rPr lang="en-US" dirty="0" smtClean="0"/>
              <a:t> C (C, C++, Java) </a:t>
            </a:r>
            <a:r>
              <a:rPr lang="en-US" dirty="0" err="1" smtClean="0"/>
              <a:t>nhưng</a:t>
            </a:r>
            <a:r>
              <a:rPr lang="en-US" dirty="0" smtClean="0"/>
              <a:t> </a:t>
            </a:r>
            <a:r>
              <a:rPr lang="en-US" dirty="0" err="1" smtClean="0"/>
              <a:t>hoạt</a:t>
            </a:r>
            <a:r>
              <a:rPr lang="en-US" dirty="0" smtClean="0"/>
              <a:t> </a:t>
            </a:r>
            <a:r>
              <a:rPr lang="en-US" dirty="0" err="1" smtClean="0"/>
              <a:t>động</a:t>
            </a:r>
            <a:r>
              <a:rPr lang="en-US" dirty="0" smtClean="0"/>
              <a:t> </a:t>
            </a:r>
            <a:r>
              <a:rPr lang="en-US" dirty="0" err="1" smtClean="0"/>
              <a:t>trên</a:t>
            </a:r>
            <a:r>
              <a:rPr lang="en-US" dirty="0" smtClean="0"/>
              <a:t> </a:t>
            </a:r>
            <a:r>
              <a:rPr lang="en-US" dirty="0" err="1" smtClean="0"/>
              <a:t>.Net</a:t>
            </a:r>
            <a:r>
              <a:rPr lang="en-US" dirty="0" smtClean="0"/>
              <a:t> Framework.</a:t>
            </a:r>
          </a:p>
          <a:p>
            <a:pPr algn="just" eaLnBrk="1" hangingPunct="1">
              <a:lnSpc>
                <a:spcPct val="150000"/>
              </a:lnSpc>
            </a:pPr>
            <a:r>
              <a:rPr lang="en-US" dirty="0" err="1"/>
              <a:t>Hoạt</a:t>
            </a:r>
            <a:r>
              <a:rPr lang="en-US" dirty="0"/>
              <a:t> </a:t>
            </a:r>
            <a:r>
              <a:rPr lang="en-US" dirty="0" err="1"/>
              <a:t>động</a:t>
            </a:r>
            <a:r>
              <a:rPr lang="en-US" dirty="0"/>
              <a:t> </a:t>
            </a:r>
            <a:r>
              <a:rPr lang="en-US" dirty="0" err="1"/>
              <a:t>trên</a:t>
            </a:r>
            <a:r>
              <a:rPr lang="en-US" dirty="0"/>
              <a:t> .NET Framework</a:t>
            </a:r>
            <a:r>
              <a:rPr lang="en-US" dirty="0" smtClean="0"/>
              <a:t>.</a:t>
            </a:r>
            <a:endParaRPr lang="en-US" dirty="0"/>
          </a:p>
        </p:txBody>
      </p:sp>
      <p:sp>
        <p:nvSpPr>
          <p:cNvPr id="1741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eaLnBrk="1" hangingPunct="1"/>
            <a:r>
              <a:rPr lang="en-US" dirty="0" smtClean="0"/>
              <a:t>File text</a:t>
            </a:r>
            <a:endParaRPr lang="en-US" dirty="0" smtClean="0">
              <a:solidFill>
                <a:schemeClr val="accent1"/>
              </a:solidFill>
            </a:endParaRPr>
          </a:p>
        </p:txBody>
      </p:sp>
      <p:sp>
        <p:nvSpPr>
          <p:cNvPr id="128003" name="Content Placeholder 2"/>
          <p:cNvSpPr>
            <a:spLocks noGrp="1"/>
          </p:cNvSpPr>
          <p:nvPr>
            <p:ph idx="1"/>
          </p:nvPr>
        </p:nvSpPr>
        <p:spPr>
          <a:xfrm>
            <a:off x="628650" y="1690688"/>
            <a:ext cx="8210550" cy="4665662"/>
          </a:xfrm>
        </p:spPr>
        <p:txBody>
          <a:bodyPr/>
          <a:lstStyle/>
          <a:p>
            <a:pPr eaLnBrk="1" hangingPunct="1">
              <a:lnSpc>
                <a:spcPct val="150000"/>
              </a:lnSpc>
            </a:pPr>
            <a:r>
              <a:rPr lang="vi-VN" dirty="0" smtClean="0"/>
              <a:t>Đọc file: đối tượng StreamReader</a:t>
            </a:r>
          </a:p>
          <a:p>
            <a:pPr eaLnBrk="1" hangingPunct="1">
              <a:lnSpc>
                <a:spcPct val="150000"/>
              </a:lnSpc>
              <a:buFont typeface="Wingdings" panose="05000000000000000000" pitchFamily="2" charset="2"/>
              <a:buNone/>
            </a:pPr>
            <a:r>
              <a:rPr lang="vi-VN" dirty="0" smtClean="0"/>
              <a:t>	Phương thức đọc: ReadLine();</a:t>
            </a:r>
          </a:p>
          <a:p>
            <a:pPr eaLnBrk="1" hangingPunct="1">
              <a:lnSpc>
                <a:spcPct val="150000"/>
              </a:lnSpc>
            </a:pPr>
            <a:r>
              <a:rPr lang="vi-VN" dirty="0" smtClean="0"/>
              <a:t>Ghi file: đối tượng StreamWriter</a:t>
            </a:r>
          </a:p>
          <a:p>
            <a:pPr eaLnBrk="1" hangingPunct="1">
              <a:lnSpc>
                <a:spcPct val="150000"/>
              </a:lnSpc>
              <a:buFont typeface="Wingdings" panose="05000000000000000000" pitchFamily="2" charset="2"/>
              <a:buNone/>
            </a:pPr>
            <a:r>
              <a:rPr lang="vi-VN" dirty="0" smtClean="0"/>
              <a:t>	Phương thức ghi: WriteLine();</a:t>
            </a:r>
          </a:p>
          <a:p>
            <a:pPr eaLnBrk="1" hangingPunct="1">
              <a:lnSpc>
                <a:spcPct val="150000"/>
              </a:lnSpc>
            </a:pPr>
            <a:r>
              <a:rPr lang="vi-VN" dirty="0" smtClean="0"/>
              <a:t>Đóng file: Phương thức Close();</a:t>
            </a:r>
          </a:p>
        </p:txBody>
      </p:sp>
      <p:sp>
        <p:nvSpPr>
          <p:cNvPr id="128004"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2C6AC7A-AB44-4BE6-A78A-DBA2BCC5F218}" type="slidenum">
              <a:rPr lang="en-US" smtClean="0">
                <a:solidFill>
                  <a:schemeClr val="bg1"/>
                </a:solidFill>
                <a:latin typeface="Verdana" panose="020B0604030504040204" pitchFamily="34" charset="0"/>
              </a:rPr>
              <a:pPr/>
              <a:t>130</a:t>
            </a:fld>
            <a:endParaRPr lang="en-US" smtClean="0">
              <a:solidFill>
                <a:schemeClr val="bg1"/>
              </a:solidFill>
              <a:latin typeface="Verdana" panose="020B0604030504040204" pitchFamily="34" charset="0"/>
            </a:endParaRPr>
          </a:p>
        </p:txBody>
      </p:sp>
    </p:spTree>
    <p:extLst>
      <p:ext uri="{BB962C8B-B14F-4D97-AF65-F5344CB8AC3E}">
        <p14:creationId xmlns="" xmlns:p14="http://schemas.microsoft.com/office/powerpoint/2010/main" val="671080984"/>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628650" y="1"/>
            <a:ext cx="7886700" cy="990600"/>
          </a:xfrm>
        </p:spPr>
        <p:txBody>
          <a:bodyPr/>
          <a:lstStyle/>
          <a:p>
            <a:pPr eaLnBrk="1" hangingPunct="1"/>
            <a:r>
              <a:rPr lang="en-US" dirty="0" smtClean="0"/>
              <a:t>File Text – </a:t>
            </a:r>
            <a:r>
              <a:rPr lang="en-US" dirty="0" err="1" smtClean="0"/>
              <a:t>Ví</a:t>
            </a:r>
            <a:r>
              <a:rPr lang="en-US" dirty="0" smtClean="0"/>
              <a:t> </a:t>
            </a:r>
            <a:r>
              <a:rPr lang="en-US" dirty="0" err="1" smtClean="0"/>
              <a:t>dụ</a:t>
            </a:r>
            <a:endParaRPr lang="en-US" dirty="0" smtClean="0">
              <a:solidFill>
                <a:schemeClr val="accent1"/>
              </a:solidFill>
            </a:endParaRPr>
          </a:p>
        </p:txBody>
      </p:sp>
      <p:sp>
        <p:nvSpPr>
          <p:cNvPr id="129027" name="Content Placeholder 2"/>
          <p:cNvSpPr>
            <a:spLocks noGrp="1"/>
          </p:cNvSpPr>
          <p:nvPr>
            <p:ph idx="1"/>
          </p:nvPr>
        </p:nvSpPr>
        <p:spPr>
          <a:xfrm>
            <a:off x="0" y="1447800"/>
            <a:ext cx="5029200" cy="5410200"/>
          </a:xfrm>
        </p:spPr>
        <p:txBody>
          <a:bodyPr/>
          <a:lstStyle/>
          <a:p>
            <a:pPr marL="273050" indent="-273050" eaLnBrk="1" hangingPunct="1">
              <a:buFont typeface="Wingdings" panose="05000000000000000000" pitchFamily="2" charset="2"/>
              <a:buNone/>
            </a:pPr>
            <a:r>
              <a:rPr lang="en-US" sz="1800" dirty="0" smtClean="0"/>
              <a:t>static void </a:t>
            </a:r>
            <a:r>
              <a:rPr lang="en-US" sz="1800" dirty="0" err="1" smtClean="0"/>
              <a:t>TaoFile</a:t>
            </a:r>
            <a:r>
              <a:rPr lang="en-US" sz="1800" dirty="0" smtClean="0"/>
              <a:t>(string </a:t>
            </a:r>
            <a:r>
              <a:rPr lang="en-US" sz="1800" dirty="0" err="1" smtClean="0"/>
              <a:t>tenfile</a:t>
            </a:r>
            <a:r>
              <a:rPr lang="en-US" sz="1800" dirty="0" smtClean="0"/>
              <a:t>)</a:t>
            </a:r>
          </a:p>
          <a:p>
            <a:pPr marL="273050" indent="-273050" eaLnBrk="1" hangingPunct="1">
              <a:buFont typeface="Wingdings" panose="05000000000000000000" pitchFamily="2" charset="2"/>
              <a:buNone/>
            </a:pPr>
            <a:r>
              <a:rPr lang="en-US" sz="1800" dirty="0" smtClean="0"/>
              <a:t>{</a:t>
            </a:r>
          </a:p>
          <a:p>
            <a:pPr marL="273050" indent="-273050" eaLnBrk="1" hangingPunct="1">
              <a:buFont typeface="Wingdings" panose="05000000000000000000" pitchFamily="2" charset="2"/>
              <a:buNone/>
            </a:pPr>
            <a:r>
              <a:rPr lang="en-US" sz="1800" dirty="0" smtClean="0"/>
              <a:t>     </a:t>
            </a:r>
            <a:r>
              <a:rPr lang="en-US" sz="1800" dirty="0" err="1" smtClean="0"/>
              <a:t>StreamWriter</a:t>
            </a:r>
            <a:r>
              <a:rPr lang="en-US" sz="1800" dirty="0" smtClean="0"/>
              <a:t> </a:t>
            </a:r>
            <a:r>
              <a:rPr lang="en-US" sz="1800" dirty="0" err="1" smtClean="0"/>
              <a:t>sw</a:t>
            </a:r>
            <a:r>
              <a:rPr lang="en-US" sz="1800" dirty="0" smtClean="0"/>
              <a:t> = new </a:t>
            </a:r>
            <a:r>
              <a:rPr lang="en-US" sz="1800" dirty="0" err="1" smtClean="0"/>
              <a:t>StreamWriter</a:t>
            </a:r>
            <a:r>
              <a:rPr lang="en-US" sz="1800" dirty="0" smtClean="0"/>
              <a:t>(</a:t>
            </a:r>
            <a:r>
              <a:rPr lang="en-US" sz="1800" dirty="0" err="1" smtClean="0"/>
              <a:t>tenfile</a:t>
            </a:r>
            <a:r>
              <a:rPr lang="en-US" sz="1800" dirty="0" smtClean="0"/>
              <a:t>);</a:t>
            </a:r>
          </a:p>
          <a:p>
            <a:pPr marL="273050" indent="-273050" eaLnBrk="1" hangingPunct="1">
              <a:buFont typeface="Wingdings" panose="05000000000000000000" pitchFamily="2" charset="2"/>
              <a:buNone/>
            </a:pPr>
            <a:r>
              <a:rPr lang="en-US" sz="1800" dirty="0" smtClean="0"/>
              <a:t>     </a:t>
            </a:r>
            <a:r>
              <a:rPr lang="en-US" sz="1800" dirty="0" err="1" smtClean="0"/>
              <a:t>sw.WriteLine</a:t>
            </a:r>
            <a:r>
              <a:rPr lang="en-US" sz="1800" dirty="0" smtClean="0"/>
              <a:t>(70);</a:t>
            </a:r>
          </a:p>
          <a:p>
            <a:pPr marL="273050" indent="-273050" eaLnBrk="1" hangingPunct="1">
              <a:buFont typeface="Wingdings" panose="05000000000000000000" pitchFamily="2" charset="2"/>
              <a:buNone/>
            </a:pPr>
            <a:r>
              <a:rPr lang="en-US" sz="1800" dirty="0" smtClean="0"/>
              <a:t>     </a:t>
            </a:r>
            <a:r>
              <a:rPr lang="en-US" sz="1800" dirty="0" err="1" smtClean="0"/>
              <a:t>sw.WriteLine</a:t>
            </a:r>
            <a:r>
              <a:rPr lang="en-US" sz="1800" dirty="0" smtClean="0"/>
              <a:t>("</a:t>
            </a:r>
            <a:r>
              <a:rPr lang="en-US" sz="1800" dirty="0" err="1" smtClean="0"/>
              <a:t>abc</a:t>
            </a:r>
            <a:r>
              <a:rPr lang="en-US" sz="1800" dirty="0" smtClean="0"/>
              <a:t>");</a:t>
            </a:r>
          </a:p>
          <a:p>
            <a:pPr marL="273050" indent="-273050" eaLnBrk="1" hangingPunct="1">
              <a:buFont typeface="Wingdings" panose="05000000000000000000" pitchFamily="2" charset="2"/>
              <a:buNone/>
            </a:pPr>
            <a:r>
              <a:rPr lang="en-US" sz="1800" dirty="0" smtClean="0"/>
              <a:t>     </a:t>
            </a:r>
            <a:r>
              <a:rPr lang="en-US" sz="1800" dirty="0" err="1" smtClean="0"/>
              <a:t>sw.WriteLine</a:t>
            </a:r>
            <a:r>
              <a:rPr lang="en-US" sz="1800" dirty="0" smtClean="0"/>
              <a:t>(3.45);</a:t>
            </a:r>
          </a:p>
          <a:p>
            <a:pPr marL="273050" indent="-273050" eaLnBrk="1" hangingPunct="1">
              <a:buFont typeface="Wingdings" panose="05000000000000000000" pitchFamily="2" charset="2"/>
              <a:buNone/>
            </a:pPr>
            <a:r>
              <a:rPr lang="en-US" sz="1800" dirty="0" smtClean="0"/>
              <a:t>     </a:t>
            </a:r>
            <a:r>
              <a:rPr lang="en-US" sz="1800" dirty="0" err="1" smtClean="0"/>
              <a:t>sw.Close</a:t>
            </a:r>
            <a:r>
              <a:rPr lang="en-US" sz="1800" dirty="0" smtClean="0"/>
              <a:t>();</a:t>
            </a:r>
          </a:p>
          <a:p>
            <a:pPr marL="273050" indent="-273050" eaLnBrk="1" hangingPunct="1">
              <a:buFont typeface="Wingdings" panose="05000000000000000000" pitchFamily="2" charset="2"/>
              <a:buNone/>
            </a:pPr>
            <a:r>
              <a:rPr lang="en-US" sz="1800" dirty="0" smtClean="0"/>
              <a:t>}</a:t>
            </a:r>
          </a:p>
          <a:p>
            <a:pPr marL="273050" indent="-273050" eaLnBrk="1" hangingPunct="1">
              <a:buFont typeface="Wingdings" panose="05000000000000000000" pitchFamily="2" charset="2"/>
              <a:buNone/>
            </a:pPr>
            <a:r>
              <a:rPr lang="en-US" sz="1800" dirty="0" smtClean="0"/>
              <a:t>static void </a:t>
            </a:r>
            <a:r>
              <a:rPr lang="en-US" sz="1800" dirty="0" err="1" smtClean="0"/>
              <a:t>DocFile</a:t>
            </a:r>
            <a:r>
              <a:rPr lang="en-US" sz="1800" dirty="0" smtClean="0"/>
              <a:t>(string </a:t>
            </a:r>
            <a:r>
              <a:rPr lang="en-US" sz="1800" dirty="0" err="1" smtClean="0"/>
              <a:t>tenfile</a:t>
            </a:r>
            <a:r>
              <a:rPr lang="en-US" sz="1800" dirty="0" smtClean="0"/>
              <a:t>)</a:t>
            </a:r>
          </a:p>
          <a:p>
            <a:pPr marL="273050" indent="-273050" eaLnBrk="1" hangingPunct="1">
              <a:buFont typeface="Wingdings" panose="05000000000000000000" pitchFamily="2" charset="2"/>
              <a:buNone/>
            </a:pPr>
            <a:r>
              <a:rPr lang="en-US" sz="1800" dirty="0" smtClean="0"/>
              <a:t>{</a:t>
            </a:r>
          </a:p>
          <a:p>
            <a:pPr marL="273050" indent="-273050" eaLnBrk="1" hangingPunct="1">
              <a:buFont typeface="Wingdings" panose="05000000000000000000" pitchFamily="2" charset="2"/>
              <a:buNone/>
            </a:pPr>
            <a:r>
              <a:rPr lang="en-US" sz="1800" dirty="0" smtClean="0"/>
              <a:t>    </a:t>
            </a:r>
            <a:r>
              <a:rPr lang="en-US" sz="1800" dirty="0" err="1" smtClean="0"/>
              <a:t>StreamReader</a:t>
            </a:r>
            <a:r>
              <a:rPr lang="en-US" sz="1800" dirty="0" smtClean="0"/>
              <a:t> </a:t>
            </a:r>
            <a:r>
              <a:rPr lang="en-US" sz="1800" dirty="0" err="1" smtClean="0"/>
              <a:t>sr</a:t>
            </a:r>
            <a:r>
              <a:rPr lang="en-US" sz="1800" dirty="0" smtClean="0"/>
              <a:t> = new </a:t>
            </a:r>
            <a:r>
              <a:rPr lang="en-US" sz="1800" dirty="0" err="1" smtClean="0"/>
              <a:t>StreamReader</a:t>
            </a:r>
            <a:r>
              <a:rPr lang="en-US" sz="1800" dirty="0" smtClean="0"/>
              <a:t>(</a:t>
            </a:r>
            <a:r>
              <a:rPr lang="en-US" sz="1800" dirty="0" err="1" smtClean="0"/>
              <a:t>tenfile</a:t>
            </a:r>
            <a:r>
              <a:rPr lang="en-US" sz="1800" dirty="0" smtClean="0"/>
              <a:t>);</a:t>
            </a:r>
          </a:p>
          <a:p>
            <a:pPr marL="273050" indent="-273050" eaLnBrk="1" hangingPunct="1">
              <a:buFont typeface="Wingdings" panose="05000000000000000000" pitchFamily="2" charset="2"/>
              <a:buNone/>
            </a:pPr>
            <a:r>
              <a:rPr lang="en-US" sz="1800" dirty="0" smtClean="0"/>
              <a:t>    string </a:t>
            </a:r>
            <a:r>
              <a:rPr lang="en-US" sz="1800" dirty="0" err="1" smtClean="0"/>
              <a:t>str</a:t>
            </a:r>
            <a:r>
              <a:rPr lang="en-US" sz="1800" dirty="0" smtClean="0"/>
              <a:t>;</a:t>
            </a:r>
          </a:p>
          <a:p>
            <a:pPr marL="273050" indent="-273050" eaLnBrk="1" hangingPunct="1">
              <a:buFont typeface="Wingdings" panose="05000000000000000000" pitchFamily="2" charset="2"/>
              <a:buNone/>
            </a:pPr>
            <a:r>
              <a:rPr lang="en-US" sz="1800" dirty="0" smtClean="0"/>
              <a:t>    while ((</a:t>
            </a:r>
            <a:r>
              <a:rPr lang="en-US" sz="1800" dirty="0" err="1" smtClean="0"/>
              <a:t>str</a:t>
            </a:r>
            <a:r>
              <a:rPr lang="en-US" sz="1800" dirty="0" smtClean="0"/>
              <a:t> = </a:t>
            </a:r>
            <a:r>
              <a:rPr lang="en-US" sz="1800" dirty="0" err="1" smtClean="0"/>
              <a:t>sr.ReadLine</a:t>
            </a:r>
            <a:r>
              <a:rPr lang="en-US" sz="1800" dirty="0" smtClean="0"/>
              <a:t>()) != null)</a:t>
            </a:r>
          </a:p>
          <a:p>
            <a:pPr marL="273050" indent="-273050" eaLnBrk="1" hangingPunct="1">
              <a:buFont typeface="Wingdings" panose="05000000000000000000" pitchFamily="2" charset="2"/>
              <a:buNone/>
            </a:pPr>
            <a:r>
              <a:rPr lang="en-US" sz="1800" dirty="0" smtClean="0"/>
              <a:t>        </a:t>
            </a:r>
            <a:r>
              <a:rPr lang="en-US" sz="1800" dirty="0" err="1" smtClean="0"/>
              <a:t>Console.WriteLine</a:t>
            </a:r>
            <a:r>
              <a:rPr lang="en-US" sz="1800" dirty="0" smtClean="0"/>
              <a:t>(</a:t>
            </a:r>
            <a:r>
              <a:rPr lang="en-US" sz="1800" dirty="0" err="1" smtClean="0"/>
              <a:t>str</a:t>
            </a:r>
            <a:r>
              <a:rPr lang="en-US" sz="1800" dirty="0" smtClean="0"/>
              <a:t>);</a:t>
            </a:r>
          </a:p>
          <a:p>
            <a:pPr marL="273050" indent="-273050" eaLnBrk="1" hangingPunct="1">
              <a:buFont typeface="Wingdings" panose="05000000000000000000" pitchFamily="2" charset="2"/>
              <a:buNone/>
            </a:pPr>
            <a:r>
              <a:rPr lang="en-US" sz="1800" dirty="0" smtClean="0"/>
              <a:t>    </a:t>
            </a:r>
            <a:r>
              <a:rPr lang="en-US" sz="1800" dirty="0" err="1" smtClean="0"/>
              <a:t>sr.Close</a:t>
            </a:r>
            <a:r>
              <a:rPr lang="en-US" sz="1800" dirty="0" smtClean="0"/>
              <a:t>();</a:t>
            </a:r>
          </a:p>
          <a:p>
            <a:pPr marL="273050" indent="-273050" eaLnBrk="1" hangingPunct="1">
              <a:buFont typeface="Wingdings" panose="05000000000000000000" pitchFamily="2" charset="2"/>
              <a:buNone/>
            </a:pPr>
            <a:r>
              <a:rPr lang="en-US" sz="1800" dirty="0" smtClean="0"/>
              <a:t>}</a:t>
            </a:r>
          </a:p>
          <a:p>
            <a:pPr marL="273050" indent="-273050" eaLnBrk="1" hangingPunct="1">
              <a:buFont typeface="Wingdings" panose="05000000000000000000" pitchFamily="2" charset="2"/>
              <a:buNone/>
            </a:pPr>
            <a:r>
              <a:rPr lang="en-US" sz="1800" dirty="0" smtClean="0"/>
              <a:t>        </a:t>
            </a:r>
          </a:p>
        </p:txBody>
      </p:sp>
      <p:sp>
        <p:nvSpPr>
          <p:cNvPr id="129028"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B40F743-7940-4681-8F25-19004532FF45}" type="slidenum">
              <a:rPr lang="en-US" smtClean="0">
                <a:solidFill>
                  <a:schemeClr val="bg1"/>
                </a:solidFill>
                <a:latin typeface="Verdana" panose="020B0604030504040204" pitchFamily="34" charset="0"/>
              </a:rPr>
              <a:pPr/>
              <a:t>131</a:t>
            </a:fld>
            <a:endParaRPr lang="en-US" smtClean="0">
              <a:solidFill>
                <a:schemeClr val="bg1"/>
              </a:solidFill>
              <a:latin typeface="Verdana" panose="020B0604030504040204" pitchFamily="34" charset="0"/>
            </a:endParaRPr>
          </a:p>
        </p:txBody>
      </p:sp>
      <p:sp>
        <p:nvSpPr>
          <p:cNvPr id="7" name="Content Placeholder 2"/>
          <p:cNvSpPr txBox="1">
            <a:spLocks/>
          </p:cNvSpPr>
          <p:nvPr/>
        </p:nvSpPr>
        <p:spPr bwMode="auto">
          <a:xfrm>
            <a:off x="4419600" y="1447800"/>
            <a:ext cx="4876800" cy="3236913"/>
          </a:xfrm>
          <a:prstGeom prst="rect">
            <a:avLst/>
          </a:prstGeom>
          <a:noFill/>
          <a:ln w="9525">
            <a:noFill/>
            <a:miter lim="800000"/>
            <a:headEnd/>
            <a:tailEnd/>
          </a:ln>
        </p:spPr>
        <p:txBody>
          <a:bodyPr/>
          <a:lstStyle/>
          <a:p>
            <a:pPr marL="273050" indent="-273050">
              <a:spcBef>
                <a:spcPts val="600"/>
              </a:spcBef>
              <a:buClr>
                <a:schemeClr val="accent1"/>
              </a:buClr>
              <a:buSzPct val="70000"/>
              <a:buFont typeface="Wingdings" pitchFamily="2" charset="2"/>
              <a:buNone/>
              <a:defRPr/>
            </a:pP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public static void Main()</a:t>
            </a:r>
          </a:p>
          <a:p>
            <a:pPr marL="273050" indent="-273050">
              <a:spcBef>
                <a:spcPts val="600"/>
              </a:spcBef>
              <a:buClr>
                <a:schemeClr val="accent1"/>
              </a:buClr>
              <a:buSzPct val="70000"/>
              <a:buFont typeface="Wingdings" pitchFamily="2" charset="2"/>
              <a:buNone/>
              <a:defRPr/>
            </a:pPr>
            <a:r>
              <a:rPr lang="en-US" dirty="0">
                <a:latin typeface="Times New Roman" panose="02020603050405020304" pitchFamily="18" charset="0"/>
                <a:cs typeface="Times New Roman" panose="02020603050405020304" pitchFamily="18" charset="0"/>
              </a:rPr>
              <a:t>        {</a:t>
            </a:r>
          </a:p>
          <a:p>
            <a:pPr marL="273050" indent="-273050">
              <a:spcBef>
                <a:spcPts val="600"/>
              </a:spcBef>
              <a:buClr>
                <a:schemeClr val="accent1"/>
              </a:buClr>
              <a:buSzPct val="70000"/>
              <a:buFont typeface="Wingdings" pitchFamily="2" charset="2"/>
              <a:buNone/>
              <a:defRPr/>
            </a:pPr>
            <a:r>
              <a:rPr lang="en-US" dirty="0">
                <a:latin typeface="Times New Roman" panose="02020603050405020304" pitchFamily="18" charset="0"/>
                <a:cs typeface="Times New Roman" panose="02020603050405020304" pitchFamily="18" charset="0"/>
              </a:rPr>
              <a:t>            string </a:t>
            </a:r>
            <a:r>
              <a:rPr lang="en-US" dirty="0" err="1">
                <a:latin typeface="Times New Roman" panose="02020603050405020304" pitchFamily="18" charset="0"/>
                <a:cs typeface="Times New Roman" panose="02020603050405020304" pitchFamily="18" charset="0"/>
              </a:rPr>
              <a:t>tenfile</a:t>
            </a:r>
            <a:r>
              <a:rPr lang="en-US" dirty="0">
                <a:latin typeface="Times New Roman" panose="02020603050405020304" pitchFamily="18" charset="0"/>
                <a:cs typeface="Times New Roman" panose="02020603050405020304" pitchFamily="18" charset="0"/>
              </a:rPr>
              <a:t> = @"d:\test.txt";</a:t>
            </a:r>
          </a:p>
          <a:p>
            <a:pPr marL="273050" indent="-273050">
              <a:spcBef>
                <a:spcPts val="600"/>
              </a:spcBef>
              <a:buClr>
                <a:schemeClr val="accent1"/>
              </a:buClr>
              <a:buSzPct val="70000"/>
              <a:buFont typeface="Wingdings" pitchFamily="2" charset="2"/>
              <a:buNone/>
              <a:defRPr/>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TaoFile</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tenfile</a:t>
            </a:r>
            <a:r>
              <a:rPr lang="en-US" dirty="0">
                <a:latin typeface="Times New Roman" panose="02020603050405020304" pitchFamily="18" charset="0"/>
                <a:cs typeface="Times New Roman" panose="02020603050405020304" pitchFamily="18" charset="0"/>
              </a:rPr>
              <a:t>);</a:t>
            </a:r>
          </a:p>
          <a:p>
            <a:pPr marL="273050" indent="-273050">
              <a:spcBef>
                <a:spcPts val="600"/>
              </a:spcBef>
              <a:buClr>
                <a:schemeClr val="accent1"/>
              </a:buClr>
              <a:buSzPct val="70000"/>
              <a:buFont typeface="Wingdings" pitchFamily="2" charset="2"/>
              <a:buNone/>
              <a:defRPr/>
            </a:pP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Console.WriteLine</a:t>
            </a:r>
            <a:r>
              <a:rPr lang="fr-FR" dirty="0">
                <a:latin typeface="Times New Roman" panose="02020603050405020304" pitchFamily="18" charset="0"/>
                <a:cs typeface="Times New Roman" panose="02020603050405020304" pitchFamily="18" charset="0"/>
              </a:rPr>
              <a:t>("Du lieu doc tu file:");</a:t>
            </a:r>
          </a:p>
          <a:p>
            <a:pPr marL="273050" indent="-273050">
              <a:spcBef>
                <a:spcPts val="600"/>
              </a:spcBef>
              <a:buClr>
                <a:schemeClr val="accent1"/>
              </a:buClr>
              <a:buSzPct val="70000"/>
              <a:buFont typeface="Wingdings" pitchFamily="2" charset="2"/>
              <a:buNone/>
              <a:defRPr/>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DocFile</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tenfile</a:t>
            </a:r>
            <a:r>
              <a:rPr lang="en-US" dirty="0">
                <a:latin typeface="Times New Roman" panose="02020603050405020304" pitchFamily="18" charset="0"/>
                <a:cs typeface="Times New Roman" panose="02020603050405020304" pitchFamily="18" charset="0"/>
              </a:rPr>
              <a:t>);</a:t>
            </a:r>
          </a:p>
          <a:p>
            <a:pPr marL="273050" indent="-273050">
              <a:spcBef>
                <a:spcPts val="600"/>
              </a:spcBef>
              <a:buClr>
                <a:schemeClr val="accent1"/>
              </a:buClr>
              <a:buSzPct val="70000"/>
              <a:buFont typeface="Wingdings" pitchFamily="2" charset="2"/>
              <a:buNone/>
              <a:defRPr/>
            </a:pPr>
            <a:r>
              <a:rPr lang="en-US" dirty="0">
                <a:latin typeface="Times New Roman" panose="02020603050405020304" pitchFamily="18" charset="0"/>
                <a:cs typeface="Times New Roman" panose="02020603050405020304" pitchFamily="18" charset="0"/>
              </a:rPr>
              <a:t>        }</a:t>
            </a:r>
          </a:p>
          <a:p>
            <a:pPr marL="273050" indent="-273050">
              <a:spcBef>
                <a:spcPts val="600"/>
              </a:spcBef>
              <a:buClr>
                <a:schemeClr val="accent1"/>
              </a:buClr>
              <a:buSzPct val="70000"/>
              <a:buFont typeface="Wingdings" pitchFamily="2" charset="2"/>
              <a:buNone/>
              <a:defRPr/>
            </a:pPr>
            <a:r>
              <a:rPr lang="en-US" dirty="0">
                <a:latin typeface="Times New Roman" panose="02020603050405020304" pitchFamily="18" charset="0"/>
                <a:cs typeface="Times New Roman" panose="02020603050405020304" pitchFamily="18" charset="0"/>
              </a:rPr>
              <a:t>    }</a:t>
            </a:r>
          </a:p>
        </p:txBody>
      </p:sp>
      <p:sp>
        <p:nvSpPr>
          <p:cNvPr id="129030" name="Rectangle 5"/>
          <p:cNvSpPr>
            <a:spLocks noChangeArrowheads="1"/>
          </p:cNvSpPr>
          <p:nvPr/>
        </p:nvSpPr>
        <p:spPr bwMode="auto">
          <a:xfrm>
            <a:off x="5715000" y="4800600"/>
            <a:ext cx="2286000" cy="1631216"/>
          </a:xfrm>
          <a:prstGeom prst="rect">
            <a:avLst/>
          </a:prstGeom>
          <a:noFill/>
          <a:ln w="9525">
            <a:solidFill>
              <a:schemeClr val="accent1"/>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2000" b="1" dirty="0" err="1">
                <a:latin typeface="Times New Roman" panose="02020603050405020304" pitchFamily="18" charset="0"/>
                <a:cs typeface="Times New Roman" panose="02020603050405020304" pitchFamily="18" charset="0"/>
              </a:rPr>
              <a:t>Kết</a:t>
            </a:r>
            <a:r>
              <a:rPr lang="fr-FR" sz="2000" b="1" dirty="0">
                <a:latin typeface="Times New Roman" panose="02020603050405020304" pitchFamily="18" charset="0"/>
                <a:cs typeface="Times New Roman" panose="02020603050405020304" pitchFamily="18" charset="0"/>
              </a:rPr>
              <a:t> </a:t>
            </a:r>
            <a:r>
              <a:rPr lang="fr-FR" sz="2000" b="1" dirty="0" err="1">
                <a:latin typeface="Times New Roman" panose="02020603050405020304" pitchFamily="18" charset="0"/>
                <a:cs typeface="Times New Roman" panose="02020603050405020304" pitchFamily="18" charset="0"/>
              </a:rPr>
              <a:t>quả</a:t>
            </a:r>
            <a:endParaRPr lang="fr-FR" sz="2000" b="1" dirty="0">
              <a:latin typeface="Times New Roman" panose="02020603050405020304" pitchFamily="18" charset="0"/>
              <a:cs typeface="Times New Roman" panose="02020603050405020304" pitchFamily="18" charset="0"/>
            </a:endParaRPr>
          </a:p>
          <a:p>
            <a:pPr eaLnBrk="1" hangingPunct="1"/>
            <a:r>
              <a:rPr lang="fr-FR" sz="2000" dirty="0">
                <a:latin typeface="Times New Roman" panose="02020603050405020304" pitchFamily="18" charset="0"/>
                <a:cs typeface="Times New Roman" panose="02020603050405020304" pitchFamily="18" charset="0"/>
              </a:rPr>
              <a:t>Du lieu doc tu file:</a:t>
            </a:r>
          </a:p>
          <a:p>
            <a:pPr eaLnBrk="1" hangingPunct="1"/>
            <a:r>
              <a:rPr lang="fr-FR" sz="2000" dirty="0">
                <a:latin typeface="Times New Roman" panose="02020603050405020304" pitchFamily="18" charset="0"/>
                <a:cs typeface="Times New Roman" panose="02020603050405020304" pitchFamily="18" charset="0"/>
              </a:rPr>
              <a:t>70</a:t>
            </a:r>
          </a:p>
          <a:p>
            <a:pPr eaLnBrk="1" hangingPunct="1"/>
            <a:r>
              <a:rPr lang="fr-FR" sz="2000" dirty="0">
                <a:latin typeface="Times New Roman" panose="02020603050405020304" pitchFamily="18" charset="0"/>
                <a:cs typeface="Times New Roman" panose="02020603050405020304" pitchFamily="18" charset="0"/>
              </a:rPr>
              <a:t>abc</a:t>
            </a:r>
          </a:p>
          <a:p>
            <a:pPr eaLnBrk="1" hangingPunct="1"/>
            <a:r>
              <a:rPr lang="fr-FR" sz="2000" dirty="0">
                <a:latin typeface="Times New Roman" panose="02020603050405020304" pitchFamily="18" charset="0"/>
                <a:cs typeface="Times New Roman" panose="02020603050405020304" pitchFamily="18" charset="0"/>
              </a:rPr>
              <a:t>3.45</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76510238"/>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628650" y="1"/>
            <a:ext cx="7886700" cy="1066800"/>
          </a:xfrm>
        </p:spPr>
        <p:txBody>
          <a:bodyPr/>
          <a:lstStyle/>
          <a:p>
            <a:pPr eaLnBrk="1" hangingPunct="1"/>
            <a:r>
              <a:rPr lang="en-US" dirty="0" smtClean="0"/>
              <a:t>File Binary</a:t>
            </a:r>
            <a:endParaRPr lang="en-US" dirty="0" smtClean="0">
              <a:solidFill>
                <a:schemeClr val="accent1"/>
              </a:solidFill>
            </a:endParaRPr>
          </a:p>
        </p:txBody>
      </p:sp>
      <p:sp>
        <p:nvSpPr>
          <p:cNvPr id="9" name="Content Placeholder 2"/>
          <p:cNvSpPr>
            <a:spLocks noGrp="1"/>
          </p:cNvSpPr>
          <p:nvPr>
            <p:ph idx="1"/>
          </p:nvPr>
        </p:nvSpPr>
        <p:spPr>
          <a:xfrm>
            <a:off x="914400" y="685800"/>
            <a:ext cx="7924800" cy="5257800"/>
          </a:xfrm>
        </p:spPr>
        <p:txBody>
          <a:bodyPr rtlCol="0">
            <a:noAutofit/>
          </a:bodyPr>
          <a:lstStyle/>
          <a:p>
            <a:pPr eaLnBrk="1" fontAlgn="auto" hangingPunct="1">
              <a:lnSpc>
                <a:spcPct val="150000"/>
              </a:lnSpc>
              <a:spcAft>
                <a:spcPts val="0"/>
              </a:spcAft>
              <a:defRPr/>
            </a:pPr>
            <a:r>
              <a:rPr lang="vi-VN" sz="2400" dirty="0" smtClean="0"/>
              <a:t>Ghi: Đối tượng BinaryWriter</a:t>
            </a:r>
          </a:p>
          <a:p>
            <a:pPr marL="0" indent="0" eaLnBrk="1" fontAlgn="auto" hangingPunct="1">
              <a:lnSpc>
                <a:spcPct val="150000"/>
              </a:lnSpc>
              <a:spcAft>
                <a:spcPts val="0"/>
              </a:spcAft>
              <a:buFont typeface="Wingdings" panose="05000000000000000000" pitchFamily="2" charset="2"/>
              <a:buNone/>
              <a:defRPr/>
            </a:pPr>
            <a:r>
              <a:rPr lang="vi-VN" sz="2400" dirty="0" smtClean="0"/>
              <a:t>  </a:t>
            </a:r>
            <a:r>
              <a:rPr lang="en-US" sz="2400" dirty="0" smtClean="0"/>
              <a:t>	</a:t>
            </a:r>
            <a:r>
              <a:rPr lang="vi-VN" sz="2400" dirty="0" smtClean="0"/>
              <a:t> Phương thức: Write(giá trị)</a:t>
            </a:r>
          </a:p>
          <a:p>
            <a:pPr eaLnBrk="1" fontAlgn="auto" hangingPunct="1">
              <a:lnSpc>
                <a:spcPct val="150000"/>
              </a:lnSpc>
              <a:spcAft>
                <a:spcPts val="0"/>
              </a:spcAft>
              <a:defRPr/>
            </a:pPr>
            <a:r>
              <a:rPr lang="vi-VN" sz="2400" dirty="0" smtClean="0"/>
              <a:t>Đọc: Đối tượng BinaryReader</a:t>
            </a:r>
          </a:p>
          <a:p>
            <a:pPr marL="0" indent="0" eaLnBrk="1" fontAlgn="auto" hangingPunct="1">
              <a:lnSpc>
                <a:spcPct val="150000"/>
              </a:lnSpc>
              <a:spcAft>
                <a:spcPts val="0"/>
              </a:spcAft>
              <a:buFont typeface="Wingdings" panose="05000000000000000000" pitchFamily="2" charset="2"/>
              <a:buNone/>
              <a:defRPr/>
            </a:pPr>
            <a:r>
              <a:rPr lang="vi-VN" sz="2400" dirty="0" smtClean="0"/>
              <a:t>  </a:t>
            </a:r>
            <a:r>
              <a:rPr lang="en-US" sz="2400" dirty="0" smtClean="0"/>
              <a:t>	</a:t>
            </a:r>
            <a:r>
              <a:rPr lang="vi-VN" sz="2400" dirty="0" smtClean="0"/>
              <a:t> Phương thức:</a:t>
            </a:r>
          </a:p>
          <a:p>
            <a:pPr lvl="3" eaLnBrk="1" fontAlgn="auto" hangingPunct="1">
              <a:lnSpc>
                <a:spcPct val="150000"/>
              </a:lnSpc>
              <a:spcAft>
                <a:spcPts val="0"/>
              </a:spcAft>
              <a:defRPr/>
            </a:pPr>
            <a:r>
              <a:rPr lang="vi-VN" sz="2400" dirty="0" smtClean="0"/>
              <a:t>   ReadByte()</a:t>
            </a:r>
          </a:p>
          <a:p>
            <a:pPr lvl="3" eaLnBrk="1" fontAlgn="auto" hangingPunct="1">
              <a:lnSpc>
                <a:spcPct val="150000"/>
              </a:lnSpc>
              <a:spcAft>
                <a:spcPts val="0"/>
              </a:spcAft>
              <a:defRPr/>
            </a:pPr>
            <a:r>
              <a:rPr lang="vi-VN" sz="2400" dirty="0" smtClean="0"/>
              <a:t>   ReadChar()</a:t>
            </a:r>
          </a:p>
          <a:p>
            <a:pPr lvl="3" eaLnBrk="1" fontAlgn="auto" hangingPunct="1">
              <a:lnSpc>
                <a:spcPct val="150000"/>
              </a:lnSpc>
              <a:spcAft>
                <a:spcPts val="0"/>
              </a:spcAft>
              <a:defRPr/>
            </a:pPr>
            <a:r>
              <a:rPr lang="vi-VN" sz="2400" dirty="0" smtClean="0"/>
              <a:t>   ReadInt32()</a:t>
            </a:r>
          </a:p>
          <a:p>
            <a:pPr lvl="3" eaLnBrk="1" fontAlgn="auto" hangingPunct="1">
              <a:lnSpc>
                <a:spcPct val="150000"/>
              </a:lnSpc>
              <a:spcAft>
                <a:spcPts val="0"/>
              </a:spcAft>
              <a:defRPr/>
            </a:pPr>
            <a:r>
              <a:rPr lang="vi-VN" sz="2400" dirty="0" smtClean="0"/>
              <a:t>   ReadString()</a:t>
            </a:r>
          </a:p>
          <a:p>
            <a:pPr lvl="3" eaLnBrk="1" fontAlgn="auto" hangingPunct="1">
              <a:lnSpc>
                <a:spcPct val="150000"/>
              </a:lnSpc>
              <a:spcAft>
                <a:spcPts val="0"/>
              </a:spcAft>
              <a:defRPr/>
            </a:pPr>
            <a:r>
              <a:rPr lang="vi-VN" sz="2400" dirty="0" smtClean="0"/>
              <a:t>   ReadDouble()</a:t>
            </a:r>
          </a:p>
        </p:txBody>
      </p:sp>
      <p:sp>
        <p:nvSpPr>
          <p:cNvPr id="130052"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3E1EA7B-95DB-4AB4-B7A9-6834F6B265C4}" type="slidenum">
              <a:rPr lang="en-US" smtClean="0">
                <a:solidFill>
                  <a:schemeClr val="bg1"/>
                </a:solidFill>
                <a:latin typeface="Verdana" panose="020B0604030504040204" pitchFamily="34" charset="0"/>
              </a:rPr>
              <a:pPr/>
              <a:t>132</a:t>
            </a:fld>
            <a:endParaRPr lang="en-US" smtClean="0">
              <a:solidFill>
                <a:schemeClr val="bg1"/>
              </a:solidFill>
              <a:latin typeface="Verdana" panose="020B0604030504040204" pitchFamily="34" charset="0"/>
            </a:endParaRPr>
          </a:p>
        </p:txBody>
      </p:sp>
    </p:spTree>
    <p:extLst>
      <p:ext uri="{BB962C8B-B14F-4D97-AF65-F5344CB8AC3E}">
        <p14:creationId xmlns="" xmlns:p14="http://schemas.microsoft.com/office/powerpoint/2010/main" val="3079809286"/>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628650" y="1"/>
            <a:ext cx="7886700" cy="990600"/>
          </a:xfrm>
        </p:spPr>
        <p:txBody>
          <a:bodyPr/>
          <a:lstStyle/>
          <a:p>
            <a:pPr eaLnBrk="1" hangingPunct="1"/>
            <a:r>
              <a:rPr lang="en-US" dirty="0" smtClean="0"/>
              <a:t>File Binary – </a:t>
            </a:r>
            <a:r>
              <a:rPr lang="en-US" dirty="0" err="1" smtClean="0"/>
              <a:t>Ví</a:t>
            </a:r>
            <a:r>
              <a:rPr lang="en-US" dirty="0" smtClean="0"/>
              <a:t> </a:t>
            </a:r>
            <a:r>
              <a:rPr lang="en-US" dirty="0" err="1" smtClean="0"/>
              <a:t>dụ</a:t>
            </a:r>
            <a:endParaRPr lang="en-US" dirty="0" smtClean="0">
              <a:solidFill>
                <a:schemeClr val="accent1"/>
              </a:solidFill>
            </a:endParaRPr>
          </a:p>
        </p:txBody>
      </p:sp>
      <p:sp>
        <p:nvSpPr>
          <p:cNvPr id="131075" name="Content Placeholder 2"/>
          <p:cNvSpPr>
            <a:spLocks noGrp="1"/>
          </p:cNvSpPr>
          <p:nvPr>
            <p:ph idx="1"/>
          </p:nvPr>
        </p:nvSpPr>
        <p:spPr>
          <a:xfrm>
            <a:off x="762000" y="762000"/>
            <a:ext cx="8305800" cy="5867400"/>
          </a:xfrm>
        </p:spPr>
        <p:txBody>
          <a:bodyPr/>
          <a:lstStyle/>
          <a:p>
            <a:pPr eaLnBrk="1" hangingPunct="1">
              <a:buFont typeface="Wingdings" panose="05000000000000000000" pitchFamily="2" charset="2"/>
              <a:buNone/>
            </a:pPr>
            <a:r>
              <a:rPr lang="en-US" sz="2400" dirty="0" smtClean="0"/>
              <a:t>static void </a:t>
            </a:r>
            <a:r>
              <a:rPr lang="en-US" sz="2400" dirty="0" err="1" smtClean="0"/>
              <a:t>TaoFile</a:t>
            </a:r>
            <a:r>
              <a:rPr lang="en-US" sz="2400" dirty="0" smtClean="0"/>
              <a:t>(string </a:t>
            </a:r>
            <a:r>
              <a:rPr lang="en-US" sz="2400" dirty="0" err="1" smtClean="0"/>
              <a:t>tenfile</a:t>
            </a:r>
            <a:r>
              <a:rPr lang="en-US" sz="2400" dirty="0" smtClean="0"/>
              <a:t>)</a:t>
            </a:r>
          </a:p>
          <a:p>
            <a:pPr eaLnBrk="1" hangingPunct="1">
              <a:buFont typeface="Wingdings" panose="05000000000000000000" pitchFamily="2" charset="2"/>
              <a:buNone/>
            </a:pPr>
            <a:r>
              <a:rPr lang="en-US" sz="2400" dirty="0" smtClean="0"/>
              <a:t>{</a:t>
            </a:r>
          </a:p>
          <a:p>
            <a:pPr eaLnBrk="1" hangingPunct="1">
              <a:buFont typeface="Wingdings" panose="05000000000000000000" pitchFamily="2" charset="2"/>
              <a:buNone/>
            </a:pPr>
            <a:r>
              <a:rPr lang="en-US" sz="2400" dirty="0" smtClean="0"/>
              <a:t>		</a:t>
            </a:r>
            <a:r>
              <a:rPr lang="en-US" sz="2400" dirty="0" err="1" smtClean="0"/>
              <a:t>FileStream</a:t>
            </a:r>
            <a:r>
              <a:rPr lang="en-US" sz="2400" dirty="0" smtClean="0"/>
              <a:t> f = new </a:t>
            </a:r>
            <a:r>
              <a:rPr lang="en-US" sz="2400" dirty="0" err="1" smtClean="0"/>
              <a:t>FileStream</a:t>
            </a:r>
            <a:r>
              <a:rPr lang="en-US" sz="2400" dirty="0" smtClean="0"/>
              <a:t>(</a:t>
            </a:r>
            <a:r>
              <a:rPr lang="en-US" sz="2400" dirty="0" err="1" smtClean="0"/>
              <a:t>tenfile</a:t>
            </a:r>
            <a:r>
              <a:rPr lang="en-US" sz="2400" dirty="0" smtClean="0"/>
              <a:t>, </a:t>
            </a:r>
            <a:r>
              <a:rPr lang="en-US" sz="2400" dirty="0" err="1" smtClean="0"/>
              <a:t>FileMode.Create</a:t>
            </a:r>
            <a:r>
              <a:rPr lang="en-US" sz="2400" dirty="0" smtClean="0"/>
              <a:t>, </a:t>
            </a:r>
          </a:p>
          <a:p>
            <a:pPr eaLnBrk="1" hangingPunct="1">
              <a:buFont typeface="Wingdings" panose="05000000000000000000" pitchFamily="2" charset="2"/>
              <a:buNone/>
            </a:pPr>
            <a:r>
              <a:rPr lang="en-US" sz="2400" dirty="0" smtClean="0"/>
              <a:t>						</a:t>
            </a:r>
            <a:r>
              <a:rPr lang="en-US" sz="2400" dirty="0" err="1" smtClean="0"/>
              <a:t>FileAccess.Write</a:t>
            </a:r>
            <a:r>
              <a:rPr lang="en-US" sz="2400" dirty="0" smtClean="0"/>
              <a:t>, </a:t>
            </a:r>
            <a:r>
              <a:rPr lang="en-US" sz="2400" dirty="0" err="1" smtClean="0"/>
              <a:t>FileShare.Write</a:t>
            </a:r>
            <a:r>
              <a:rPr lang="en-US" sz="2400" dirty="0" smtClean="0"/>
              <a:t>);</a:t>
            </a:r>
          </a:p>
          <a:p>
            <a:pPr eaLnBrk="1" hangingPunct="1">
              <a:buFont typeface="Wingdings" panose="05000000000000000000" pitchFamily="2" charset="2"/>
              <a:buNone/>
            </a:pPr>
            <a:r>
              <a:rPr lang="en-US" sz="2400" dirty="0" smtClean="0"/>
              <a:t>         </a:t>
            </a:r>
            <a:r>
              <a:rPr lang="en-US" sz="2400" dirty="0" err="1" smtClean="0"/>
              <a:t>BinaryWriter</a:t>
            </a:r>
            <a:r>
              <a:rPr lang="en-US" sz="2400" dirty="0" smtClean="0"/>
              <a:t> </a:t>
            </a:r>
            <a:r>
              <a:rPr lang="en-US" sz="2400" dirty="0" err="1" smtClean="0"/>
              <a:t>bw</a:t>
            </a:r>
            <a:r>
              <a:rPr lang="en-US" sz="2400" dirty="0" smtClean="0"/>
              <a:t> = new </a:t>
            </a:r>
            <a:r>
              <a:rPr lang="en-US" sz="2400" dirty="0" err="1" smtClean="0"/>
              <a:t>BinaryWriter</a:t>
            </a:r>
            <a:r>
              <a:rPr lang="en-US" sz="2400" dirty="0" smtClean="0"/>
              <a:t>(f);</a:t>
            </a:r>
          </a:p>
          <a:p>
            <a:pPr eaLnBrk="1" hangingPunct="1">
              <a:buFont typeface="Wingdings" panose="05000000000000000000" pitchFamily="2" charset="2"/>
              <a:buNone/>
            </a:pPr>
            <a:r>
              <a:rPr lang="en-US" sz="2400" dirty="0" smtClean="0"/>
              <a:t>         byte so = 140;</a:t>
            </a:r>
          </a:p>
          <a:p>
            <a:pPr eaLnBrk="1" hangingPunct="1">
              <a:buFont typeface="Wingdings" panose="05000000000000000000" pitchFamily="2" charset="2"/>
              <a:buNone/>
            </a:pPr>
            <a:r>
              <a:rPr lang="en-US" sz="2400" dirty="0" smtClean="0"/>
              <a:t>         string </a:t>
            </a:r>
            <a:r>
              <a:rPr lang="en-US" sz="2400" dirty="0" err="1" smtClean="0"/>
              <a:t>str</a:t>
            </a:r>
            <a:r>
              <a:rPr lang="en-US" sz="2400" dirty="0" smtClean="0"/>
              <a:t> = "This is a test";</a:t>
            </a:r>
          </a:p>
          <a:p>
            <a:pPr eaLnBrk="1" hangingPunct="1">
              <a:buFont typeface="Wingdings" panose="05000000000000000000" pitchFamily="2" charset="2"/>
              <a:buNone/>
            </a:pPr>
            <a:r>
              <a:rPr lang="en-US" sz="2400" dirty="0" smtClean="0"/>
              <a:t>         float </a:t>
            </a:r>
            <a:r>
              <a:rPr lang="en-US" sz="2400" dirty="0" err="1" smtClean="0"/>
              <a:t>sothuc</a:t>
            </a:r>
            <a:r>
              <a:rPr lang="en-US" sz="2400" dirty="0" smtClean="0"/>
              <a:t> = 6.542f;</a:t>
            </a:r>
          </a:p>
          <a:p>
            <a:pPr eaLnBrk="1" hangingPunct="1">
              <a:buFont typeface="Wingdings" panose="05000000000000000000" pitchFamily="2" charset="2"/>
              <a:buNone/>
            </a:pPr>
            <a:r>
              <a:rPr lang="en-US" sz="2400" dirty="0" smtClean="0"/>
              <a:t>         </a:t>
            </a:r>
            <a:r>
              <a:rPr lang="en-US" sz="2400" dirty="0" err="1" smtClean="0"/>
              <a:t>bw.Write</a:t>
            </a:r>
            <a:r>
              <a:rPr lang="en-US" sz="2400" dirty="0" smtClean="0"/>
              <a:t>(so);</a:t>
            </a:r>
          </a:p>
          <a:p>
            <a:pPr eaLnBrk="1" hangingPunct="1">
              <a:buFont typeface="Wingdings" panose="05000000000000000000" pitchFamily="2" charset="2"/>
              <a:buNone/>
            </a:pPr>
            <a:r>
              <a:rPr lang="en-US" sz="2400" dirty="0" smtClean="0"/>
              <a:t>         </a:t>
            </a:r>
            <a:r>
              <a:rPr lang="en-US" sz="2400" dirty="0" err="1" smtClean="0"/>
              <a:t>bw.Write</a:t>
            </a:r>
            <a:r>
              <a:rPr lang="en-US" sz="2400" dirty="0" smtClean="0"/>
              <a:t>(</a:t>
            </a:r>
            <a:r>
              <a:rPr lang="en-US" sz="2400" dirty="0" err="1" smtClean="0"/>
              <a:t>str</a:t>
            </a:r>
            <a:r>
              <a:rPr lang="en-US" sz="2400" dirty="0" smtClean="0"/>
              <a:t>);</a:t>
            </a:r>
          </a:p>
          <a:p>
            <a:pPr eaLnBrk="1" hangingPunct="1">
              <a:buFont typeface="Wingdings" panose="05000000000000000000" pitchFamily="2" charset="2"/>
              <a:buNone/>
            </a:pPr>
            <a:r>
              <a:rPr lang="en-US" sz="2400" dirty="0" smtClean="0"/>
              <a:t>         </a:t>
            </a:r>
            <a:r>
              <a:rPr lang="en-US" sz="2400" dirty="0" err="1" smtClean="0"/>
              <a:t>bw.Write</a:t>
            </a:r>
            <a:r>
              <a:rPr lang="en-US" sz="2400" dirty="0" smtClean="0"/>
              <a:t>(</a:t>
            </a:r>
            <a:r>
              <a:rPr lang="en-US" sz="2400" dirty="0" err="1" smtClean="0"/>
              <a:t>sothuc</a:t>
            </a:r>
            <a:r>
              <a:rPr lang="en-US" sz="2400" dirty="0" smtClean="0"/>
              <a:t>);</a:t>
            </a:r>
          </a:p>
          <a:p>
            <a:pPr eaLnBrk="1" hangingPunct="1">
              <a:buFont typeface="Wingdings" panose="05000000000000000000" pitchFamily="2" charset="2"/>
              <a:buNone/>
            </a:pPr>
            <a:r>
              <a:rPr lang="en-US" sz="2400" dirty="0" smtClean="0"/>
              <a:t>         </a:t>
            </a:r>
            <a:r>
              <a:rPr lang="en-US" sz="2400" dirty="0" err="1" smtClean="0"/>
              <a:t>f.Close</a:t>
            </a:r>
            <a:r>
              <a:rPr lang="en-US" sz="2400" dirty="0" smtClean="0"/>
              <a:t>();</a:t>
            </a:r>
          </a:p>
          <a:p>
            <a:pPr eaLnBrk="1" hangingPunct="1">
              <a:buFont typeface="Wingdings" panose="05000000000000000000" pitchFamily="2" charset="2"/>
              <a:buNone/>
            </a:pPr>
            <a:r>
              <a:rPr lang="en-US" sz="2400" dirty="0" smtClean="0"/>
              <a:t>}</a:t>
            </a:r>
          </a:p>
        </p:txBody>
      </p:sp>
      <p:sp>
        <p:nvSpPr>
          <p:cNvPr id="131076"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4401F15-47EF-45DE-8675-9ED4F1C6F0A8}" type="slidenum">
              <a:rPr lang="en-US" smtClean="0">
                <a:solidFill>
                  <a:schemeClr val="bg1"/>
                </a:solidFill>
                <a:latin typeface="Verdana" panose="020B0604030504040204" pitchFamily="34" charset="0"/>
              </a:rPr>
              <a:pPr/>
              <a:t>133</a:t>
            </a:fld>
            <a:endParaRPr lang="en-US" smtClean="0">
              <a:solidFill>
                <a:schemeClr val="bg1"/>
              </a:solidFill>
              <a:latin typeface="Verdana" panose="020B0604030504040204" pitchFamily="34" charset="0"/>
            </a:endParaRPr>
          </a:p>
        </p:txBody>
      </p:sp>
    </p:spTree>
    <p:extLst>
      <p:ext uri="{BB962C8B-B14F-4D97-AF65-F5344CB8AC3E}">
        <p14:creationId xmlns="" xmlns:p14="http://schemas.microsoft.com/office/powerpoint/2010/main" val="83712643"/>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628650" y="46037"/>
            <a:ext cx="7886700" cy="715963"/>
          </a:xfrm>
        </p:spPr>
        <p:txBody>
          <a:bodyPr/>
          <a:lstStyle/>
          <a:p>
            <a:pPr eaLnBrk="1" hangingPunct="1"/>
            <a:r>
              <a:rPr lang="en-US" dirty="0" smtClean="0"/>
              <a:t>File Binary – </a:t>
            </a:r>
            <a:r>
              <a:rPr lang="en-US" dirty="0" err="1" smtClean="0"/>
              <a:t>Ví</a:t>
            </a:r>
            <a:r>
              <a:rPr lang="en-US" dirty="0" smtClean="0"/>
              <a:t> </a:t>
            </a:r>
            <a:r>
              <a:rPr lang="en-US" dirty="0" err="1" smtClean="0"/>
              <a:t>dụ</a:t>
            </a:r>
            <a:endParaRPr lang="en-US" dirty="0" smtClean="0">
              <a:solidFill>
                <a:schemeClr val="accent1"/>
              </a:solidFill>
            </a:endParaRPr>
          </a:p>
        </p:txBody>
      </p:sp>
      <p:sp>
        <p:nvSpPr>
          <p:cNvPr id="132099" name="Content Placeholder 2"/>
          <p:cNvSpPr>
            <a:spLocks noGrp="1"/>
          </p:cNvSpPr>
          <p:nvPr>
            <p:ph idx="1"/>
          </p:nvPr>
        </p:nvSpPr>
        <p:spPr>
          <a:xfrm>
            <a:off x="0" y="762000"/>
            <a:ext cx="9144000" cy="6019800"/>
          </a:xfrm>
        </p:spPr>
        <p:txBody>
          <a:bodyPr/>
          <a:lstStyle/>
          <a:p>
            <a:pPr marL="273050" indent="-273050" eaLnBrk="1" hangingPunct="1">
              <a:buFont typeface="Wingdings" panose="05000000000000000000" pitchFamily="2" charset="2"/>
              <a:buNone/>
            </a:pPr>
            <a:r>
              <a:rPr lang="en-US" sz="1800" dirty="0" smtClean="0"/>
              <a:t>static void </a:t>
            </a:r>
            <a:r>
              <a:rPr lang="en-US" sz="1800" dirty="0" err="1" smtClean="0"/>
              <a:t>DocFile</a:t>
            </a:r>
            <a:r>
              <a:rPr lang="en-US" sz="1800" dirty="0" smtClean="0"/>
              <a:t>(string </a:t>
            </a:r>
            <a:r>
              <a:rPr lang="en-US" sz="1800" dirty="0" err="1" smtClean="0"/>
              <a:t>tenfile</a:t>
            </a:r>
            <a:r>
              <a:rPr lang="en-US" sz="1800" dirty="0" smtClean="0"/>
              <a:t>)</a:t>
            </a:r>
          </a:p>
          <a:p>
            <a:pPr marL="273050" indent="-273050" eaLnBrk="1" hangingPunct="1">
              <a:buFont typeface="Wingdings" panose="05000000000000000000" pitchFamily="2" charset="2"/>
              <a:buNone/>
            </a:pPr>
            <a:r>
              <a:rPr lang="en-US" sz="1800" dirty="0" smtClean="0"/>
              <a:t>{</a:t>
            </a:r>
          </a:p>
          <a:p>
            <a:pPr marL="273050" indent="-273050" eaLnBrk="1" hangingPunct="1">
              <a:buFont typeface="Wingdings" panose="05000000000000000000" pitchFamily="2" charset="2"/>
              <a:buNone/>
            </a:pPr>
            <a:r>
              <a:rPr lang="en-US" sz="1800" dirty="0" smtClean="0"/>
              <a:t>	</a:t>
            </a:r>
            <a:r>
              <a:rPr lang="en-US" sz="1800" dirty="0" err="1" smtClean="0"/>
              <a:t>FileStream</a:t>
            </a:r>
            <a:r>
              <a:rPr lang="en-US" sz="1800" dirty="0" smtClean="0"/>
              <a:t> f = new </a:t>
            </a:r>
            <a:r>
              <a:rPr lang="en-US" sz="1800" dirty="0" err="1" smtClean="0"/>
              <a:t>FileStream</a:t>
            </a:r>
            <a:r>
              <a:rPr lang="en-US" sz="1800" dirty="0" smtClean="0"/>
              <a:t>(</a:t>
            </a:r>
            <a:r>
              <a:rPr lang="en-US" sz="1800" dirty="0" err="1" smtClean="0"/>
              <a:t>tenfile</a:t>
            </a:r>
            <a:r>
              <a:rPr lang="en-US" sz="1800" dirty="0" smtClean="0"/>
              <a:t>, </a:t>
            </a:r>
            <a:r>
              <a:rPr lang="en-US" sz="1800" dirty="0" err="1" smtClean="0"/>
              <a:t>FileMode.Open</a:t>
            </a:r>
            <a:r>
              <a:rPr lang="en-US" sz="1800" dirty="0" smtClean="0"/>
              <a:t>, </a:t>
            </a:r>
            <a:r>
              <a:rPr lang="en-US" sz="1800" dirty="0" err="1" smtClean="0"/>
              <a:t>FileAccess.Read</a:t>
            </a:r>
            <a:r>
              <a:rPr lang="en-US" sz="1800" dirty="0" smtClean="0"/>
              <a:t>, </a:t>
            </a:r>
            <a:r>
              <a:rPr lang="en-US" sz="1800" dirty="0" err="1" smtClean="0"/>
              <a:t>FileShare.Read</a:t>
            </a:r>
            <a:r>
              <a:rPr lang="en-US" sz="1800" dirty="0" smtClean="0"/>
              <a:t>);</a:t>
            </a:r>
          </a:p>
          <a:p>
            <a:pPr marL="273050" indent="-273050" eaLnBrk="1" hangingPunct="1">
              <a:buFont typeface="Wingdings" panose="05000000000000000000" pitchFamily="2" charset="2"/>
              <a:buNone/>
            </a:pPr>
            <a:r>
              <a:rPr lang="en-US" sz="1800" dirty="0" smtClean="0"/>
              <a:t>     </a:t>
            </a:r>
            <a:r>
              <a:rPr lang="en-US" sz="1800" dirty="0" err="1" smtClean="0"/>
              <a:t>BinaryReader</a:t>
            </a:r>
            <a:r>
              <a:rPr lang="en-US" sz="1800" dirty="0" smtClean="0"/>
              <a:t> </a:t>
            </a:r>
            <a:r>
              <a:rPr lang="en-US" sz="1800" dirty="0" err="1" smtClean="0"/>
              <a:t>br</a:t>
            </a:r>
            <a:r>
              <a:rPr lang="en-US" sz="1800" dirty="0" smtClean="0"/>
              <a:t> = new </a:t>
            </a:r>
            <a:r>
              <a:rPr lang="en-US" sz="1800" dirty="0" err="1" smtClean="0"/>
              <a:t>BinaryReader</a:t>
            </a:r>
            <a:r>
              <a:rPr lang="en-US" sz="1800" dirty="0" smtClean="0"/>
              <a:t>(f);</a:t>
            </a:r>
          </a:p>
          <a:p>
            <a:pPr marL="273050" indent="-273050" eaLnBrk="1" hangingPunct="1">
              <a:buFont typeface="Wingdings" panose="05000000000000000000" pitchFamily="2" charset="2"/>
              <a:buNone/>
            </a:pPr>
            <a:r>
              <a:rPr lang="en-US" sz="1800" dirty="0" smtClean="0"/>
              <a:t>     byte so;	            string </a:t>
            </a:r>
            <a:r>
              <a:rPr lang="en-US" sz="1800" dirty="0" err="1" smtClean="0"/>
              <a:t>str</a:t>
            </a:r>
            <a:r>
              <a:rPr lang="en-US" sz="1800" dirty="0" smtClean="0"/>
              <a:t>;	            float </a:t>
            </a:r>
            <a:r>
              <a:rPr lang="en-US" sz="1800" dirty="0" err="1" smtClean="0"/>
              <a:t>sothuc</a:t>
            </a:r>
            <a:r>
              <a:rPr lang="en-US" sz="1800" dirty="0" smtClean="0"/>
              <a:t>;</a:t>
            </a:r>
          </a:p>
          <a:p>
            <a:pPr marL="273050" indent="-273050" eaLnBrk="1" hangingPunct="1">
              <a:buFont typeface="Wingdings" panose="05000000000000000000" pitchFamily="2" charset="2"/>
              <a:buNone/>
            </a:pPr>
            <a:r>
              <a:rPr lang="en-US" sz="1800" dirty="0" smtClean="0"/>
              <a:t>     so = </a:t>
            </a:r>
            <a:r>
              <a:rPr lang="en-US" sz="1800" dirty="0" err="1" smtClean="0"/>
              <a:t>br.ReadByte</a:t>
            </a:r>
            <a:r>
              <a:rPr lang="en-US" sz="1800" dirty="0" smtClean="0"/>
              <a:t>();</a:t>
            </a:r>
          </a:p>
          <a:p>
            <a:pPr marL="273050" indent="-273050" eaLnBrk="1" hangingPunct="1">
              <a:buFont typeface="Wingdings" panose="05000000000000000000" pitchFamily="2" charset="2"/>
              <a:buNone/>
            </a:pPr>
            <a:r>
              <a:rPr lang="en-US" sz="1800" dirty="0" smtClean="0"/>
              <a:t>     </a:t>
            </a:r>
            <a:r>
              <a:rPr lang="en-US" sz="1800" dirty="0" err="1" smtClean="0"/>
              <a:t>str</a:t>
            </a:r>
            <a:r>
              <a:rPr lang="en-US" sz="1800" dirty="0" smtClean="0"/>
              <a:t> = </a:t>
            </a:r>
            <a:r>
              <a:rPr lang="en-US" sz="1800" dirty="0" err="1" smtClean="0"/>
              <a:t>br.ReadString</a:t>
            </a:r>
            <a:r>
              <a:rPr lang="en-US" sz="1800" dirty="0" smtClean="0"/>
              <a:t>();</a:t>
            </a:r>
          </a:p>
          <a:p>
            <a:pPr marL="273050" indent="-273050" eaLnBrk="1" hangingPunct="1">
              <a:buFont typeface="Wingdings" panose="05000000000000000000" pitchFamily="2" charset="2"/>
              <a:buNone/>
            </a:pPr>
            <a:r>
              <a:rPr lang="en-US" sz="1800" dirty="0" smtClean="0"/>
              <a:t>     </a:t>
            </a:r>
            <a:r>
              <a:rPr lang="en-US" sz="1800" dirty="0" err="1" smtClean="0"/>
              <a:t>sothuc</a:t>
            </a:r>
            <a:r>
              <a:rPr lang="en-US" sz="1800" dirty="0" smtClean="0"/>
              <a:t> = </a:t>
            </a:r>
            <a:r>
              <a:rPr lang="en-US" sz="1800" dirty="0" err="1" smtClean="0"/>
              <a:t>br.ReadSingle</a:t>
            </a:r>
            <a:r>
              <a:rPr lang="en-US" sz="1800" dirty="0" smtClean="0"/>
              <a:t>();</a:t>
            </a:r>
          </a:p>
          <a:p>
            <a:pPr marL="273050" indent="-273050" eaLnBrk="1" hangingPunct="1">
              <a:buFont typeface="Wingdings" panose="05000000000000000000" pitchFamily="2" charset="2"/>
              <a:buNone/>
            </a:pPr>
            <a:r>
              <a:rPr lang="en-US" sz="1800" dirty="0" smtClean="0"/>
              <a:t>     </a:t>
            </a:r>
            <a:r>
              <a:rPr lang="en-US" sz="1800" dirty="0" err="1" smtClean="0"/>
              <a:t>Console.WriteLine</a:t>
            </a:r>
            <a:r>
              <a:rPr lang="en-US" sz="1800" dirty="0" smtClean="0"/>
              <a:t>("{0}\t{1}\t{2}", so, </a:t>
            </a:r>
            <a:r>
              <a:rPr lang="en-US" sz="1800" dirty="0" err="1" smtClean="0"/>
              <a:t>str</a:t>
            </a:r>
            <a:r>
              <a:rPr lang="en-US" sz="1800" dirty="0" smtClean="0"/>
              <a:t>, </a:t>
            </a:r>
            <a:r>
              <a:rPr lang="en-US" sz="1800" dirty="0" err="1" smtClean="0"/>
              <a:t>sothuc</a:t>
            </a:r>
            <a:r>
              <a:rPr lang="en-US" sz="1800" dirty="0" smtClean="0"/>
              <a:t>);</a:t>
            </a:r>
          </a:p>
          <a:p>
            <a:pPr marL="273050" indent="-273050" eaLnBrk="1" hangingPunct="1">
              <a:buFont typeface="Wingdings" panose="05000000000000000000" pitchFamily="2" charset="2"/>
              <a:buNone/>
            </a:pPr>
            <a:r>
              <a:rPr lang="en-US" sz="1800" dirty="0" smtClean="0"/>
              <a:t>     </a:t>
            </a:r>
            <a:r>
              <a:rPr lang="en-US" sz="1800" dirty="0" err="1" smtClean="0"/>
              <a:t>f.Close</a:t>
            </a:r>
            <a:r>
              <a:rPr lang="en-US" sz="1800" dirty="0" smtClean="0"/>
              <a:t>();</a:t>
            </a:r>
          </a:p>
          <a:p>
            <a:pPr marL="273050" indent="-273050" eaLnBrk="1" hangingPunct="1">
              <a:buFont typeface="Wingdings" panose="05000000000000000000" pitchFamily="2" charset="2"/>
              <a:buNone/>
            </a:pPr>
            <a:r>
              <a:rPr lang="en-US" sz="1800" dirty="0" smtClean="0"/>
              <a:t>}</a:t>
            </a:r>
          </a:p>
          <a:p>
            <a:pPr marL="273050" indent="-273050" eaLnBrk="1" hangingPunct="1">
              <a:buFont typeface="Wingdings" panose="05000000000000000000" pitchFamily="2" charset="2"/>
              <a:buNone/>
            </a:pPr>
            <a:r>
              <a:rPr lang="en-US" sz="1800" dirty="0" smtClean="0"/>
              <a:t>public static void Main()</a:t>
            </a:r>
          </a:p>
          <a:p>
            <a:pPr marL="273050" indent="-273050" eaLnBrk="1" hangingPunct="1">
              <a:buFont typeface="Wingdings" panose="05000000000000000000" pitchFamily="2" charset="2"/>
              <a:buNone/>
            </a:pPr>
            <a:r>
              <a:rPr lang="en-US" sz="1800" dirty="0" smtClean="0"/>
              <a:t>{</a:t>
            </a:r>
          </a:p>
          <a:p>
            <a:pPr marL="273050" indent="-273050" eaLnBrk="1" hangingPunct="1">
              <a:buFont typeface="Wingdings" panose="05000000000000000000" pitchFamily="2" charset="2"/>
              <a:buNone/>
            </a:pPr>
            <a:r>
              <a:rPr lang="en-US" sz="1800" dirty="0" smtClean="0"/>
              <a:t>	string </a:t>
            </a:r>
            <a:r>
              <a:rPr lang="en-US" sz="1800" dirty="0" err="1" smtClean="0"/>
              <a:t>tenfile</a:t>
            </a:r>
            <a:r>
              <a:rPr lang="en-US" sz="1800" dirty="0" smtClean="0"/>
              <a:t> = @"d:\test.bin";</a:t>
            </a:r>
          </a:p>
          <a:p>
            <a:pPr marL="273050" indent="-273050" eaLnBrk="1" hangingPunct="1">
              <a:buFont typeface="Wingdings" panose="05000000000000000000" pitchFamily="2" charset="2"/>
              <a:buNone/>
            </a:pPr>
            <a:r>
              <a:rPr lang="en-US" sz="1800" dirty="0" smtClean="0"/>
              <a:t>	</a:t>
            </a:r>
            <a:r>
              <a:rPr lang="en-US" sz="1800" dirty="0" err="1" smtClean="0"/>
              <a:t>TaoFile</a:t>
            </a:r>
            <a:r>
              <a:rPr lang="en-US" sz="1800" dirty="0" smtClean="0"/>
              <a:t>(</a:t>
            </a:r>
            <a:r>
              <a:rPr lang="en-US" sz="1800" dirty="0" err="1" smtClean="0"/>
              <a:t>tenfile</a:t>
            </a:r>
            <a:r>
              <a:rPr lang="en-US" sz="1800" dirty="0" smtClean="0"/>
              <a:t>);</a:t>
            </a:r>
          </a:p>
          <a:p>
            <a:pPr marL="273050" indent="-273050" eaLnBrk="1" hangingPunct="1">
              <a:buFont typeface="Wingdings" panose="05000000000000000000" pitchFamily="2" charset="2"/>
              <a:buNone/>
            </a:pPr>
            <a:r>
              <a:rPr lang="fr-FR" sz="1800" dirty="0" smtClean="0"/>
              <a:t>     </a:t>
            </a:r>
            <a:r>
              <a:rPr lang="fr-FR" sz="1800" dirty="0" err="1" smtClean="0"/>
              <a:t>Console.WriteLine</a:t>
            </a:r>
            <a:r>
              <a:rPr lang="fr-FR" sz="1800" dirty="0" smtClean="0"/>
              <a:t>("Du lieu doc tu file:");</a:t>
            </a:r>
          </a:p>
          <a:p>
            <a:pPr marL="273050" indent="-273050" eaLnBrk="1" hangingPunct="1">
              <a:buFont typeface="Wingdings" panose="05000000000000000000" pitchFamily="2" charset="2"/>
              <a:buNone/>
            </a:pPr>
            <a:r>
              <a:rPr lang="en-US" sz="1800" dirty="0" smtClean="0"/>
              <a:t>     </a:t>
            </a:r>
            <a:r>
              <a:rPr lang="en-US" sz="1800" dirty="0" err="1" smtClean="0"/>
              <a:t>DocFile</a:t>
            </a:r>
            <a:r>
              <a:rPr lang="en-US" sz="1800" dirty="0" smtClean="0"/>
              <a:t>(</a:t>
            </a:r>
            <a:r>
              <a:rPr lang="en-US" sz="1800" dirty="0" err="1" smtClean="0"/>
              <a:t>tenfile</a:t>
            </a:r>
            <a:r>
              <a:rPr lang="en-US" sz="1800" dirty="0" smtClean="0"/>
              <a:t>);</a:t>
            </a:r>
          </a:p>
          <a:p>
            <a:pPr marL="273050" indent="-273050" eaLnBrk="1" hangingPunct="1">
              <a:buFont typeface="Wingdings" panose="05000000000000000000" pitchFamily="2" charset="2"/>
              <a:buNone/>
            </a:pPr>
            <a:r>
              <a:rPr lang="en-US" sz="1800" dirty="0" smtClean="0"/>
              <a:t>}</a:t>
            </a:r>
          </a:p>
        </p:txBody>
      </p:sp>
      <p:sp>
        <p:nvSpPr>
          <p:cNvPr id="132100"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5E04FE0-75FC-4A40-94D7-3F4A24336240}" type="slidenum">
              <a:rPr lang="en-US" smtClean="0">
                <a:solidFill>
                  <a:schemeClr val="bg1"/>
                </a:solidFill>
                <a:latin typeface="Verdana" panose="020B0604030504040204" pitchFamily="34" charset="0"/>
              </a:rPr>
              <a:pPr/>
              <a:t>134</a:t>
            </a:fld>
            <a:endParaRPr lang="en-US" smtClean="0">
              <a:solidFill>
                <a:schemeClr val="bg1"/>
              </a:solidFill>
              <a:latin typeface="Verdana" panose="020B0604030504040204" pitchFamily="34" charset="0"/>
            </a:endParaRPr>
          </a:p>
        </p:txBody>
      </p:sp>
      <p:sp>
        <p:nvSpPr>
          <p:cNvPr id="8" name="Rectangle 7"/>
          <p:cNvSpPr/>
          <p:nvPr/>
        </p:nvSpPr>
        <p:spPr>
          <a:xfrm>
            <a:off x="4191000" y="4340225"/>
            <a:ext cx="4419600" cy="923330"/>
          </a:xfrm>
          <a:prstGeom prst="rect">
            <a:avLst/>
          </a:prstGeom>
          <a:ln>
            <a:solidFill>
              <a:schemeClr val="accent1"/>
            </a:solidFill>
          </a:ln>
        </p:spPr>
        <p:txBody>
          <a:bodyPr>
            <a:spAutoFit/>
          </a:bodyPr>
          <a:lstStyle/>
          <a:p>
            <a:pPr eaLnBrk="1" hangingPunct="1">
              <a:defRPr/>
            </a:pPr>
            <a:r>
              <a:rPr lang="en-US" b="1" dirty="0" err="1">
                <a:latin typeface="Times New Roman" panose="02020603050405020304" pitchFamily="18" charset="0"/>
                <a:cs typeface="Times New Roman" panose="02020603050405020304" pitchFamily="18" charset="0"/>
              </a:rPr>
              <a:t>Kết</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quả</a:t>
            </a:r>
            <a:endParaRPr lang="en-US" b="1" dirty="0">
              <a:latin typeface="Times New Roman" panose="02020603050405020304" pitchFamily="18" charset="0"/>
              <a:cs typeface="Times New Roman" panose="02020603050405020304" pitchFamily="18" charset="0"/>
            </a:endParaRPr>
          </a:p>
          <a:p>
            <a:pPr eaLnBrk="1" hangingPunct="1">
              <a:defRPr/>
            </a:pPr>
            <a:r>
              <a:rPr lang="en-US" b="1" i="1" dirty="0">
                <a:latin typeface="Times New Roman" panose="02020603050405020304" pitchFamily="18" charset="0"/>
                <a:cs typeface="Times New Roman" panose="02020603050405020304" pitchFamily="18" charset="0"/>
              </a:rPr>
              <a:t>Du lieu doc </a:t>
            </a:r>
            <a:r>
              <a:rPr lang="en-US" b="1" i="1" dirty="0" err="1">
                <a:latin typeface="Times New Roman" panose="02020603050405020304" pitchFamily="18" charset="0"/>
                <a:cs typeface="Times New Roman" panose="02020603050405020304" pitchFamily="18" charset="0"/>
              </a:rPr>
              <a:t>tu</a:t>
            </a:r>
            <a:r>
              <a:rPr lang="en-US" b="1" i="1" dirty="0">
                <a:latin typeface="Times New Roman" panose="02020603050405020304" pitchFamily="18" charset="0"/>
                <a:cs typeface="Times New Roman" panose="02020603050405020304" pitchFamily="18" charset="0"/>
              </a:rPr>
              <a:t> file:</a:t>
            </a:r>
          </a:p>
          <a:p>
            <a:pPr eaLnBrk="1" hangingPunct="1">
              <a:defRPr/>
            </a:pPr>
            <a:r>
              <a:rPr lang="en-US" b="1" i="1" dirty="0">
                <a:latin typeface="Times New Roman" panose="02020603050405020304" pitchFamily="18" charset="0"/>
                <a:cs typeface="Times New Roman" panose="02020603050405020304" pitchFamily="18" charset="0"/>
              </a:rPr>
              <a:t>140     This is a </a:t>
            </a:r>
            <a:r>
              <a:rPr lang="en-US" b="1" i="1" dirty="0" smtClean="0">
                <a:latin typeface="Times New Roman" panose="02020603050405020304" pitchFamily="18" charset="0"/>
                <a:cs typeface="Times New Roman" panose="02020603050405020304" pitchFamily="18" charset="0"/>
              </a:rPr>
              <a:t>test	      6.542</a:t>
            </a:r>
            <a:endParaRPr lang="en-US" b="1"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3179002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p:cNvSpPr>
            <a:spLocks noGrp="1"/>
          </p:cNvSpPr>
          <p:nvPr>
            <p:ph type="title"/>
          </p:nvPr>
        </p:nvSpPr>
        <p:spPr/>
        <p:txBody>
          <a:bodyPr/>
          <a:lstStyle/>
          <a:p>
            <a:pPr eaLnBrk="1" hangingPunct="1"/>
            <a:r>
              <a:rPr lang="en-US" smtClean="0"/>
              <a:t>Exception (biệt lệ) – Khái niệm </a:t>
            </a:r>
          </a:p>
        </p:txBody>
      </p:sp>
      <p:sp>
        <p:nvSpPr>
          <p:cNvPr id="133123" name="Content Placeholder 2"/>
          <p:cNvSpPr>
            <a:spLocks noGrp="1"/>
          </p:cNvSpPr>
          <p:nvPr>
            <p:ph idx="1"/>
          </p:nvPr>
        </p:nvSpPr>
        <p:spPr/>
        <p:txBody>
          <a:bodyPr/>
          <a:lstStyle/>
          <a:p>
            <a:pPr algn="just" eaLnBrk="1" hangingPunct="1">
              <a:lnSpc>
                <a:spcPct val="150000"/>
              </a:lnSpc>
            </a:pPr>
            <a:r>
              <a:rPr lang="en-US" dirty="0" err="1" smtClean="0"/>
              <a:t>Là</a:t>
            </a:r>
            <a:r>
              <a:rPr lang="en-US" dirty="0" smtClean="0"/>
              <a:t> </a:t>
            </a:r>
            <a:r>
              <a:rPr lang="en-US" dirty="0" err="1" smtClean="0"/>
              <a:t>các</a:t>
            </a:r>
            <a:r>
              <a:rPr lang="en-US" dirty="0" smtClean="0"/>
              <a:t> </a:t>
            </a:r>
            <a:r>
              <a:rPr lang="en-US" dirty="0" err="1" smtClean="0"/>
              <a:t>lỗi</a:t>
            </a:r>
            <a:r>
              <a:rPr lang="en-US" dirty="0" smtClean="0"/>
              <a:t> </a:t>
            </a:r>
            <a:r>
              <a:rPr lang="en-US" dirty="0" err="1" smtClean="0"/>
              <a:t>khi</a:t>
            </a:r>
            <a:r>
              <a:rPr lang="en-US" dirty="0" smtClean="0"/>
              <a:t> </a:t>
            </a:r>
            <a:r>
              <a:rPr lang="en-US" dirty="0" err="1" smtClean="0"/>
              <a:t>chạy</a:t>
            </a:r>
            <a:r>
              <a:rPr lang="en-US" dirty="0" smtClean="0"/>
              <a:t> </a:t>
            </a:r>
            <a:r>
              <a:rPr lang="en-US" dirty="0" err="1" smtClean="0"/>
              <a:t>ch</a:t>
            </a:r>
            <a:r>
              <a:rPr lang="vi-VN" dirty="0" smtClean="0"/>
              <a:t>ươn</a:t>
            </a:r>
            <a:r>
              <a:rPr lang="en-US" dirty="0" smtClean="0"/>
              <a:t>g </a:t>
            </a:r>
            <a:r>
              <a:rPr lang="en-US" dirty="0" err="1" smtClean="0"/>
              <a:t>trình</a:t>
            </a:r>
            <a:r>
              <a:rPr lang="en-US" dirty="0" smtClean="0"/>
              <a:t>, </a:t>
            </a:r>
            <a:r>
              <a:rPr lang="en-US" dirty="0" err="1" smtClean="0"/>
              <a:t>thông</a:t>
            </a:r>
            <a:r>
              <a:rPr lang="en-US" dirty="0" smtClean="0"/>
              <a:t> </a:t>
            </a:r>
            <a:r>
              <a:rPr lang="en-US" dirty="0" err="1" smtClean="0"/>
              <a:t>th</a:t>
            </a:r>
            <a:r>
              <a:rPr lang="vi-VN" dirty="0" smtClean="0"/>
              <a:t>ườn</a:t>
            </a:r>
            <a:r>
              <a:rPr lang="en-US" dirty="0" smtClean="0"/>
              <a:t>g </a:t>
            </a:r>
            <a:r>
              <a:rPr lang="en-US" dirty="0" err="1" smtClean="0"/>
              <a:t>xãy</a:t>
            </a:r>
            <a:r>
              <a:rPr lang="en-US" dirty="0" smtClean="0"/>
              <a:t> </a:t>
            </a:r>
            <a:r>
              <a:rPr lang="en-US" dirty="0" err="1" smtClean="0"/>
              <a:t>ra</a:t>
            </a:r>
            <a:r>
              <a:rPr lang="en-US" dirty="0" smtClean="0"/>
              <a:t> do </a:t>
            </a:r>
            <a:r>
              <a:rPr lang="en-US" dirty="0" err="1" smtClean="0"/>
              <a:t>ng</a:t>
            </a:r>
            <a:r>
              <a:rPr lang="vi-VN" dirty="0" smtClean="0"/>
              <a:t>ười</a:t>
            </a:r>
            <a:r>
              <a:rPr lang="en-US" dirty="0" smtClean="0"/>
              <a:t> </a:t>
            </a:r>
            <a:r>
              <a:rPr lang="en-US" dirty="0" err="1" smtClean="0"/>
              <a:t>dùng</a:t>
            </a:r>
            <a:r>
              <a:rPr lang="en-US" dirty="0" smtClean="0"/>
              <a:t> </a:t>
            </a:r>
            <a:r>
              <a:rPr lang="en-US" dirty="0" err="1" smtClean="0"/>
              <a:t>nhập</a:t>
            </a:r>
            <a:r>
              <a:rPr lang="en-US" dirty="0" smtClean="0"/>
              <a:t> </a:t>
            </a:r>
            <a:r>
              <a:rPr lang="en-US" dirty="0" err="1" smtClean="0"/>
              <a:t>liệu</a:t>
            </a:r>
            <a:r>
              <a:rPr lang="en-US" dirty="0" smtClean="0"/>
              <a:t> </a:t>
            </a:r>
            <a:r>
              <a:rPr lang="en-US" dirty="0" err="1" smtClean="0"/>
              <a:t>không</a:t>
            </a:r>
            <a:r>
              <a:rPr lang="en-US" dirty="0" smtClean="0"/>
              <a:t> </a:t>
            </a:r>
            <a:r>
              <a:rPr lang="en-US" dirty="0" err="1" smtClean="0"/>
              <a:t>phù</a:t>
            </a:r>
            <a:r>
              <a:rPr lang="en-US" dirty="0" smtClean="0"/>
              <a:t> </a:t>
            </a:r>
            <a:r>
              <a:rPr lang="en-US" dirty="0" err="1" smtClean="0"/>
              <a:t>hợp</a:t>
            </a:r>
            <a:endParaRPr lang="en-US" dirty="0" smtClean="0"/>
          </a:p>
          <a:p>
            <a:pPr algn="just" eaLnBrk="1" hangingPunct="1">
              <a:lnSpc>
                <a:spcPct val="150000"/>
              </a:lnSpc>
            </a:pPr>
            <a:r>
              <a:rPr lang="en-US" dirty="0" err="1" smtClean="0"/>
              <a:t>Xử</a:t>
            </a:r>
            <a:r>
              <a:rPr lang="en-US" dirty="0" smtClean="0"/>
              <a:t> </a:t>
            </a:r>
            <a:r>
              <a:rPr lang="en-US" dirty="0" err="1" smtClean="0"/>
              <a:t>lý</a:t>
            </a:r>
            <a:r>
              <a:rPr lang="en-US" dirty="0" smtClean="0"/>
              <a:t> </a:t>
            </a:r>
            <a:r>
              <a:rPr lang="en-US" dirty="0" err="1" smtClean="0"/>
              <a:t>các</a:t>
            </a:r>
            <a:r>
              <a:rPr lang="en-US" dirty="0" smtClean="0"/>
              <a:t> </a:t>
            </a:r>
            <a:r>
              <a:rPr lang="en-US" dirty="0" err="1" smtClean="0"/>
              <a:t>biệt</a:t>
            </a:r>
            <a:r>
              <a:rPr lang="en-US" dirty="0" smtClean="0"/>
              <a:t> </a:t>
            </a:r>
            <a:r>
              <a:rPr lang="en-US" dirty="0" err="1" smtClean="0"/>
              <a:t>lệ</a:t>
            </a:r>
            <a:r>
              <a:rPr lang="en-US" dirty="0" smtClean="0"/>
              <a:t> </a:t>
            </a:r>
            <a:r>
              <a:rPr lang="en-US" dirty="0" err="1" smtClean="0"/>
              <a:t>này</a:t>
            </a:r>
            <a:r>
              <a:rPr lang="en-US" dirty="0" smtClean="0"/>
              <a:t> </a:t>
            </a:r>
            <a:r>
              <a:rPr lang="en-US" dirty="0" err="1" smtClean="0"/>
              <a:t>tránh</a:t>
            </a:r>
            <a:r>
              <a:rPr lang="en-US" dirty="0" smtClean="0"/>
              <a:t> </a:t>
            </a:r>
            <a:r>
              <a:rPr lang="en-US" dirty="0" err="1" smtClean="0"/>
              <a:t>ch</a:t>
            </a:r>
            <a:r>
              <a:rPr lang="vi-VN" dirty="0" smtClean="0"/>
              <a:t>ươn</a:t>
            </a:r>
            <a:r>
              <a:rPr lang="en-US" dirty="0" smtClean="0"/>
              <a:t>g </a:t>
            </a:r>
            <a:r>
              <a:rPr lang="en-US" dirty="0" err="1" smtClean="0"/>
              <a:t>trình</a:t>
            </a:r>
            <a:r>
              <a:rPr lang="en-US" dirty="0" smtClean="0"/>
              <a:t> </a:t>
            </a:r>
            <a:r>
              <a:rPr lang="en-US" dirty="0" err="1" smtClean="0"/>
              <a:t>kết</a:t>
            </a:r>
            <a:r>
              <a:rPr lang="en-US" dirty="0" smtClean="0"/>
              <a:t> </a:t>
            </a:r>
            <a:r>
              <a:rPr lang="en-US" dirty="0" err="1" smtClean="0"/>
              <a:t>thúc</a:t>
            </a:r>
            <a:r>
              <a:rPr lang="en-US" dirty="0" smtClean="0"/>
              <a:t> </a:t>
            </a:r>
            <a:r>
              <a:rPr lang="en-US" dirty="0" err="1" smtClean="0"/>
              <a:t>giữa</a:t>
            </a:r>
            <a:r>
              <a:rPr lang="en-US" dirty="0" smtClean="0"/>
              <a:t> </a:t>
            </a:r>
            <a:r>
              <a:rPr lang="en-US" dirty="0" err="1" smtClean="0"/>
              <a:t>chừng</a:t>
            </a:r>
            <a:r>
              <a:rPr lang="en-US" dirty="0" smtClean="0"/>
              <a:t> </a:t>
            </a:r>
            <a:r>
              <a:rPr lang="en-US" dirty="0" err="1" smtClean="0"/>
              <a:t>trong</a:t>
            </a:r>
            <a:r>
              <a:rPr lang="en-US" dirty="0" smtClean="0"/>
              <a:t> </a:t>
            </a:r>
            <a:r>
              <a:rPr lang="en-US" dirty="0" err="1" smtClean="0"/>
              <a:t>quá</a:t>
            </a:r>
            <a:r>
              <a:rPr lang="en-US" dirty="0" smtClean="0"/>
              <a:t> </a:t>
            </a:r>
            <a:r>
              <a:rPr lang="en-US" dirty="0" err="1" smtClean="0"/>
              <a:t>trình</a:t>
            </a:r>
            <a:r>
              <a:rPr lang="en-US" dirty="0" smtClean="0"/>
              <a:t> </a:t>
            </a:r>
            <a:r>
              <a:rPr lang="en-US" dirty="0" err="1" smtClean="0"/>
              <a:t>thực</a:t>
            </a:r>
            <a:r>
              <a:rPr lang="en-US" dirty="0" smtClean="0"/>
              <a:t> </a:t>
            </a:r>
            <a:r>
              <a:rPr lang="en-US" dirty="0" err="1" smtClean="0"/>
              <a:t>thi</a:t>
            </a:r>
            <a:r>
              <a:rPr lang="en-US" dirty="0" smtClean="0"/>
              <a:t> </a:t>
            </a:r>
            <a:r>
              <a:rPr lang="en-US" dirty="0" err="1" smtClean="0"/>
              <a:t>ch</a:t>
            </a:r>
            <a:r>
              <a:rPr lang="vi-VN" dirty="0" smtClean="0"/>
              <a:t>ươn</a:t>
            </a:r>
            <a:r>
              <a:rPr lang="en-US" dirty="0" smtClean="0"/>
              <a:t>g </a:t>
            </a:r>
            <a:r>
              <a:rPr lang="en-US" dirty="0" err="1" smtClean="0"/>
              <a:t>trình</a:t>
            </a:r>
            <a:endParaRPr lang="en-US" dirty="0" smtClean="0"/>
          </a:p>
        </p:txBody>
      </p:sp>
      <p:sp>
        <p:nvSpPr>
          <p:cNvPr id="133124" name="Slide Number Placeholder 3"/>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47B11FA-528D-4938-86B3-AC930310A064}" type="slidenum">
              <a:rPr lang="en-US" smtClean="0">
                <a:solidFill>
                  <a:schemeClr val="bg1"/>
                </a:solidFill>
                <a:latin typeface="Verdana" panose="020B0604030504040204" pitchFamily="34" charset="0"/>
              </a:rPr>
              <a:pPr/>
              <a:t>135</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p:txBody>
          <a:bodyPr/>
          <a:lstStyle/>
          <a:p>
            <a:pPr eaLnBrk="1" hangingPunct="1"/>
            <a:r>
              <a:rPr lang="en-US" smtClean="0"/>
              <a:t>Exception (tt) – Ví dụ</a:t>
            </a:r>
          </a:p>
        </p:txBody>
      </p:sp>
      <p:sp>
        <p:nvSpPr>
          <p:cNvPr id="3" name="Content Placeholder 2"/>
          <p:cNvSpPr>
            <a:spLocks noGrp="1"/>
          </p:cNvSpPr>
          <p:nvPr>
            <p:ph idx="1"/>
          </p:nvPr>
        </p:nvSpPr>
        <p:spPr/>
        <p:txBody>
          <a:bodyPr rtlCol="0">
            <a:normAutofit fontScale="92500" lnSpcReduction="10000"/>
          </a:bodyPr>
          <a:lstStyle/>
          <a:p>
            <a:pPr marL="0" indent="0" algn="just" eaLnBrk="1" fontAlgn="auto" hangingPunct="1">
              <a:spcAft>
                <a:spcPts val="0"/>
              </a:spcAft>
              <a:buNone/>
              <a:defRPr/>
            </a:pPr>
            <a:r>
              <a:rPr lang="en-US" dirty="0" err="1" smtClean="0"/>
              <a:t>Xét</a:t>
            </a:r>
            <a:r>
              <a:rPr lang="en-US" dirty="0" smtClean="0"/>
              <a:t> </a:t>
            </a:r>
            <a:r>
              <a:rPr lang="en-US" dirty="0" err="1" smtClean="0"/>
              <a:t>ch</a:t>
            </a:r>
            <a:r>
              <a:rPr lang="vi-VN" dirty="0" smtClean="0"/>
              <a:t>ươn</a:t>
            </a:r>
            <a:r>
              <a:rPr lang="en-US" dirty="0" smtClean="0"/>
              <a:t>g </a:t>
            </a:r>
            <a:r>
              <a:rPr lang="en-US" dirty="0" err="1" smtClean="0"/>
              <a:t>trình</a:t>
            </a:r>
            <a:r>
              <a:rPr lang="en-US" dirty="0" smtClean="0"/>
              <a:t>: </a:t>
            </a:r>
            <a:r>
              <a:rPr lang="en-US" dirty="0" err="1" smtClean="0"/>
              <a:t>Nhập</a:t>
            </a:r>
            <a:r>
              <a:rPr lang="en-US" dirty="0" smtClean="0"/>
              <a:t> </a:t>
            </a:r>
            <a:r>
              <a:rPr lang="en-US" dirty="0" err="1" smtClean="0"/>
              <a:t>vào</a:t>
            </a:r>
            <a:r>
              <a:rPr lang="en-US" dirty="0" smtClean="0"/>
              <a:t> </a:t>
            </a:r>
            <a:r>
              <a:rPr lang="en-US" dirty="0" err="1" smtClean="0"/>
              <a:t>số</a:t>
            </a:r>
            <a:r>
              <a:rPr lang="en-US" dirty="0" smtClean="0"/>
              <a:t> </a:t>
            </a:r>
            <a:r>
              <a:rPr lang="en-US" dirty="0" err="1" smtClean="0"/>
              <a:t>nguyên</a:t>
            </a:r>
            <a:r>
              <a:rPr lang="en-US" dirty="0" smtClean="0"/>
              <a:t> a, </a:t>
            </a:r>
            <a:r>
              <a:rPr lang="en-US" dirty="0" err="1" smtClean="0"/>
              <a:t>tính</a:t>
            </a:r>
            <a:r>
              <a:rPr lang="en-US" dirty="0" smtClean="0"/>
              <a:t> c</a:t>
            </a:r>
            <a:r>
              <a:rPr lang="vi-VN" dirty="0" smtClean="0"/>
              <a:t>ă</a:t>
            </a:r>
            <a:r>
              <a:rPr lang="en-US" dirty="0" smtClean="0"/>
              <a:t>n </a:t>
            </a:r>
            <a:r>
              <a:rPr lang="en-US" dirty="0" err="1" smtClean="0"/>
              <a:t>bậc</a:t>
            </a:r>
            <a:r>
              <a:rPr lang="en-US" dirty="0" smtClean="0"/>
              <a:t> 2 </a:t>
            </a:r>
            <a:r>
              <a:rPr lang="en-US" dirty="0" err="1" smtClean="0"/>
              <a:t>của</a:t>
            </a:r>
            <a:r>
              <a:rPr lang="en-US" dirty="0" smtClean="0"/>
              <a:t> a</a:t>
            </a:r>
          </a:p>
          <a:p>
            <a:pPr marL="400050" lvl="1" indent="0" eaLnBrk="1" fontAlgn="auto" hangingPunct="1">
              <a:spcAft>
                <a:spcPts val="0"/>
              </a:spcAft>
              <a:buFont typeface="Wingdings" panose="05000000000000000000" pitchFamily="2" charset="2"/>
              <a:buNone/>
              <a:defRPr/>
            </a:pPr>
            <a:endParaRPr lang="en-US" dirty="0" smtClean="0"/>
          </a:p>
          <a:p>
            <a:pPr marL="400050" lvl="1" indent="0" eaLnBrk="1" fontAlgn="auto" hangingPunct="1">
              <a:spcAft>
                <a:spcPts val="0"/>
              </a:spcAft>
              <a:buFont typeface="Wingdings" panose="05000000000000000000" pitchFamily="2" charset="2"/>
              <a:buNone/>
              <a:defRPr/>
            </a:pPr>
            <a:r>
              <a:rPr lang="en-US" dirty="0" err="1" smtClean="0"/>
              <a:t>int</a:t>
            </a:r>
            <a:r>
              <a:rPr lang="en-US" dirty="0" smtClean="0"/>
              <a:t> </a:t>
            </a:r>
            <a:r>
              <a:rPr lang="en-US" dirty="0"/>
              <a:t>a;</a:t>
            </a:r>
          </a:p>
          <a:p>
            <a:pPr marL="400050" lvl="1" indent="0" eaLnBrk="1" fontAlgn="auto" hangingPunct="1">
              <a:spcAft>
                <a:spcPts val="0"/>
              </a:spcAft>
              <a:buFont typeface="Wingdings" panose="05000000000000000000" pitchFamily="2" charset="2"/>
              <a:buNone/>
              <a:defRPr/>
            </a:pPr>
            <a:r>
              <a:rPr lang="en-US" dirty="0" smtClean="0"/>
              <a:t>double </a:t>
            </a:r>
            <a:r>
              <a:rPr lang="en-US" dirty="0"/>
              <a:t>can;</a:t>
            </a:r>
          </a:p>
          <a:p>
            <a:pPr marL="400050" lvl="1" indent="0" eaLnBrk="1" fontAlgn="auto" hangingPunct="1">
              <a:spcAft>
                <a:spcPts val="0"/>
              </a:spcAft>
              <a:buFont typeface="Wingdings" panose="05000000000000000000" pitchFamily="2" charset="2"/>
              <a:buNone/>
              <a:defRPr/>
            </a:pPr>
            <a:r>
              <a:rPr lang="en-US" dirty="0" err="1" smtClean="0"/>
              <a:t>Console.Write</a:t>
            </a:r>
            <a:r>
              <a:rPr lang="en-US" dirty="0"/>
              <a:t>("</a:t>
            </a:r>
            <a:r>
              <a:rPr lang="en-US" dirty="0" err="1"/>
              <a:t>Nhap</a:t>
            </a:r>
            <a:r>
              <a:rPr lang="en-US" dirty="0"/>
              <a:t> </a:t>
            </a:r>
            <a:r>
              <a:rPr lang="en-US" dirty="0" err="1"/>
              <a:t>vao</a:t>
            </a:r>
            <a:r>
              <a:rPr lang="en-US" dirty="0"/>
              <a:t> so a: ");</a:t>
            </a:r>
          </a:p>
          <a:p>
            <a:pPr marL="400050" lvl="1" indent="0" eaLnBrk="1" fontAlgn="auto" hangingPunct="1">
              <a:spcAft>
                <a:spcPts val="0"/>
              </a:spcAft>
              <a:buFont typeface="Wingdings" panose="05000000000000000000" pitchFamily="2" charset="2"/>
              <a:buNone/>
              <a:defRPr/>
            </a:pPr>
            <a:r>
              <a:rPr lang="en-US" dirty="0" smtClean="0"/>
              <a:t>a </a:t>
            </a:r>
            <a:r>
              <a:rPr lang="en-US" dirty="0"/>
              <a:t>= </a:t>
            </a:r>
            <a:r>
              <a:rPr lang="en-US" dirty="0" err="1"/>
              <a:t>int.Parse</a:t>
            </a:r>
            <a:r>
              <a:rPr lang="en-US" dirty="0"/>
              <a:t>(</a:t>
            </a:r>
            <a:r>
              <a:rPr lang="en-US" dirty="0" err="1"/>
              <a:t>Console.ReadLine</a:t>
            </a:r>
            <a:r>
              <a:rPr lang="en-US" dirty="0"/>
              <a:t>());</a:t>
            </a:r>
          </a:p>
          <a:p>
            <a:pPr marL="400050" lvl="1" indent="0" eaLnBrk="1" fontAlgn="auto" hangingPunct="1">
              <a:spcAft>
                <a:spcPts val="0"/>
              </a:spcAft>
              <a:buFont typeface="Wingdings" panose="05000000000000000000" pitchFamily="2" charset="2"/>
              <a:buNone/>
              <a:defRPr/>
            </a:pPr>
            <a:r>
              <a:rPr lang="en-US" dirty="0" smtClean="0"/>
              <a:t>can </a:t>
            </a:r>
            <a:r>
              <a:rPr lang="en-US" dirty="0"/>
              <a:t>= </a:t>
            </a:r>
            <a:r>
              <a:rPr lang="en-US" dirty="0" err="1"/>
              <a:t>Math.Sqrt</a:t>
            </a:r>
            <a:r>
              <a:rPr lang="en-US" dirty="0"/>
              <a:t>((double)a);</a:t>
            </a:r>
          </a:p>
          <a:p>
            <a:pPr marL="400050" lvl="1" indent="0" eaLnBrk="1" fontAlgn="auto" hangingPunct="1">
              <a:spcAft>
                <a:spcPts val="0"/>
              </a:spcAft>
              <a:buFont typeface="Wingdings" panose="05000000000000000000" pitchFamily="2" charset="2"/>
              <a:buNone/>
              <a:defRPr/>
            </a:pPr>
            <a:r>
              <a:rPr lang="en-US" dirty="0" err="1" smtClean="0"/>
              <a:t>Console.WriteLine</a:t>
            </a:r>
            <a:r>
              <a:rPr lang="en-US" dirty="0" smtClean="0"/>
              <a:t>(“</a:t>
            </a:r>
            <a:r>
              <a:rPr lang="en-US" dirty="0" err="1" smtClean="0"/>
              <a:t>Ket</a:t>
            </a:r>
            <a:r>
              <a:rPr lang="en-US" dirty="0" smtClean="0"/>
              <a:t> qua = </a:t>
            </a:r>
            <a:r>
              <a:rPr lang="en-US" dirty="0"/>
              <a:t>" + can);</a:t>
            </a:r>
          </a:p>
          <a:p>
            <a:pPr marL="0" indent="0" algn="just" eaLnBrk="1" fontAlgn="auto" hangingPunct="1">
              <a:spcAft>
                <a:spcPts val="0"/>
              </a:spcAft>
              <a:buFont typeface="Wingdings" panose="05000000000000000000" pitchFamily="2" charset="2"/>
              <a:buNone/>
              <a:defRPr/>
            </a:pPr>
            <a:endParaRPr lang="en-US" dirty="0" smtClean="0"/>
          </a:p>
          <a:p>
            <a:pPr algn="just" eaLnBrk="1" fontAlgn="auto" hangingPunct="1">
              <a:spcAft>
                <a:spcPts val="0"/>
              </a:spcAft>
              <a:defRPr/>
            </a:pPr>
            <a:endParaRPr lang="en-US" dirty="0"/>
          </a:p>
        </p:txBody>
      </p:sp>
      <p:sp>
        <p:nvSpPr>
          <p:cNvPr id="134148" name="Slide Number Placeholder 3"/>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D115EC3-C797-4B97-91B0-5EDF859D9887}" type="slidenum">
              <a:rPr lang="en-US" smtClean="0">
                <a:solidFill>
                  <a:schemeClr val="bg1"/>
                </a:solidFill>
                <a:latin typeface="Verdana" panose="020B0604030504040204" pitchFamily="34" charset="0"/>
              </a:rPr>
              <a:pPr/>
              <a:t>136</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p:cNvSpPr>
            <a:spLocks noGrp="1"/>
          </p:cNvSpPr>
          <p:nvPr>
            <p:ph type="title"/>
          </p:nvPr>
        </p:nvSpPr>
        <p:spPr/>
        <p:txBody>
          <a:bodyPr/>
          <a:lstStyle/>
          <a:p>
            <a:pPr eaLnBrk="1" hangingPunct="1"/>
            <a:r>
              <a:rPr lang="en-US" smtClean="0"/>
              <a:t>Exception (tt) – Ví dụ</a:t>
            </a:r>
          </a:p>
        </p:txBody>
      </p:sp>
      <p:sp>
        <p:nvSpPr>
          <p:cNvPr id="3" name="Content Placeholder 2"/>
          <p:cNvSpPr>
            <a:spLocks noGrp="1"/>
          </p:cNvSpPr>
          <p:nvPr>
            <p:ph idx="1"/>
          </p:nvPr>
        </p:nvSpPr>
        <p:spPr/>
        <p:txBody>
          <a:bodyPr rtlCol="0">
            <a:normAutofit lnSpcReduction="10000"/>
          </a:bodyPr>
          <a:lstStyle/>
          <a:p>
            <a:pPr marL="0" indent="0" algn="just" eaLnBrk="1" fontAlgn="auto" hangingPunct="1">
              <a:lnSpc>
                <a:spcPct val="150000"/>
              </a:lnSpc>
              <a:spcAft>
                <a:spcPts val="0"/>
              </a:spcAft>
              <a:buNone/>
              <a:defRPr/>
            </a:pPr>
            <a:r>
              <a:rPr lang="en-US" dirty="0" err="1" smtClean="0"/>
              <a:t>Giả</a:t>
            </a:r>
            <a:r>
              <a:rPr lang="en-US" dirty="0" smtClean="0"/>
              <a:t> </a:t>
            </a:r>
            <a:r>
              <a:rPr lang="en-US" dirty="0" err="1" smtClean="0"/>
              <a:t>sử</a:t>
            </a:r>
            <a:r>
              <a:rPr lang="en-US" dirty="0" smtClean="0"/>
              <a:t> </a:t>
            </a:r>
            <a:r>
              <a:rPr lang="en-US" dirty="0" err="1" smtClean="0"/>
              <a:t>ng</a:t>
            </a:r>
            <a:r>
              <a:rPr lang="vi-VN" dirty="0" smtClean="0"/>
              <a:t>ười</a:t>
            </a:r>
            <a:r>
              <a:rPr lang="en-US" dirty="0" smtClean="0"/>
              <a:t> </a:t>
            </a:r>
            <a:r>
              <a:rPr lang="en-US" dirty="0" err="1" smtClean="0"/>
              <a:t>dùng</a:t>
            </a:r>
            <a:r>
              <a:rPr lang="en-US" dirty="0" smtClean="0"/>
              <a:t> </a:t>
            </a:r>
            <a:r>
              <a:rPr lang="en-US" dirty="0" err="1" smtClean="0"/>
              <a:t>nhập</a:t>
            </a:r>
            <a:r>
              <a:rPr lang="en-US" dirty="0" smtClean="0"/>
              <a:t> </a:t>
            </a:r>
            <a:r>
              <a:rPr lang="en-US" dirty="0" err="1" smtClean="0"/>
              <a:t>ký</a:t>
            </a:r>
            <a:r>
              <a:rPr lang="en-US" dirty="0" smtClean="0"/>
              <a:t> </a:t>
            </a:r>
            <a:r>
              <a:rPr lang="en-US" dirty="0" err="1" smtClean="0"/>
              <a:t>tự</a:t>
            </a:r>
            <a:r>
              <a:rPr lang="en-US" dirty="0" smtClean="0"/>
              <a:t> ‘k’ </a:t>
            </a:r>
            <a:r>
              <a:rPr lang="en-US" dirty="0" err="1" smtClean="0"/>
              <a:t>thay</a:t>
            </a:r>
            <a:r>
              <a:rPr lang="en-US" dirty="0" smtClean="0"/>
              <a:t> </a:t>
            </a:r>
            <a:r>
              <a:rPr lang="en-US" dirty="0" err="1" smtClean="0"/>
              <a:t>vì</a:t>
            </a:r>
            <a:r>
              <a:rPr lang="en-US" dirty="0" smtClean="0"/>
              <a:t> </a:t>
            </a:r>
            <a:r>
              <a:rPr lang="en-US" dirty="0" err="1" smtClean="0"/>
              <a:t>nhập</a:t>
            </a:r>
            <a:r>
              <a:rPr lang="en-US" dirty="0" smtClean="0"/>
              <a:t> </a:t>
            </a:r>
            <a:r>
              <a:rPr lang="en-US" dirty="0" err="1" smtClean="0"/>
              <a:t>số</a:t>
            </a:r>
            <a:r>
              <a:rPr lang="en-US" dirty="0" smtClean="0"/>
              <a:t> </a:t>
            </a:r>
            <a:r>
              <a:rPr lang="en-US" dirty="0" err="1" smtClean="0"/>
              <a:t>nguyên</a:t>
            </a:r>
            <a:r>
              <a:rPr lang="en-US" dirty="0" smtClean="0"/>
              <a:t> </a:t>
            </a:r>
            <a:r>
              <a:rPr lang="en-US" dirty="0" err="1" smtClean="0"/>
              <a:t>thì</a:t>
            </a:r>
            <a:r>
              <a:rPr lang="en-US" dirty="0" smtClean="0"/>
              <a:t> </a:t>
            </a:r>
            <a:r>
              <a:rPr lang="en-US" dirty="0" err="1" smtClean="0"/>
              <a:t>ch</a:t>
            </a:r>
            <a:r>
              <a:rPr lang="vi-VN" dirty="0" smtClean="0"/>
              <a:t>ươn</a:t>
            </a:r>
            <a:r>
              <a:rPr lang="en-US" dirty="0" smtClean="0"/>
              <a:t>g </a:t>
            </a:r>
            <a:r>
              <a:rPr lang="en-US" dirty="0" err="1" smtClean="0"/>
              <a:t>trình</a:t>
            </a:r>
            <a:r>
              <a:rPr lang="en-US" dirty="0" smtClean="0"/>
              <a:t> </a:t>
            </a:r>
            <a:r>
              <a:rPr lang="en-US" dirty="0" err="1" smtClean="0"/>
              <a:t>sẽ</a:t>
            </a:r>
            <a:r>
              <a:rPr lang="en-US" dirty="0" smtClean="0"/>
              <a:t> </a:t>
            </a:r>
            <a:r>
              <a:rPr lang="en-US" dirty="0" err="1" smtClean="0"/>
              <a:t>thông</a:t>
            </a:r>
            <a:r>
              <a:rPr lang="en-US" dirty="0" smtClean="0"/>
              <a:t> </a:t>
            </a:r>
            <a:r>
              <a:rPr lang="en-US" dirty="0" err="1" smtClean="0"/>
              <a:t>báo</a:t>
            </a:r>
            <a:r>
              <a:rPr lang="en-US" dirty="0" smtClean="0"/>
              <a:t> </a:t>
            </a:r>
            <a:r>
              <a:rPr lang="en-US" dirty="0" err="1" smtClean="0"/>
              <a:t>lỗi</a:t>
            </a:r>
            <a:r>
              <a:rPr lang="en-US" dirty="0" smtClean="0"/>
              <a:t> </a:t>
            </a:r>
            <a:r>
              <a:rPr lang="en-US" dirty="0" err="1" smtClean="0"/>
              <a:t>sau</a:t>
            </a:r>
            <a:r>
              <a:rPr lang="en-US" dirty="0" smtClean="0"/>
              <a:t> </a:t>
            </a:r>
            <a:r>
              <a:rPr lang="en-US" dirty="0" err="1" smtClean="0"/>
              <a:t>và</a:t>
            </a:r>
            <a:r>
              <a:rPr lang="en-US" dirty="0" smtClean="0"/>
              <a:t> </a:t>
            </a:r>
            <a:r>
              <a:rPr lang="en-US" dirty="0" err="1" smtClean="0"/>
              <a:t>kết</a:t>
            </a:r>
            <a:r>
              <a:rPr lang="en-US" dirty="0" smtClean="0"/>
              <a:t> </a:t>
            </a:r>
            <a:r>
              <a:rPr lang="en-US" dirty="0" err="1" smtClean="0"/>
              <a:t>thúc</a:t>
            </a:r>
            <a:r>
              <a:rPr lang="en-US" dirty="0" smtClean="0"/>
              <a:t>.</a:t>
            </a:r>
          </a:p>
          <a:p>
            <a:pPr marL="0" indent="0" algn="just" eaLnBrk="1" fontAlgn="auto" hangingPunct="1">
              <a:lnSpc>
                <a:spcPct val="150000"/>
              </a:lnSpc>
              <a:spcAft>
                <a:spcPts val="0"/>
              </a:spcAft>
              <a:buFont typeface="Wingdings" panose="05000000000000000000" pitchFamily="2" charset="2"/>
              <a:buNone/>
              <a:defRPr/>
            </a:pPr>
            <a:r>
              <a:rPr lang="en-US" dirty="0" smtClean="0">
                <a:solidFill>
                  <a:srgbClr val="FF0000"/>
                </a:solidFill>
              </a:rPr>
              <a:t>Unhandled Exception:</a:t>
            </a:r>
          </a:p>
          <a:p>
            <a:pPr marL="0" indent="0" algn="just" eaLnBrk="1" fontAlgn="auto" hangingPunct="1">
              <a:lnSpc>
                <a:spcPct val="150000"/>
              </a:lnSpc>
              <a:spcAft>
                <a:spcPts val="0"/>
              </a:spcAft>
              <a:buFont typeface="Wingdings" panose="05000000000000000000" pitchFamily="2" charset="2"/>
              <a:buNone/>
              <a:defRPr/>
            </a:pPr>
            <a:r>
              <a:rPr lang="en-US" dirty="0" err="1" smtClean="0">
                <a:solidFill>
                  <a:srgbClr val="FF0000"/>
                </a:solidFill>
              </a:rPr>
              <a:t>System.FormatException</a:t>
            </a:r>
            <a:r>
              <a:rPr lang="en-US" dirty="0" smtClean="0">
                <a:solidFill>
                  <a:srgbClr val="FF0000"/>
                </a:solidFill>
              </a:rPr>
              <a:t>: Input string was not in a correct format.</a:t>
            </a:r>
          </a:p>
        </p:txBody>
      </p:sp>
      <p:sp>
        <p:nvSpPr>
          <p:cNvPr id="135172" name="Slide Number Placeholder 3"/>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0090CFE-76F6-4EF8-B7F5-4D858A54813D}" type="slidenum">
              <a:rPr lang="en-US" smtClean="0">
                <a:solidFill>
                  <a:schemeClr val="bg1"/>
                </a:solidFill>
                <a:latin typeface="Verdana" panose="020B0604030504040204" pitchFamily="34" charset="0"/>
              </a:rPr>
              <a:pPr/>
              <a:t>137</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p:txBody>
          <a:bodyPr/>
          <a:lstStyle/>
          <a:p>
            <a:pPr eaLnBrk="1" hangingPunct="1"/>
            <a:r>
              <a:rPr lang="en-US" smtClean="0"/>
              <a:t>Một số Exception th</a:t>
            </a:r>
            <a:r>
              <a:rPr lang="vi-VN" smtClean="0"/>
              <a:t>ườn</a:t>
            </a:r>
            <a:r>
              <a:rPr lang="en-US" smtClean="0"/>
              <a:t>g gặp</a:t>
            </a:r>
          </a:p>
        </p:txBody>
      </p:sp>
      <p:graphicFrame>
        <p:nvGraphicFramePr>
          <p:cNvPr id="2" name="Content Placeholder 1"/>
          <p:cNvGraphicFramePr>
            <a:graphicFrameLocks noGrp="1"/>
          </p:cNvGraphicFramePr>
          <p:nvPr>
            <p:ph idx="1"/>
            <p:extLst>
              <p:ext uri="{D42A27DB-BD31-4B8C-83A1-F6EECF244321}">
                <p14:modId xmlns="" xmlns:p14="http://schemas.microsoft.com/office/powerpoint/2010/main" val="1844151733"/>
              </p:ext>
            </p:extLst>
          </p:nvPr>
        </p:nvGraphicFramePr>
        <p:xfrm>
          <a:off x="101350" y="1981200"/>
          <a:ext cx="8966450" cy="3109068"/>
        </p:xfrm>
        <a:graphic>
          <a:graphicData uri="http://schemas.openxmlformats.org/drawingml/2006/table">
            <a:tbl>
              <a:tblPr firstRow="1" bandRow="1">
                <a:tableStyleId>{5C22544A-7EE6-4342-B048-85BDC9FD1C3A}</a:tableStyleId>
              </a:tblPr>
              <a:tblGrid>
                <a:gridCol w="4318250"/>
                <a:gridCol w="4648200"/>
              </a:tblGrid>
              <a:tr h="370914">
                <a:tc>
                  <a:txBody>
                    <a:bodyPr/>
                    <a:lstStyle/>
                    <a:p>
                      <a:pPr algn="ctr"/>
                      <a:r>
                        <a:rPr lang="en-US" sz="2800" dirty="0" smtClean="0">
                          <a:latin typeface="Times New Roman" panose="02020603050405020304" pitchFamily="18" charset="0"/>
                          <a:cs typeface="Times New Roman" panose="02020603050405020304" pitchFamily="18" charset="0"/>
                        </a:rPr>
                        <a:t>Exception</a:t>
                      </a:r>
                      <a:endParaRPr lang="en-US" sz="2800" dirty="0">
                        <a:latin typeface="Times New Roman" panose="02020603050405020304" pitchFamily="18" charset="0"/>
                        <a:cs typeface="Times New Roman" panose="02020603050405020304" pitchFamily="18" charset="0"/>
                      </a:endParaRPr>
                    </a:p>
                  </a:txBody>
                  <a:tcPr marL="91430" marR="91430" marT="45729" marB="45729"/>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latin typeface="Times New Roman" panose="02020603050405020304" pitchFamily="18" charset="0"/>
                          <a:cs typeface="Times New Roman" panose="02020603050405020304" pitchFamily="18" charset="0"/>
                        </a:rPr>
                        <a:t>Ý </a:t>
                      </a:r>
                      <a:r>
                        <a:rPr lang="en-US" sz="2800" dirty="0" err="1" smtClean="0">
                          <a:latin typeface="Times New Roman" panose="02020603050405020304" pitchFamily="18" charset="0"/>
                          <a:cs typeface="Times New Roman" panose="02020603050405020304" pitchFamily="18" charset="0"/>
                        </a:rPr>
                        <a:t>nghĩa</a:t>
                      </a:r>
                      <a:endParaRPr lang="en-US" sz="2800" dirty="0" smtClean="0">
                        <a:latin typeface="Times New Roman" panose="02020603050405020304" pitchFamily="18" charset="0"/>
                        <a:cs typeface="Times New Roman" panose="02020603050405020304" pitchFamily="18" charset="0"/>
                      </a:endParaRPr>
                    </a:p>
                  </a:txBody>
                  <a:tcPr marL="91430" marR="91430" marT="45729" marB="45729"/>
                </a:tc>
              </a:tr>
              <a:tr h="370914">
                <a:tc>
                  <a:txBody>
                    <a:bodyPr/>
                    <a:lstStyle/>
                    <a:p>
                      <a:pPr marL="0" algn="l" defTabSz="914400" rtl="0" eaLnBrk="1" latinLnBrk="0" hangingPunct="1"/>
                      <a:r>
                        <a:rPr lang="en-US" sz="2800" b="0" i="0" u="none" strike="noStrike" kern="1200" baseline="0" dirty="0" err="1" smtClean="0">
                          <a:solidFill>
                            <a:schemeClr val="dk1"/>
                          </a:solidFill>
                          <a:latin typeface="Times New Roman" panose="02020603050405020304" pitchFamily="18" charset="0"/>
                          <a:ea typeface="+mn-ea"/>
                          <a:cs typeface="Times New Roman" panose="02020603050405020304" pitchFamily="18" charset="0"/>
                        </a:rPr>
                        <a:t>FormatException</a:t>
                      </a:r>
                      <a:endParaRPr lang="en-US" sz="2800" b="0" i="0" u="none" strike="noStrike" kern="1200" baseline="0" dirty="0">
                        <a:solidFill>
                          <a:schemeClr val="dk1"/>
                        </a:solidFill>
                        <a:latin typeface="Times New Roman" panose="02020603050405020304" pitchFamily="18" charset="0"/>
                        <a:ea typeface="+mn-ea"/>
                        <a:cs typeface="Times New Roman" panose="02020603050405020304" pitchFamily="18" charset="0"/>
                      </a:endParaRPr>
                    </a:p>
                  </a:txBody>
                  <a:tcPr marL="91430" marR="91430" marT="45729" marB="4572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0" dirty="0" err="1" smtClean="0">
                          <a:latin typeface="Times New Roman" panose="02020603050405020304" pitchFamily="18" charset="0"/>
                          <a:cs typeface="Times New Roman" panose="02020603050405020304" pitchFamily="18" charset="0"/>
                        </a:rPr>
                        <a:t>Sai</a:t>
                      </a:r>
                      <a:r>
                        <a:rPr lang="en-US" sz="2800" b="0" dirty="0" smtClean="0">
                          <a:latin typeface="Times New Roman" panose="02020603050405020304" pitchFamily="18" charset="0"/>
                          <a:cs typeface="Times New Roman" panose="02020603050405020304" pitchFamily="18" charset="0"/>
                        </a:rPr>
                        <a:t> </a:t>
                      </a:r>
                      <a:r>
                        <a:rPr lang="vi-VN" sz="2800" b="0" dirty="0" smtClean="0">
                          <a:latin typeface="Times New Roman" panose="02020603050405020304" pitchFamily="18" charset="0"/>
                          <a:cs typeface="Times New Roman" panose="02020603050405020304" pitchFamily="18" charset="0"/>
                        </a:rPr>
                        <a:t>đị</a:t>
                      </a:r>
                      <a:r>
                        <a:rPr lang="en-US" sz="2800" b="0" dirty="0" err="1" smtClean="0">
                          <a:latin typeface="Times New Roman" panose="02020603050405020304" pitchFamily="18" charset="0"/>
                          <a:cs typeface="Times New Roman" panose="02020603050405020304" pitchFamily="18" charset="0"/>
                        </a:rPr>
                        <a:t>nh</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dạng</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dữ</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liệu</a:t>
                      </a:r>
                      <a:endParaRPr lang="en-US" sz="2800" b="0" dirty="0" smtClean="0">
                        <a:latin typeface="Times New Roman" panose="02020603050405020304" pitchFamily="18" charset="0"/>
                        <a:cs typeface="Times New Roman" panose="02020603050405020304" pitchFamily="18" charset="0"/>
                      </a:endParaRPr>
                    </a:p>
                  </a:txBody>
                  <a:tcPr marL="91430" marR="91430" marT="45729" marB="45729"/>
                </a:tc>
              </a:tr>
              <a:tr h="371107">
                <a:tc>
                  <a:txBody>
                    <a:bodyPr/>
                    <a:lstStyle/>
                    <a:p>
                      <a:r>
                        <a:rPr lang="en-US" sz="2800" b="0" i="0" u="none" strike="noStrike" kern="1200" baseline="0" dirty="0" err="1" smtClean="0">
                          <a:solidFill>
                            <a:schemeClr val="dk1"/>
                          </a:solidFill>
                          <a:latin typeface="Times New Roman" panose="02020603050405020304" pitchFamily="18" charset="0"/>
                          <a:ea typeface="+mn-ea"/>
                          <a:cs typeface="Times New Roman" panose="02020603050405020304" pitchFamily="18" charset="0"/>
                        </a:rPr>
                        <a:t>OverflowException</a:t>
                      </a:r>
                      <a:endParaRPr lang="en-US" sz="2800" b="0" i="0" dirty="0">
                        <a:latin typeface="Times New Roman" panose="02020603050405020304" pitchFamily="18" charset="0"/>
                        <a:cs typeface="Times New Roman" panose="02020603050405020304" pitchFamily="18" charset="0"/>
                      </a:endParaRPr>
                    </a:p>
                  </a:txBody>
                  <a:tcPr marL="91430" marR="91430" marT="45729" marB="4572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0" dirty="0" err="1" smtClean="0">
                          <a:latin typeface="Times New Roman" panose="02020603050405020304" pitchFamily="18" charset="0"/>
                          <a:cs typeface="Times New Roman" panose="02020603050405020304" pitchFamily="18" charset="0"/>
                        </a:rPr>
                        <a:t>Miền</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giá</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trị</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không</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phù</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hợp</a:t>
                      </a:r>
                      <a:endParaRPr lang="en-US" sz="2800" b="0" dirty="0" smtClean="0">
                        <a:latin typeface="Times New Roman" panose="02020603050405020304" pitchFamily="18" charset="0"/>
                        <a:cs typeface="Times New Roman" panose="02020603050405020304" pitchFamily="18" charset="0"/>
                      </a:endParaRPr>
                    </a:p>
                  </a:txBody>
                  <a:tcPr marL="91430" marR="91430" marT="45729" marB="45729"/>
                </a:tc>
              </a:tr>
              <a:tr h="370914">
                <a:tc>
                  <a:txBody>
                    <a:bodyPr/>
                    <a:lstStyle/>
                    <a:p>
                      <a:pPr marL="0" algn="l" defTabSz="914400" rtl="0" eaLnBrk="1" latinLnBrk="0" hangingPunct="1"/>
                      <a:r>
                        <a:rPr lang="en-US" sz="2800" b="0" i="0" u="none" strike="noStrike" kern="1200" baseline="0" dirty="0" err="1" smtClean="0">
                          <a:solidFill>
                            <a:schemeClr val="dk1"/>
                          </a:solidFill>
                          <a:latin typeface="Times New Roman" panose="02020603050405020304" pitchFamily="18" charset="0"/>
                          <a:ea typeface="+mn-ea"/>
                          <a:cs typeface="Times New Roman" panose="02020603050405020304" pitchFamily="18" charset="0"/>
                        </a:rPr>
                        <a:t>OutOfMemoryException</a:t>
                      </a:r>
                      <a:endParaRPr lang="en-US" sz="2800" b="0" i="0" u="none" strike="noStrike" kern="1200" baseline="0" dirty="0">
                        <a:solidFill>
                          <a:schemeClr val="dk1"/>
                        </a:solidFill>
                        <a:latin typeface="Times New Roman" panose="02020603050405020304" pitchFamily="18" charset="0"/>
                        <a:ea typeface="+mn-ea"/>
                        <a:cs typeface="Times New Roman" panose="02020603050405020304" pitchFamily="18" charset="0"/>
                      </a:endParaRPr>
                    </a:p>
                  </a:txBody>
                  <a:tcPr marL="91430" marR="91430" marT="45729" marB="4572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kern="1200" baseline="0" dirty="0" err="1" smtClean="0">
                          <a:solidFill>
                            <a:schemeClr val="dk1"/>
                          </a:solidFill>
                          <a:latin typeface="Times New Roman" panose="02020603050405020304" pitchFamily="18" charset="0"/>
                          <a:ea typeface="+mn-ea"/>
                          <a:cs typeface="Times New Roman" panose="02020603050405020304" pitchFamily="18" charset="0"/>
                        </a:rPr>
                        <a:t>Lỗi</a:t>
                      </a:r>
                      <a:r>
                        <a:rPr lang="en-US" sz="28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 </a:t>
                      </a:r>
                      <a:r>
                        <a:rPr lang="en-US" sz="2800" b="0" i="0" u="none" strike="noStrike" kern="1200" baseline="0" dirty="0" err="1" smtClean="0">
                          <a:solidFill>
                            <a:schemeClr val="dk1"/>
                          </a:solidFill>
                          <a:latin typeface="Times New Roman" panose="02020603050405020304" pitchFamily="18" charset="0"/>
                          <a:ea typeface="+mn-ea"/>
                          <a:cs typeface="Times New Roman" panose="02020603050405020304" pitchFamily="18" charset="0"/>
                        </a:rPr>
                        <a:t>không</a:t>
                      </a:r>
                      <a:r>
                        <a:rPr lang="en-US" sz="28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 </a:t>
                      </a:r>
                      <a:r>
                        <a:rPr lang="en-US" sz="2800" b="0" i="0" u="none" strike="noStrike" kern="1200" baseline="0" dirty="0" err="1" smtClean="0">
                          <a:solidFill>
                            <a:schemeClr val="dk1"/>
                          </a:solidFill>
                          <a:latin typeface="Times New Roman" panose="02020603050405020304" pitchFamily="18" charset="0"/>
                          <a:ea typeface="+mn-ea"/>
                          <a:cs typeface="Times New Roman" panose="02020603050405020304" pitchFamily="18" charset="0"/>
                        </a:rPr>
                        <a:t>thể</a:t>
                      </a:r>
                      <a:r>
                        <a:rPr lang="en-US" sz="28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 </a:t>
                      </a:r>
                      <a:r>
                        <a:rPr lang="en-US" sz="2800" b="0" i="0" u="none" strike="noStrike" kern="1200" baseline="0" dirty="0" err="1" smtClean="0">
                          <a:solidFill>
                            <a:schemeClr val="dk1"/>
                          </a:solidFill>
                          <a:latin typeface="Times New Roman" panose="02020603050405020304" pitchFamily="18" charset="0"/>
                          <a:ea typeface="+mn-ea"/>
                          <a:cs typeface="Times New Roman" panose="02020603050405020304" pitchFamily="18" charset="0"/>
                        </a:rPr>
                        <a:t>cấp</a:t>
                      </a:r>
                      <a:r>
                        <a:rPr lang="en-US" sz="28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 </a:t>
                      </a:r>
                      <a:r>
                        <a:rPr lang="en-US" sz="2800" b="0" i="0" u="none" strike="noStrike" kern="1200" baseline="0" dirty="0" err="1" smtClean="0">
                          <a:solidFill>
                            <a:schemeClr val="dk1"/>
                          </a:solidFill>
                          <a:latin typeface="Times New Roman" panose="02020603050405020304" pitchFamily="18" charset="0"/>
                          <a:ea typeface="+mn-ea"/>
                          <a:cs typeface="Times New Roman" panose="02020603050405020304" pitchFamily="18" charset="0"/>
                        </a:rPr>
                        <a:t>phát</a:t>
                      </a:r>
                      <a:r>
                        <a:rPr lang="en-US" sz="28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 </a:t>
                      </a:r>
                      <a:r>
                        <a:rPr lang="en-US" sz="2800" b="0" i="0" u="none" strike="noStrike" kern="1200" baseline="0" dirty="0" err="1" smtClean="0">
                          <a:solidFill>
                            <a:schemeClr val="dk1"/>
                          </a:solidFill>
                          <a:latin typeface="Times New Roman" panose="02020603050405020304" pitchFamily="18" charset="0"/>
                          <a:ea typeface="+mn-ea"/>
                          <a:cs typeface="Times New Roman" panose="02020603050405020304" pitchFamily="18" charset="0"/>
                        </a:rPr>
                        <a:t>bộ</a:t>
                      </a:r>
                      <a:r>
                        <a:rPr lang="en-US" sz="28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 </a:t>
                      </a:r>
                      <a:r>
                        <a:rPr lang="en-US" sz="2800" b="0" i="0" u="none" strike="noStrike" kern="1200" baseline="0" dirty="0" err="1" smtClean="0">
                          <a:solidFill>
                            <a:schemeClr val="dk1"/>
                          </a:solidFill>
                          <a:latin typeface="Times New Roman" panose="02020603050405020304" pitchFamily="18" charset="0"/>
                          <a:ea typeface="+mn-ea"/>
                          <a:cs typeface="Times New Roman" panose="02020603050405020304" pitchFamily="18" charset="0"/>
                        </a:rPr>
                        <a:t>nhớ</a:t>
                      </a:r>
                      <a:endParaRPr lang="en-US" sz="28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endParaRPr>
                    </a:p>
                  </a:txBody>
                  <a:tcPr marL="91430" marR="91430" marT="45729" marB="45729"/>
                </a:tc>
              </a:tr>
              <a:tr h="370914">
                <a:tc>
                  <a:txBody>
                    <a:bodyPr/>
                    <a:lstStyle/>
                    <a:p>
                      <a:r>
                        <a:rPr lang="en-US" sz="2800" b="0" i="0" u="none" strike="noStrike" kern="1200" baseline="0" dirty="0" err="1" smtClean="0">
                          <a:solidFill>
                            <a:schemeClr val="dk1"/>
                          </a:solidFill>
                          <a:latin typeface="Times New Roman" panose="02020603050405020304" pitchFamily="18" charset="0"/>
                          <a:ea typeface="+mn-ea"/>
                          <a:cs typeface="Times New Roman" panose="02020603050405020304" pitchFamily="18" charset="0"/>
                        </a:rPr>
                        <a:t>DivideByZeroException</a:t>
                      </a:r>
                      <a:endParaRPr lang="en-US" sz="2800" b="0" i="0" dirty="0">
                        <a:latin typeface="Times New Roman" panose="02020603050405020304" pitchFamily="18" charset="0"/>
                        <a:cs typeface="Times New Roman" panose="02020603050405020304" pitchFamily="18" charset="0"/>
                      </a:endParaRPr>
                    </a:p>
                  </a:txBody>
                  <a:tcPr marL="91430" marR="91430" marT="45729" marB="45729"/>
                </a:tc>
                <a:tc>
                  <a:txBody>
                    <a:bodyPr/>
                    <a:lstStyle/>
                    <a:p>
                      <a:r>
                        <a:rPr lang="en-US" sz="2800" b="0" dirty="0" err="1" smtClean="0">
                          <a:latin typeface="Times New Roman" panose="02020603050405020304" pitchFamily="18" charset="0"/>
                          <a:cs typeface="Times New Roman" panose="02020603050405020304" pitchFamily="18" charset="0"/>
                        </a:rPr>
                        <a:t>Lỗi</a:t>
                      </a:r>
                      <a:r>
                        <a:rPr lang="en-US" sz="2800" b="0" baseline="0" dirty="0" smtClean="0">
                          <a:latin typeface="Times New Roman" panose="02020603050405020304" pitchFamily="18" charset="0"/>
                          <a:cs typeface="Times New Roman" panose="02020603050405020304" pitchFamily="18" charset="0"/>
                        </a:rPr>
                        <a:t> chia </a:t>
                      </a:r>
                      <a:r>
                        <a:rPr lang="en-US" sz="2800" b="0" baseline="0" dirty="0" err="1" smtClean="0">
                          <a:latin typeface="Times New Roman" panose="02020603050405020304" pitchFamily="18" charset="0"/>
                          <a:cs typeface="Times New Roman" panose="02020603050405020304" pitchFamily="18" charset="0"/>
                        </a:rPr>
                        <a:t>cho</a:t>
                      </a:r>
                      <a:r>
                        <a:rPr lang="en-US" sz="2800" b="0" baseline="0" dirty="0" smtClean="0">
                          <a:latin typeface="Times New Roman" panose="02020603050405020304" pitchFamily="18" charset="0"/>
                          <a:cs typeface="Times New Roman" panose="02020603050405020304" pitchFamily="18" charset="0"/>
                        </a:rPr>
                        <a:t> 0</a:t>
                      </a:r>
                      <a:endParaRPr lang="en-US" sz="2800" b="0" dirty="0">
                        <a:latin typeface="Times New Roman" panose="02020603050405020304" pitchFamily="18" charset="0"/>
                        <a:cs typeface="Times New Roman" panose="02020603050405020304" pitchFamily="18" charset="0"/>
                      </a:endParaRPr>
                    </a:p>
                  </a:txBody>
                  <a:tcPr marL="91430" marR="91430" marT="45729" marB="45729"/>
                </a:tc>
              </a:tr>
              <a:tr h="370914">
                <a:tc>
                  <a:txBody>
                    <a:bodyPr/>
                    <a:lstStyle/>
                    <a:p>
                      <a:r>
                        <a:rPr lang="en-US" sz="2800" b="0" i="0" u="none" strike="noStrike" kern="1200" baseline="0" dirty="0" err="1" smtClean="0">
                          <a:solidFill>
                            <a:schemeClr val="dk1"/>
                          </a:solidFill>
                          <a:latin typeface="Times New Roman" panose="02020603050405020304" pitchFamily="18" charset="0"/>
                          <a:ea typeface="+mn-ea"/>
                          <a:cs typeface="Times New Roman" panose="02020603050405020304" pitchFamily="18" charset="0"/>
                        </a:rPr>
                        <a:t>IndexOutOfRangeException</a:t>
                      </a:r>
                      <a:endParaRPr lang="en-US" sz="2800" b="0" i="0" dirty="0">
                        <a:latin typeface="Times New Roman" panose="02020603050405020304" pitchFamily="18" charset="0"/>
                        <a:cs typeface="Times New Roman" panose="02020603050405020304" pitchFamily="18" charset="0"/>
                      </a:endParaRPr>
                    </a:p>
                  </a:txBody>
                  <a:tcPr marL="91430" marR="91430" marT="45729" marB="45729"/>
                </a:tc>
                <a:tc>
                  <a:txBody>
                    <a:bodyPr/>
                    <a:lstStyle/>
                    <a:p>
                      <a:r>
                        <a:rPr lang="en-US" sz="2800" b="0" dirty="0" err="1" smtClean="0">
                          <a:latin typeface="Times New Roman" panose="02020603050405020304" pitchFamily="18" charset="0"/>
                          <a:cs typeface="Times New Roman" panose="02020603050405020304" pitchFamily="18" charset="0"/>
                        </a:rPr>
                        <a:t>Truy</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cập</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phần</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tử</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ngoài</a:t>
                      </a:r>
                      <a:r>
                        <a:rPr lang="en-US" sz="2800" b="0" dirty="0" smtClean="0">
                          <a:latin typeface="Times New Roman" panose="02020603050405020304" pitchFamily="18" charset="0"/>
                          <a:cs typeface="Times New Roman" panose="02020603050405020304" pitchFamily="18" charset="0"/>
                        </a:rPr>
                        <a:t> </a:t>
                      </a:r>
                      <a:r>
                        <a:rPr lang="en-US" sz="2800" b="0" dirty="0" err="1" smtClean="0">
                          <a:latin typeface="Times New Roman" panose="02020603050405020304" pitchFamily="18" charset="0"/>
                          <a:cs typeface="Times New Roman" panose="02020603050405020304" pitchFamily="18" charset="0"/>
                        </a:rPr>
                        <a:t>mảng</a:t>
                      </a:r>
                      <a:endParaRPr lang="en-US" sz="2800" b="0" dirty="0">
                        <a:latin typeface="Times New Roman" panose="02020603050405020304" pitchFamily="18" charset="0"/>
                        <a:cs typeface="Times New Roman" panose="02020603050405020304" pitchFamily="18" charset="0"/>
                      </a:endParaRPr>
                    </a:p>
                  </a:txBody>
                  <a:tcPr marL="91430" marR="91430" marT="45729" marB="45729"/>
                </a:tc>
              </a:tr>
            </a:tbl>
          </a:graphicData>
        </a:graphic>
      </p:graphicFrame>
      <p:sp>
        <p:nvSpPr>
          <p:cNvPr id="136218" name="Slide Number Placeholder 3"/>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8872E92-9D01-41D7-BC4D-26ED19159E47}" type="slidenum">
              <a:rPr lang="en-US" smtClean="0">
                <a:solidFill>
                  <a:schemeClr val="bg1"/>
                </a:solidFill>
                <a:latin typeface="Verdana" panose="020B0604030504040204" pitchFamily="34" charset="0"/>
              </a:rPr>
              <a:pPr/>
              <a:t>138</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p:nvPr>
        </p:nvSpPr>
        <p:spPr/>
        <p:txBody>
          <a:bodyPr/>
          <a:lstStyle/>
          <a:p>
            <a:pPr eaLnBrk="1" hangingPunct="1"/>
            <a:r>
              <a:rPr lang="en-US" smtClean="0"/>
              <a:t>Bắt Exception - Mục </a:t>
            </a:r>
            <a:r>
              <a:rPr lang="vi-VN" smtClean="0"/>
              <a:t>đí</a:t>
            </a:r>
            <a:r>
              <a:rPr lang="en-US" smtClean="0"/>
              <a:t>ch</a:t>
            </a:r>
          </a:p>
        </p:txBody>
      </p:sp>
      <p:sp>
        <p:nvSpPr>
          <p:cNvPr id="137219" name="Content Placeholder 2"/>
          <p:cNvSpPr>
            <a:spLocks noGrp="1"/>
          </p:cNvSpPr>
          <p:nvPr>
            <p:ph idx="1"/>
          </p:nvPr>
        </p:nvSpPr>
        <p:spPr>
          <a:xfrm>
            <a:off x="628650" y="1447801"/>
            <a:ext cx="7886700" cy="4729162"/>
          </a:xfrm>
        </p:spPr>
        <p:txBody>
          <a:bodyPr/>
          <a:lstStyle/>
          <a:p>
            <a:pPr algn="just" eaLnBrk="1" hangingPunct="1">
              <a:lnSpc>
                <a:spcPct val="150000"/>
              </a:lnSpc>
            </a:pPr>
            <a:r>
              <a:rPr lang="en-US" dirty="0" smtClean="0"/>
              <a:t>Cho </a:t>
            </a:r>
            <a:r>
              <a:rPr lang="en-US" dirty="0" err="1" smtClean="0"/>
              <a:t>phép</a:t>
            </a:r>
            <a:r>
              <a:rPr lang="en-US" dirty="0" smtClean="0"/>
              <a:t> </a:t>
            </a:r>
            <a:r>
              <a:rPr lang="en-US" dirty="0" err="1" smtClean="0"/>
              <a:t>sửa</a:t>
            </a:r>
            <a:r>
              <a:rPr lang="en-US" dirty="0" smtClean="0"/>
              <a:t> </a:t>
            </a:r>
            <a:r>
              <a:rPr lang="en-US" dirty="0" err="1" smtClean="0"/>
              <a:t>chữa</a:t>
            </a:r>
            <a:r>
              <a:rPr lang="en-US" dirty="0" smtClean="0"/>
              <a:t> </a:t>
            </a:r>
            <a:r>
              <a:rPr lang="en-US" dirty="0" err="1" smtClean="0"/>
              <a:t>những</a:t>
            </a:r>
            <a:r>
              <a:rPr lang="en-US" dirty="0" smtClean="0"/>
              <a:t> </a:t>
            </a:r>
            <a:r>
              <a:rPr lang="en-US" dirty="0" err="1" smtClean="0"/>
              <a:t>lỗi</a:t>
            </a:r>
            <a:r>
              <a:rPr lang="en-US" dirty="0" smtClean="0"/>
              <a:t> </a:t>
            </a:r>
            <a:r>
              <a:rPr lang="en-US" dirty="0" err="1" smtClean="0"/>
              <a:t>sai</a:t>
            </a:r>
            <a:r>
              <a:rPr lang="en-US" dirty="0" smtClean="0"/>
              <a:t> </a:t>
            </a:r>
            <a:r>
              <a:rPr lang="en-US" dirty="0" err="1" smtClean="0"/>
              <a:t>trong</a:t>
            </a:r>
            <a:r>
              <a:rPr lang="en-US" dirty="0" smtClean="0"/>
              <a:t> </a:t>
            </a:r>
            <a:r>
              <a:rPr lang="en-US" dirty="0" err="1" smtClean="0"/>
              <a:t>quá</a:t>
            </a:r>
            <a:r>
              <a:rPr lang="en-US" dirty="0" smtClean="0"/>
              <a:t> </a:t>
            </a:r>
            <a:r>
              <a:rPr lang="en-US" dirty="0" err="1" smtClean="0"/>
              <a:t>trình</a:t>
            </a:r>
            <a:r>
              <a:rPr lang="en-US" dirty="0" smtClean="0"/>
              <a:t> </a:t>
            </a:r>
            <a:r>
              <a:rPr lang="en-US" dirty="0" err="1" smtClean="0"/>
              <a:t>nhập</a:t>
            </a:r>
            <a:endParaRPr lang="en-US" dirty="0" smtClean="0"/>
          </a:p>
          <a:p>
            <a:pPr algn="just" eaLnBrk="1" hangingPunct="1">
              <a:lnSpc>
                <a:spcPct val="150000"/>
              </a:lnSpc>
            </a:pPr>
            <a:r>
              <a:rPr lang="en-US" dirty="0" smtClean="0"/>
              <a:t>Cho </a:t>
            </a:r>
            <a:r>
              <a:rPr lang="en-US" dirty="0" err="1" smtClean="0"/>
              <a:t>phép</a:t>
            </a:r>
            <a:r>
              <a:rPr lang="en-US" dirty="0" smtClean="0"/>
              <a:t> </a:t>
            </a:r>
            <a:r>
              <a:rPr lang="en-US" dirty="0" err="1" smtClean="0"/>
              <a:t>ch</a:t>
            </a:r>
            <a:r>
              <a:rPr lang="vi-VN" dirty="0" smtClean="0"/>
              <a:t>ươn</a:t>
            </a:r>
            <a:r>
              <a:rPr lang="en-US" dirty="0" smtClean="0"/>
              <a:t>g </a:t>
            </a:r>
            <a:r>
              <a:rPr lang="en-US" dirty="0" err="1" smtClean="0"/>
              <a:t>trình</a:t>
            </a:r>
            <a:r>
              <a:rPr lang="en-US" dirty="0" smtClean="0"/>
              <a:t> </a:t>
            </a:r>
            <a:r>
              <a:rPr lang="en-US" dirty="0" err="1" smtClean="0"/>
              <a:t>có</a:t>
            </a:r>
            <a:r>
              <a:rPr lang="en-US" dirty="0" smtClean="0"/>
              <a:t> </a:t>
            </a:r>
            <a:r>
              <a:rPr lang="en-US" dirty="0" err="1" smtClean="0"/>
              <a:t>thể</a:t>
            </a:r>
            <a:r>
              <a:rPr lang="en-US" dirty="0" smtClean="0"/>
              <a:t> </a:t>
            </a:r>
            <a:r>
              <a:rPr lang="en-US" dirty="0" err="1" smtClean="0"/>
              <a:t>tiếp</a:t>
            </a:r>
            <a:r>
              <a:rPr lang="en-US" dirty="0" smtClean="0"/>
              <a:t> </a:t>
            </a:r>
            <a:r>
              <a:rPr lang="en-US" dirty="0" err="1" smtClean="0"/>
              <a:t>tục</a:t>
            </a:r>
            <a:r>
              <a:rPr lang="en-US" dirty="0" smtClean="0"/>
              <a:t> </a:t>
            </a:r>
            <a:r>
              <a:rPr lang="en-US" dirty="0" err="1" smtClean="0"/>
              <a:t>thực</a:t>
            </a:r>
            <a:r>
              <a:rPr lang="en-US" dirty="0" smtClean="0"/>
              <a:t> </a:t>
            </a:r>
            <a:r>
              <a:rPr lang="en-US" dirty="0" err="1" smtClean="0"/>
              <a:t>thi</a:t>
            </a:r>
            <a:r>
              <a:rPr lang="en-US" dirty="0" smtClean="0"/>
              <a:t> </a:t>
            </a:r>
            <a:r>
              <a:rPr lang="vi-VN" dirty="0" smtClean="0"/>
              <a:t>đố</a:t>
            </a:r>
            <a:r>
              <a:rPr lang="en-US" dirty="0" err="1" smtClean="0"/>
              <a:t>i</a:t>
            </a:r>
            <a:r>
              <a:rPr lang="en-US" dirty="0" smtClean="0"/>
              <a:t> </a:t>
            </a:r>
            <a:r>
              <a:rPr lang="en-US" dirty="0" err="1" smtClean="0"/>
              <a:t>với</a:t>
            </a:r>
            <a:r>
              <a:rPr lang="en-US" dirty="0" smtClean="0"/>
              <a:t> </a:t>
            </a:r>
            <a:r>
              <a:rPr lang="en-US" dirty="0" err="1" smtClean="0"/>
              <a:t>những</a:t>
            </a:r>
            <a:r>
              <a:rPr lang="en-US" dirty="0" smtClean="0"/>
              <a:t> </a:t>
            </a:r>
            <a:r>
              <a:rPr lang="en-US" dirty="0" err="1" smtClean="0"/>
              <a:t>lỗi</a:t>
            </a:r>
            <a:r>
              <a:rPr lang="en-US" dirty="0" smtClean="0"/>
              <a:t> </a:t>
            </a:r>
            <a:r>
              <a:rPr lang="en-US" dirty="0" err="1" smtClean="0"/>
              <a:t>không</a:t>
            </a:r>
            <a:r>
              <a:rPr lang="en-US" dirty="0" smtClean="0"/>
              <a:t> </a:t>
            </a:r>
            <a:r>
              <a:rPr lang="en-US" dirty="0" err="1" smtClean="0"/>
              <a:t>quá</a:t>
            </a:r>
            <a:r>
              <a:rPr lang="en-US" dirty="0" smtClean="0"/>
              <a:t> </a:t>
            </a:r>
            <a:r>
              <a:rPr lang="en-US" dirty="0" err="1" smtClean="0"/>
              <a:t>nghiêm</a:t>
            </a:r>
            <a:r>
              <a:rPr lang="en-US" dirty="0" smtClean="0"/>
              <a:t> </a:t>
            </a:r>
            <a:r>
              <a:rPr lang="en-US" dirty="0" err="1" smtClean="0"/>
              <a:t>trọng</a:t>
            </a:r>
            <a:r>
              <a:rPr lang="en-US" dirty="0" smtClean="0"/>
              <a:t> </a:t>
            </a:r>
            <a:r>
              <a:rPr lang="en-US" dirty="0" err="1" smtClean="0"/>
              <a:t>gây</a:t>
            </a:r>
            <a:r>
              <a:rPr lang="en-US" dirty="0" smtClean="0"/>
              <a:t> </a:t>
            </a:r>
            <a:r>
              <a:rPr lang="en-US" dirty="0" err="1" smtClean="0"/>
              <a:t>ảnh</a:t>
            </a:r>
            <a:r>
              <a:rPr lang="en-US" dirty="0" smtClean="0"/>
              <a:t> h</a:t>
            </a:r>
            <a:r>
              <a:rPr lang="vi-VN" dirty="0" smtClean="0"/>
              <a:t>ưởn</a:t>
            </a:r>
            <a:r>
              <a:rPr lang="en-US" dirty="0" smtClean="0"/>
              <a:t>g </a:t>
            </a:r>
            <a:r>
              <a:rPr lang="vi-VN" dirty="0" smtClean="0"/>
              <a:t>đế</a:t>
            </a:r>
            <a:r>
              <a:rPr lang="en-US" dirty="0" smtClean="0"/>
              <a:t>n </a:t>
            </a:r>
            <a:r>
              <a:rPr lang="en-US" dirty="0" err="1" smtClean="0"/>
              <a:t>ch</a:t>
            </a:r>
            <a:r>
              <a:rPr lang="vi-VN" dirty="0" smtClean="0"/>
              <a:t>ươn</a:t>
            </a:r>
            <a:r>
              <a:rPr lang="en-US" dirty="0" smtClean="0"/>
              <a:t>g </a:t>
            </a:r>
            <a:r>
              <a:rPr lang="en-US" dirty="0" err="1" smtClean="0"/>
              <a:t>trình</a:t>
            </a:r>
            <a:endParaRPr lang="en-US" dirty="0" smtClean="0"/>
          </a:p>
          <a:p>
            <a:pPr algn="just" eaLnBrk="1" hangingPunct="1">
              <a:lnSpc>
                <a:spcPct val="150000"/>
              </a:lnSpc>
            </a:pPr>
            <a:r>
              <a:rPr lang="en-US" dirty="0" err="1" smtClean="0"/>
              <a:t>Tạo</a:t>
            </a:r>
            <a:r>
              <a:rPr lang="en-US" dirty="0" smtClean="0"/>
              <a:t> </a:t>
            </a:r>
            <a:r>
              <a:rPr lang="en-US" dirty="0" err="1" smtClean="0"/>
              <a:t>sự</a:t>
            </a:r>
            <a:r>
              <a:rPr lang="en-US" dirty="0" smtClean="0"/>
              <a:t> </a:t>
            </a:r>
            <a:r>
              <a:rPr lang="en-US" dirty="0" err="1" smtClean="0"/>
              <a:t>thân</a:t>
            </a:r>
            <a:r>
              <a:rPr lang="en-US" dirty="0" smtClean="0"/>
              <a:t> </a:t>
            </a:r>
            <a:r>
              <a:rPr lang="en-US" dirty="0" err="1" smtClean="0"/>
              <a:t>thiện</a:t>
            </a:r>
            <a:r>
              <a:rPr lang="en-US" dirty="0" smtClean="0"/>
              <a:t> </a:t>
            </a:r>
            <a:r>
              <a:rPr lang="en-US" dirty="0" err="1" smtClean="0"/>
              <a:t>cho</a:t>
            </a:r>
            <a:r>
              <a:rPr lang="en-US" dirty="0" smtClean="0"/>
              <a:t> </a:t>
            </a:r>
            <a:r>
              <a:rPr lang="en-US" dirty="0" err="1" smtClean="0"/>
              <a:t>ng</a:t>
            </a:r>
            <a:r>
              <a:rPr lang="vi-VN" dirty="0" smtClean="0"/>
              <a:t>ười</a:t>
            </a:r>
            <a:r>
              <a:rPr lang="en-US" dirty="0" smtClean="0"/>
              <a:t> </a:t>
            </a:r>
            <a:r>
              <a:rPr lang="en-US" dirty="0" err="1" smtClean="0"/>
              <a:t>dùng</a:t>
            </a:r>
            <a:r>
              <a:rPr lang="en-US" dirty="0" smtClean="0"/>
              <a:t>: </a:t>
            </a:r>
            <a:r>
              <a:rPr lang="en-US" dirty="0" err="1" smtClean="0"/>
              <a:t>Những</a:t>
            </a:r>
            <a:r>
              <a:rPr lang="en-US" dirty="0" smtClean="0"/>
              <a:t> </a:t>
            </a:r>
            <a:r>
              <a:rPr lang="en-US" dirty="0" err="1" smtClean="0"/>
              <a:t>thông</a:t>
            </a:r>
            <a:r>
              <a:rPr lang="en-US" dirty="0" smtClean="0"/>
              <a:t> </a:t>
            </a:r>
            <a:r>
              <a:rPr lang="en-US" dirty="0" err="1" smtClean="0"/>
              <a:t>báo</a:t>
            </a:r>
            <a:r>
              <a:rPr lang="en-US" dirty="0" smtClean="0"/>
              <a:t> </a:t>
            </a:r>
            <a:r>
              <a:rPr lang="en-US" dirty="0" err="1" smtClean="0"/>
              <a:t>lỗi</a:t>
            </a:r>
            <a:r>
              <a:rPr lang="en-US" dirty="0" smtClean="0"/>
              <a:t> </a:t>
            </a:r>
            <a:r>
              <a:rPr lang="en-US" dirty="0" err="1" smtClean="0"/>
              <a:t>dễ</a:t>
            </a:r>
            <a:r>
              <a:rPr lang="en-US" dirty="0" smtClean="0"/>
              <a:t> </a:t>
            </a:r>
            <a:r>
              <a:rPr lang="en-US" dirty="0" err="1" smtClean="0"/>
              <a:t>hiểu</a:t>
            </a:r>
            <a:endParaRPr lang="en-US" sz="2400" dirty="0" smtClean="0">
              <a:solidFill>
                <a:srgbClr val="FF0000"/>
              </a:solidFill>
            </a:endParaRPr>
          </a:p>
        </p:txBody>
      </p:sp>
      <p:sp>
        <p:nvSpPr>
          <p:cNvPr id="137220" name="Slide Number Placeholder 3"/>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384CA75-8BC1-4A76-AD14-14C0FFB92C67}" type="slidenum">
              <a:rPr lang="en-US" smtClean="0">
                <a:solidFill>
                  <a:schemeClr val="bg1"/>
                </a:solidFill>
                <a:latin typeface="Verdana" panose="020B0604030504040204" pitchFamily="34" charset="0"/>
              </a:rPr>
              <a:pPr/>
              <a:t>139</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Ngôn ngữ C#</a:t>
            </a:r>
          </a:p>
        </p:txBody>
      </p:sp>
      <p:sp>
        <p:nvSpPr>
          <p:cNvPr id="18435" name="Content Placeholder 2"/>
          <p:cNvSpPr>
            <a:spLocks noGrp="1"/>
          </p:cNvSpPr>
          <p:nvPr>
            <p:ph idx="1"/>
          </p:nvPr>
        </p:nvSpPr>
        <p:spPr>
          <a:xfrm>
            <a:off x="457200" y="1524000"/>
            <a:ext cx="8458200" cy="5334000"/>
          </a:xfrm>
        </p:spPr>
        <p:txBody>
          <a:bodyPr/>
          <a:lstStyle/>
          <a:p>
            <a:pPr eaLnBrk="1" hangingPunct="1">
              <a:lnSpc>
                <a:spcPct val="150000"/>
              </a:lnSpc>
            </a:pPr>
            <a:r>
              <a:rPr lang="en-US" dirty="0" err="1" smtClean="0"/>
              <a:t>Dựa</a:t>
            </a:r>
            <a:r>
              <a:rPr lang="en-US" dirty="0" smtClean="0"/>
              <a:t> </a:t>
            </a:r>
            <a:r>
              <a:rPr lang="en-US" dirty="0" err="1" smtClean="0"/>
              <a:t>trên</a:t>
            </a:r>
            <a:r>
              <a:rPr lang="en-US" dirty="0" smtClean="0"/>
              <a:t> </a:t>
            </a:r>
            <a:r>
              <a:rPr lang="en-US" dirty="0" err="1" smtClean="0"/>
              <a:t>phương</a:t>
            </a:r>
            <a:r>
              <a:rPr lang="en-US" dirty="0" smtClean="0"/>
              <a:t> </a:t>
            </a:r>
            <a:r>
              <a:rPr lang="en-US" dirty="0" err="1" smtClean="0"/>
              <a:t>pháp</a:t>
            </a:r>
            <a:r>
              <a:rPr lang="en-US" dirty="0" smtClean="0"/>
              <a:t> </a:t>
            </a:r>
            <a:r>
              <a:rPr lang="en-US" dirty="0" err="1" smtClean="0"/>
              <a:t>thiết</a:t>
            </a:r>
            <a:r>
              <a:rPr lang="en-US" dirty="0" smtClean="0"/>
              <a:t> </a:t>
            </a:r>
            <a:r>
              <a:rPr lang="en-US" dirty="0" err="1" smtClean="0"/>
              <a:t>kế</a:t>
            </a:r>
            <a:r>
              <a:rPr lang="en-US" dirty="0" smtClean="0"/>
              <a:t> </a:t>
            </a:r>
            <a:r>
              <a:rPr lang="en-US" dirty="0" err="1" smtClean="0"/>
              <a:t>hướng</a:t>
            </a:r>
            <a:r>
              <a:rPr lang="en-US" dirty="0" smtClean="0"/>
              <a:t> </a:t>
            </a:r>
            <a:r>
              <a:rPr lang="en-US" dirty="0" err="1" smtClean="0"/>
              <a:t>đối</a:t>
            </a:r>
            <a:r>
              <a:rPr lang="en-US" dirty="0" smtClean="0"/>
              <a:t> </a:t>
            </a:r>
            <a:r>
              <a:rPr lang="en-US" dirty="0" err="1" smtClean="0"/>
              <a:t>tượng</a:t>
            </a:r>
            <a:r>
              <a:rPr lang="en-US" dirty="0" smtClean="0"/>
              <a:t>.</a:t>
            </a:r>
          </a:p>
          <a:p>
            <a:pPr eaLnBrk="1" hangingPunct="1">
              <a:lnSpc>
                <a:spcPct val="150000"/>
              </a:lnSpc>
            </a:pPr>
            <a:r>
              <a:rPr lang="en-US" dirty="0" err="1" smtClean="0"/>
              <a:t>Ứng</a:t>
            </a:r>
            <a:r>
              <a:rPr lang="en-US" dirty="0" smtClean="0"/>
              <a:t> </a:t>
            </a:r>
            <a:r>
              <a:rPr lang="en-US" dirty="0" err="1" smtClean="0"/>
              <a:t>dụng</a:t>
            </a:r>
            <a:r>
              <a:rPr lang="en-US" dirty="0" smtClean="0"/>
              <a:t> : Console, </a:t>
            </a:r>
            <a:r>
              <a:rPr lang="en-US" dirty="0" err="1" smtClean="0"/>
              <a:t>Winform</a:t>
            </a:r>
            <a:r>
              <a:rPr lang="en-US" dirty="0" smtClean="0"/>
              <a:t>, </a:t>
            </a:r>
            <a:r>
              <a:rPr lang="en-US" dirty="0" err="1" smtClean="0"/>
              <a:t>Webform</a:t>
            </a:r>
            <a:r>
              <a:rPr lang="en-US" dirty="0" smtClean="0"/>
              <a:t>.</a:t>
            </a:r>
          </a:p>
          <a:p>
            <a:pPr eaLnBrk="1" hangingPunct="1">
              <a:lnSpc>
                <a:spcPct val="150000"/>
              </a:lnSpc>
            </a:pPr>
            <a:r>
              <a:rPr lang="en-US" dirty="0" err="1" smtClean="0"/>
              <a:t>Có</a:t>
            </a:r>
            <a:r>
              <a:rPr lang="en-US" dirty="0" smtClean="0"/>
              <a:t> </a:t>
            </a:r>
            <a:r>
              <a:rPr lang="en-US" dirty="0" err="1" smtClean="0"/>
              <a:t>tính</a:t>
            </a:r>
            <a:r>
              <a:rPr lang="en-US" dirty="0" smtClean="0"/>
              <a:t> </a:t>
            </a:r>
            <a:r>
              <a:rPr lang="en-US" dirty="0" err="1" smtClean="0"/>
              <a:t>diễn</a:t>
            </a:r>
            <a:r>
              <a:rPr lang="en-US" dirty="0" smtClean="0"/>
              <a:t> </a:t>
            </a:r>
            <a:r>
              <a:rPr lang="en-US" dirty="0" err="1" smtClean="0"/>
              <a:t>đạt</a:t>
            </a:r>
            <a:r>
              <a:rPr lang="en-US" dirty="0" smtClean="0"/>
              <a:t> </a:t>
            </a:r>
            <a:r>
              <a:rPr lang="en-US" dirty="0" err="1" smtClean="0"/>
              <a:t>ngữ</a:t>
            </a:r>
            <a:r>
              <a:rPr lang="en-US" dirty="0" smtClean="0"/>
              <a:t> </a:t>
            </a:r>
            <a:r>
              <a:rPr lang="en-US" dirty="0" err="1" smtClean="0"/>
              <a:t>nghĩa</a:t>
            </a:r>
            <a:r>
              <a:rPr lang="en-US" dirty="0" smtClean="0"/>
              <a:t> </a:t>
            </a:r>
            <a:r>
              <a:rPr lang="en-US" dirty="0" err="1" smtClean="0"/>
              <a:t>cao</a:t>
            </a:r>
            <a:r>
              <a:rPr lang="en-US" dirty="0" smtClean="0"/>
              <a:t>.</a:t>
            </a:r>
          </a:p>
          <a:p>
            <a:pPr eaLnBrk="1" hangingPunct="1">
              <a:lnSpc>
                <a:spcPct val="150000"/>
              </a:lnSpc>
            </a:pPr>
            <a:r>
              <a:rPr lang="en-US" dirty="0" err="1" smtClean="0"/>
              <a:t>Phân</a:t>
            </a:r>
            <a:r>
              <a:rPr lang="en-US" dirty="0" smtClean="0"/>
              <a:t> </a:t>
            </a:r>
            <a:r>
              <a:rPr lang="en-US" dirty="0" err="1" smtClean="0"/>
              <a:t>biệt</a:t>
            </a:r>
            <a:r>
              <a:rPr lang="en-US" dirty="0" smtClean="0"/>
              <a:t> </a:t>
            </a:r>
            <a:r>
              <a:rPr lang="en-US" dirty="0" err="1" smtClean="0"/>
              <a:t>chữ</a:t>
            </a:r>
            <a:r>
              <a:rPr lang="en-US" dirty="0" smtClean="0"/>
              <a:t> </a:t>
            </a:r>
            <a:r>
              <a:rPr lang="en-US" dirty="0" err="1" smtClean="0"/>
              <a:t>hoa</a:t>
            </a:r>
            <a:r>
              <a:rPr lang="en-US" dirty="0" smtClean="0"/>
              <a:t> </a:t>
            </a:r>
            <a:r>
              <a:rPr lang="en-US" dirty="0" err="1" smtClean="0"/>
              <a:t>thường</a:t>
            </a:r>
            <a:r>
              <a:rPr lang="en-US" dirty="0" smtClean="0"/>
              <a:t>.</a:t>
            </a:r>
          </a:p>
        </p:txBody>
      </p:sp>
      <p:sp>
        <p:nvSpPr>
          <p:cNvPr id="1843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a:xfrm>
            <a:off x="628650" y="1"/>
            <a:ext cx="7886700" cy="1066800"/>
          </a:xfrm>
        </p:spPr>
        <p:txBody>
          <a:bodyPr/>
          <a:lstStyle/>
          <a:p>
            <a:pPr eaLnBrk="1" hangingPunct="1"/>
            <a:r>
              <a:rPr lang="en-US" dirty="0" err="1" smtClean="0"/>
              <a:t>Bắt</a:t>
            </a:r>
            <a:r>
              <a:rPr lang="en-US" dirty="0" smtClean="0"/>
              <a:t> Exception – </a:t>
            </a:r>
            <a:r>
              <a:rPr lang="en-US" dirty="0" err="1" smtClean="0"/>
              <a:t>Cú</a:t>
            </a:r>
            <a:r>
              <a:rPr lang="en-US" dirty="0" smtClean="0"/>
              <a:t> </a:t>
            </a:r>
            <a:r>
              <a:rPr lang="en-US" dirty="0" err="1" smtClean="0"/>
              <a:t>pháp</a:t>
            </a:r>
            <a:endParaRPr lang="en-US" dirty="0" smtClean="0"/>
          </a:p>
        </p:txBody>
      </p:sp>
      <p:sp>
        <p:nvSpPr>
          <p:cNvPr id="138243" name="Content Placeholder 2"/>
          <p:cNvSpPr>
            <a:spLocks noGrp="1"/>
          </p:cNvSpPr>
          <p:nvPr>
            <p:ph idx="1"/>
          </p:nvPr>
        </p:nvSpPr>
        <p:spPr>
          <a:xfrm>
            <a:off x="990600" y="838200"/>
            <a:ext cx="8153400" cy="5562600"/>
          </a:xfrm>
        </p:spPr>
        <p:txBody>
          <a:bodyPr/>
          <a:lstStyle/>
          <a:p>
            <a:pPr marL="0" indent="0" eaLnBrk="1" hangingPunct="1">
              <a:buFont typeface="Wingdings" panose="05000000000000000000" pitchFamily="2" charset="2"/>
              <a:buNone/>
            </a:pPr>
            <a:r>
              <a:rPr lang="en-US" sz="2400" i="1" dirty="0" smtClean="0"/>
              <a:t>try</a:t>
            </a:r>
          </a:p>
          <a:p>
            <a:pPr marL="0" indent="0" eaLnBrk="1" hangingPunct="1">
              <a:buFont typeface="Wingdings" panose="05000000000000000000" pitchFamily="2" charset="2"/>
              <a:buNone/>
            </a:pPr>
            <a:r>
              <a:rPr lang="en-US" sz="2400" i="1" dirty="0" smtClean="0"/>
              <a:t>{</a:t>
            </a:r>
          </a:p>
          <a:p>
            <a:pPr marL="0" indent="0" eaLnBrk="1" hangingPunct="1">
              <a:buFont typeface="Wingdings" panose="05000000000000000000" pitchFamily="2" charset="2"/>
              <a:buNone/>
            </a:pPr>
            <a:r>
              <a:rPr lang="en-US" sz="2400" i="1" dirty="0" smtClean="0"/>
              <a:t>	</a:t>
            </a:r>
            <a:r>
              <a:rPr lang="en-US" sz="2400" i="1" dirty="0" err="1" smtClean="0"/>
              <a:t>Các</a:t>
            </a:r>
            <a:r>
              <a:rPr lang="en-US" sz="2400" i="1" dirty="0" smtClean="0"/>
              <a:t> </a:t>
            </a:r>
            <a:r>
              <a:rPr lang="en-US" sz="2400" i="1" dirty="0" err="1" smtClean="0"/>
              <a:t>câu</a:t>
            </a:r>
            <a:r>
              <a:rPr lang="en-US" sz="2400" i="1" dirty="0" smtClean="0"/>
              <a:t> </a:t>
            </a:r>
            <a:r>
              <a:rPr lang="en-US" sz="2400" i="1" dirty="0" err="1" smtClean="0"/>
              <a:t>lệnh</a:t>
            </a:r>
            <a:r>
              <a:rPr lang="en-US" sz="2400" i="1" dirty="0" smtClean="0"/>
              <a:t> </a:t>
            </a:r>
            <a:r>
              <a:rPr lang="en-US" sz="2400" i="1" dirty="0" err="1" smtClean="0"/>
              <a:t>có</a:t>
            </a:r>
            <a:r>
              <a:rPr lang="en-US" sz="2400" i="1" dirty="0" smtClean="0"/>
              <a:t> </a:t>
            </a:r>
            <a:r>
              <a:rPr lang="en-US" sz="2400" i="1" dirty="0" err="1" smtClean="0"/>
              <a:t>thể</a:t>
            </a:r>
            <a:r>
              <a:rPr lang="en-US" sz="2400" i="1" dirty="0" smtClean="0"/>
              <a:t> </a:t>
            </a:r>
            <a:r>
              <a:rPr lang="en-US" sz="2400" i="1" dirty="0" err="1" smtClean="0"/>
              <a:t>gây</a:t>
            </a:r>
            <a:r>
              <a:rPr lang="en-US" sz="2400" i="1" dirty="0" smtClean="0"/>
              <a:t> </a:t>
            </a:r>
            <a:r>
              <a:rPr lang="en-US" sz="2400" i="1" dirty="0" err="1" smtClean="0"/>
              <a:t>ra</a:t>
            </a:r>
            <a:r>
              <a:rPr lang="en-US" sz="2400" i="1" dirty="0" smtClean="0"/>
              <a:t> </a:t>
            </a:r>
            <a:r>
              <a:rPr lang="en-US" sz="2400" i="1" dirty="0" err="1" smtClean="0"/>
              <a:t>biệt</a:t>
            </a:r>
            <a:r>
              <a:rPr lang="en-US" sz="2400" i="1" dirty="0" smtClean="0"/>
              <a:t> </a:t>
            </a:r>
            <a:r>
              <a:rPr lang="en-US" sz="2400" i="1" dirty="0" err="1" smtClean="0"/>
              <a:t>lệ</a:t>
            </a:r>
            <a:endParaRPr lang="en-US" sz="2400" i="1" dirty="0" smtClean="0"/>
          </a:p>
          <a:p>
            <a:pPr marL="0" indent="0" eaLnBrk="1" hangingPunct="1">
              <a:buFont typeface="Wingdings" panose="05000000000000000000" pitchFamily="2" charset="2"/>
              <a:buNone/>
            </a:pPr>
            <a:r>
              <a:rPr lang="en-US" sz="2400" i="1" dirty="0" smtClean="0"/>
              <a:t>}</a:t>
            </a:r>
          </a:p>
          <a:p>
            <a:pPr marL="0" indent="0" eaLnBrk="1" hangingPunct="1">
              <a:buFont typeface="Wingdings" panose="05000000000000000000" pitchFamily="2" charset="2"/>
              <a:buNone/>
            </a:pPr>
            <a:r>
              <a:rPr lang="en-US" sz="2400" i="1" dirty="0" smtClean="0"/>
              <a:t>catch (</a:t>
            </a:r>
            <a:r>
              <a:rPr lang="en-US" sz="2400" i="1" dirty="0" err="1" smtClean="0"/>
              <a:t>biệt</a:t>
            </a:r>
            <a:r>
              <a:rPr lang="en-US" sz="2400" i="1" dirty="0" smtClean="0"/>
              <a:t> </a:t>
            </a:r>
            <a:r>
              <a:rPr lang="en-US" sz="2400" i="1" dirty="0" err="1" smtClean="0"/>
              <a:t>lệ</a:t>
            </a:r>
            <a:r>
              <a:rPr lang="en-US" sz="2400" i="1" dirty="0" smtClean="0"/>
              <a:t> 1) </a:t>
            </a:r>
          </a:p>
          <a:p>
            <a:pPr marL="0" indent="0" eaLnBrk="1" hangingPunct="1">
              <a:buFont typeface="Wingdings" panose="05000000000000000000" pitchFamily="2" charset="2"/>
              <a:buNone/>
            </a:pPr>
            <a:r>
              <a:rPr lang="en-US" sz="2400" i="1" dirty="0" smtClean="0"/>
              <a:t>{</a:t>
            </a:r>
          </a:p>
          <a:p>
            <a:pPr marL="0" indent="0" eaLnBrk="1" hangingPunct="1">
              <a:buFont typeface="Wingdings" panose="05000000000000000000" pitchFamily="2" charset="2"/>
              <a:buNone/>
            </a:pPr>
            <a:r>
              <a:rPr lang="en-US" sz="2400" i="1" dirty="0" smtClean="0"/>
              <a:t>	</a:t>
            </a:r>
            <a:r>
              <a:rPr lang="en-US" sz="2400" i="1" dirty="0" err="1" smtClean="0"/>
              <a:t>Các</a:t>
            </a:r>
            <a:r>
              <a:rPr lang="en-US" sz="2400" i="1" dirty="0" smtClean="0"/>
              <a:t> </a:t>
            </a:r>
            <a:r>
              <a:rPr lang="en-US" sz="2400" i="1" dirty="0" err="1" smtClean="0"/>
              <a:t>câu</a:t>
            </a:r>
            <a:r>
              <a:rPr lang="en-US" sz="2400" i="1" dirty="0" smtClean="0"/>
              <a:t> </a:t>
            </a:r>
            <a:r>
              <a:rPr lang="en-US" sz="2400" i="1" dirty="0" err="1" smtClean="0"/>
              <a:t>lệnh</a:t>
            </a:r>
            <a:r>
              <a:rPr lang="en-US" sz="2400" i="1" dirty="0" smtClean="0"/>
              <a:t> </a:t>
            </a:r>
            <a:r>
              <a:rPr lang="en-US" sz="2400" i="1" dirty="0" err="1" smtClean="0"/>
              <a:t>xử</a:t>
            </a:r>
            <a:r>
              <a:rPr lang="en-US" sz="2400" i="1" dirty="0" smtClean="0"/>
              <a:t> </a:t>
            </a:r>
            <a:r>
              <a:rPr lang="en-US" sz="2400" i="1" dirty="0" err="1" smtClean="0"/>
              <a:t>lý</a:t>
            </a:r>
            <a:r>
              <a:rPr lang="en-US" sz="2400" i="1" dirty="0" smtClean="0"/>
              <a:t> </a:t>
            </a:r>
            <a:r>
              <a:rPr lang="en-US" sz="2400" i="1" dirty="0" err="1" smtClean="0"/>
              <a:t>biệt</a:t>
            </a:r>
            <a:r>
              <a:rPr lang="en-US" sz="2400" i="1" dirty="0" smtClean="0"/>
              <a:t> </a:t>
            </a:r>
            <a:r>
              <a:rPr lang="en-US" sz="2400" i="1" dirty="0" err="1" smtClean="0"/>
              <a:t>lệ</a:t>
            </a:r>
            <a:r>
              <a:rPr lang="en-US" sz="2400" i="1" dirty="0" smtClean="0"/>
              <a:t> 1</a:t>
            </a:r>
          </a:p>
          <a:p>
            <a:pPr marL="0" indent="0" eaLnBrk="1" hangingPunct="1">
              <a:buFont typeface="Wingdings" panose="05000000000000000000" pitchFamily="2" charset="2"/>
              <a:buNone/>
            </a:pPr>
            <a:r>
              <a:rPr lang="en-US" sz="2400" i="1" dirty="0" smtClean="0"/>
              <a:t>}</a:t>
            </a:r>
          </a:p>
          <a:p>
            <a:pPr marL="0" indent="0" eaLnBrk="1" hangingPunct="1">
              <a:buFont typeface="Wingdings" panose="05000000000000000000" pitchFamily="2" charset="2"/>
              <a:buNone/>
            </a:pPr>
            <a:r>
              <a:rPr lang="en-US" sz="2400" i="1" dirty="0" smtClean="0"/>
              <a:t>…</a:t>
            </a:r>
          </a:p>
          <a:p>
            <a:pPr marL="0" indent="0" eaLnBrk="1" hangingPunct="1">
              <a:buFont typeface="Wingdings" panose="05000000000000000000" pitchFamily="2" charset="2"/>
              <a:buNone/>
            </a:pPr>
            <a:r>
              <a:rPr lang="en-US" sz="2400" i="1" dirty="0" smtClean="0"/>
              <a:t>catch (</a:t>
            </a:r>
            <a:r>
              <a:rPr lang="en-US" sz="2400" i="1" dirty="0" err="1" smtClean="0"/>
              <a:t>biệt</a:t>
            </a:r>
            <a:r>
              <a:rPr lang="en-US" sz="2400" i="1" dirty="0" smtClean="0"/>
              <a:t> </a:t>
            </a:r>
            <a:r>
              <a:rPr lang="en-US" sz="2400" i="1" dirty="0" err="1" smtClean="0"/>
              <a:t>lệ</a:t>
            </a:r>
            <a:r>
              <a:rPr lang="en-US" sz="2400" i="1" dirty="0" smtClean="0"/>
              <a:t> n) </a:t>
            </a:r>
          </a:p>
          <a:p>
            <a:pPr marL="0" indent="0" eaLnBrk="1" hangingPunct="1">
              <a:buFont typeface="Wingdings" panose="05000000000000000000" pitchFamily="2" charset="2"/>
              <a:buNone/>
            </a:pPr>
            <a:r>
              <a:rPr lang="en-US" sz="2400" i="1" dirty="0" smtClean="0"/>
              <a:t>{</a:t>
            </a:r>
          </a:p>
          <a:p>
            <a:pPr marL="0" indent="0" eaLnBrk="1" hangingPunct="1">
              <a:buFont typeface="Wingdings" panose="05000000000000000000" pitchFamily="2" charset="2"/>
              <a:buNone/>
            </a:pPr>
            <a:r>
              <a:rPr lang="en-US" sz="2400" i="1" dirty="0" smtClean="0"/>
              <a:t>	</a:t>
            </a:r>
            <a:r>
              <a:rPr lang="en-US" sz="2400" i="1" dirty="0" err="1" smtClean="0"/>
              <a:t>Các</a:t>
            </a:r>
            <a:r>
              <a:rPr lang="en-US" sz="2400" i="1" dirty="0" smtClean="0"/>
              <a:t> </a:t>
            </a:r>
            <a:r>
              <a:rPr lang="en-US" sz="2400" i="1" dirty="0" err="1" smtClean="0"/>
              <a:t>câu</a:t>
            </a:r>
            <a:r>
              <a:rPr lang="en-US" sz="2400" i="1" dirty="0" smtClean="0"/>
              <a:t> </a:t>
            </a:r>
            <a:r>
              <a:rPr lang="en-US" sz="2400" i="1" dirty="0" err="1" smtClean="0"/>
              <a:t>lệnh</a:t>
            </a:r>
            <a:r>
              <a:rPr lang="en-US" sz="2400" i="1" dirty="0" smtClean="0"/>
              <a:t> </a:t>
            </a:r>
            <a:r>
              <a:rPr lang="en-US" sz="2400" i="1" dirty="0" err="1" smtClean="0"/>
              <a:t>xử</a:t>
            </a:r>
            <a:r>
              <a:rPr lang="en-US" sz="2400" i="1" dirty="0" smtClean="0"/>
              <a:t> </a:t>
            </a:r>
            <a:r>
              <a:rPr lang="en-US" sz="2400" i="1" dirty="0" err="1" smtClean="0"/>
              <a:t>lý</a:t>
            </a:r>
            <a:r>
              <a:rPr lang="en-US" sz="2400" i="1" dirty="0" smtClean="0"/>
              <a:t> </a:t>
            </a:r>
            <a:r>
              <a:rPr lang="en-US" sz="2400" i="1" dirty="0" err="1" smtClean="0"/>
              <a:t>biệt</a:t>
            </a:r>
            <a:r>
              <a:rPr lang="en-US" sz="2400" i="1" dirty="0" smtClean="0"/>
              <a:t> </a:t>
            </a:r>
            <a:r>
              <a:rPr lang="en-US" sz="2400" i="1" dirty="0" err="1" smtClean="0"/>
              <a:t>lệ</a:t>
            </a:r>
            <a:r>
              <a:rPr lang="en-US" sz="2400" i="1" dirty="0" smtClean="0"/>
              <a:t> n</a:t>
            </a:r>
          </a:p>
          <a:p>
            <a:pPr marL="0" indent="0" eaLnBrk="1" hangingPunct="1">
              <a:buFont typeface="Wingdings" panose="05000000000000000000" pitchFamily="2" charset="2"/>
              <a:buNone/>
            </a:pPr>
            <a:r>
              <a:rPr lang="en-US" sz="2400" i="1" dirty="0" smtClean="0"/>
              <a:t>}</a:t>
            </a:r>
          </a:p>
        </p:txBody>
      </p:sp>
      <p:sp>
        <p:nvSpPr>
          <p:cNvPr id="138244" name="Slide Number Placeholder 3"/>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B9B5B86-D9FF-4FFE-92A1-8BFF01114415}" type="slidenum">
              <a:rPr lang="en-US" smtClean="0">
                <a:solidFill>
                  <a:schemeClr val="bg1"/>
                </a:solidFill>
                <a:latin typeface="Verdana" panose="020B0604030504040204" pitchFamily="34" charset="0"/>
              </a:rPr>
              <a:pPr/>
              <a:t>140</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p:cNvSpPr>
            <a:spLocks noGrp="1"/>
          </p:cNvSpPr>
          <p:nvPr>
            <p:ph type="title"/>
          </p:nvPr>
        </p:nvSpPr>
        <p:spPr>
          <a:xfrm>
            <a:off x="628650" y="1"/>
            <a:ext cx="7886700" cy="1066799"/>
          </a:xfrm>
        </p:spPr>
        <p:txBody>
          <a:bodyPr/>
          <a:lstStyle/>
          <a:p>
            <a:pPr eaLnBrk="1" hangingPunct="1"/>
            <a:r>
              <a:rPr lang="en-US" dirty="0" err="1" smtClean="0"/>
              <a:t>Bắt</a:t>
            </a:r>
            <a:r>
              <a:rPr lang="en-US" dirty="0" smtClean="0"/>
              <a:t> Exception – </a:t>
            </a:r>
            <a:r>
              <a:rPr lang="en-US" dirty="0" err="1" smtClean="0"/>
              <a:t>Ví</a:t>
            </a:r>
            <a:r>
              <a:rPr lang="en-US" dirty="0" smtClean="0"/>
              <a:t> </a:t>
            </a:r>
            <a:r>
              <a:rPr lang="en-US" dirty="0" err="1" smtClean="0"/>
              <a:t>dụ</a:t>
            </a:r>
            <a:r>
              <a:rPr lang="en-US" dirty="0" smtClean="0"/>
              <a:t> 1</a:t>
            </a:r>
          </a:p>
        </p:txBody>
      </p:sp>
      <p:sp>
        <p:nvSpPr>
          <p:cNvPr id="139267" name="Content Placeholder 2"/>
          <p:cNvSpPr>
            <a:spLocks noGrp="1"/>
          </p:cNvSpPr>
          <p:nvPr>
            <p:ph idx="1"/>
          </p:nvPr>
        </p:nvSpPr>
        <p:spPr>
          <a:xfrm>
            <a:off x="762000" y="838200"/>
            <a:ext cx="8382000" cy="5562600"/>
          </a:xfrm>
        </p:spPr>
        <p:txBody>
          <a:bodyPr/>
          <a:lstStyle/>
          <a:p>
            <a:pPr marL="0" indent="0" eaLnBrk="1" hangingPunct="1">
              <a:buFont typeface="Wingdings" panose="05000000000000000000" pitchFamily="2" charset="2"/>
              <a:buNone/>
            </a:pPr>
            <a:r>
              <a:rPr lang="en-US" sz="2400" dirty="0" smtClean="0"/>
              <a:t> byte k = 0;</a:t>
            </a:r>
          </a:p>
          <a:p>
            <a:pPr marL="0" indent="0" eaLnBrk="1" hangingPunct="1">
              <a:buFont typeface="Wingdings" panose="05000000000000000000" pitchFamily="2" charset="2"/>
              <a:buNone/>
            </a:pPr>
            <a:r>
              <a:rPr lang="en-US" sz="2400" dirty="0" smtClean="0"/>
              <a:t> </a:t>
            </a:r>
            <a:r>
              <a:rPr lang="en-US" sz="2400" dirty="0" smtClean="0">
                <a:solidFill>
                  <a:srgbClr val="FF0000"/>
                </a:solidFill>
              </a:rPr>
              <a:t>NHAPLAI:</a:t>
            </a:r>
          </a:p>
          <a:p>
            <a:pPr marL="0" indent="0" eaLnBrk="1" hangingPunct="1">
              <a:buFont typeface="Wingdings" panose="05000000000000000000" pitchFamily="2" charset="2"/>
              <a:buNone/>
            </a:pPr>
            <a:r>
              <a:rPr lang="en-US" sz="2400" dirty="0" smtClean="0"/>
              <a:t> try {</a:t>
            </a:r>
          </a:p>
          <a:p>
            <a:pPr marL="0" indent="0" eaLnBrk="1" hangingPunct="1">
              <a:buFont typeface="Wingdings" panose="05000000000000000000" pitchFamily="2" charset="2"/>
              <a:buNone/>
            </a:pPr>
            <a:r>
              <a:rPr lang="en-US" sz="2400" dirty="0" smtClean="0"/>
              <a:t>     </a:t>
            </a:r>
            <a:r>
              <a:rPr lang="en-US" sz="2400" dirty="0" err="1" smtClean="0"/>
              <a:t>Console.Write</a:t>
            </a:r>
            <a:r>
              <a:rPr lang="en-US" sz="2400" dirty="0" smtClean="0"/>
              <a:t>("</a:t>
            </a:r>
            <a:r>
              <a:rPr lang="en-US" sz="2400" dirty="0" err="1" smtClean="0"/>
              <a:t>Nhap</a:t>
            </a:r>
            <a:r>
              <a:rPr lang="en-US" sz="2400" dirty="0" smtClean="0"/>
              <a:t> so </a:t>
            </a:r>
            <a:r>
              <a:rPr lang="en-US" sz="2400" dirty="0" err="1" smtClean="0"/>
              <a:t>nguyen</a:t>
            </a:r>
            <a:r>
              <a:rPr lang="en-US" sz="2400" dirty="0" smtClean="0"/>
              <a:t> </a:t>
            </a:r>
            <a:r>
              <a:rPr lang="en-US" sz="2400" dirty="0" err="1" smtClean="0"/>
              <a:t>duong</a:t>
            </a:r>
            <a:r>
              <a:rPr lang="en-US" sz="2400" dirty="0" smtClean="0"/>
              <a:t> 1 byte [0..255]: ");</a:t>
            </a:r>
          </a:p>
          <a:p>
            <a:pPr marL="0" indent="0" eaLnBrk="1" hangingPunct="1">
              <a:buFont typeface="Wingdings" panose="05000000000000000000" pitchFamily="2" charset="2"/>
              <a:buNone/>
            </a:pPr>
            <a:r>
              <a:rPr lang="en-US" sz="2400" dirty="0" smtClean="0"/>
              <a:t>     k = </a:t>
            </a:r>
            <a:r>
              <a:rPr lang="en-US" sz="2400" dirty="0" err="1" smtClean="0"/>
              <a:t>byte.Parse</a:t>
            </a:r>
            <a:r>
              <a:rPr lang="en-US" sz="2400" dirty="0" smtClean="0"/>
              <a:t>(</a:t>
            </a:r>
            <a:r>
              <a:rPr lang="en-US" sz="2400" dirty="0" err="1" smtClean="0"/>
              <a:t>Console.ReadLine</a:t>
            </a:r>
            <a:r>
              <a:rPr lang="en-US" sz="2400" dirty="0" smtClean="0"/>
              <a:t>());</a:t>
            </a:r>
          </a:p>
          <a:p>
            <a:pPr marL="0" indent="0" eaLnBrk="1" hangingPunct="1">
              <a:buFont typeface="Wingdings" panose="05000000000000000000" pitchFamily="2" charset="2"/>
              <a:buNone/>
            </a:pPr>
            <a:r>
              <a:rPr lang="en-US" sz="2400" dirty="0" smtClean="0"/>
              <a:t> }</a:t>
            </a:r>
          </a:p>
          <a:p>
            <a:pPr marL="0" indent="0" eaLnBrk="1" hangingPunct="1">
              <a:buFont typeface="Wingdings" panose="05000000000000000000" pitchFamily="2" charset="2"/>
              <a:buNone/>
            </a:pPr>
            <a:r>
              <a:rPr lang="en-US" sz="2400" dirty="0" smtClean="0"/>
              <a:t> catch (</a:t>
            </a:r>
            <a:r>
              <a:rPr lang="en-US" sz="2400" dirty="0" err="1" smtClean="0">
                <a:solidFill>
                  <a:srgbClr val="FF0000"/>
                </a:solidFill>
              </a:rPr>
              <a:t>OverflowException</a:t>
            </a:r>
            <a:r>
              <a:rPr lang="en-US" sz="2400" dirty="0" smtClean="0"/>
              <a:t>)  {</a:t>
            </a:r>
          </a:p>
          <a:p>
            <a:pPr marL="0" indent="0" eaLnBrk="1" hangingPunct="1">
              <a:buFont typeface="Wingdings" panose="05000000000000000000" pitchFamily="2" charset="2"/>
              <a:buNone/>
            </a:pPr>
            <a:r>
              <a:rPr lang="en-US" sz="2400" dirty="0" smtClean="0"/>
              <a:t>     </a:t>
            </a:r>
            <a:r>
              <a:rPr lang="en-US" sz="2400" dirty="0" err="1" smtClean="0"/>
              <a:t>Console.WriteLine</a:t>
            </a:r>
            <a:r>
              <a:rPr lang="en-US" sz="2400" dirty="0" smtClean="0"/>
              <a:t>("</a:t>
            </a:r>
            <a:r>
              <a:rPr lang="en-US" sz="2400" dirty="0" err="1" smtClean="0"/>
              <a:t>Gia</a:t>
            </a:r>
            <a:r>
              <a:rPr lang="en-US" sz="2400" dirty="0" smtClean="0"/>
              <a:t> tri </a:t>
            </a:r>
            <a:r>
              <a:rPr lang="en-US" sz="2400" dirty="0" err="1" smtClean="0"/>
              <a:t>nhap</a:t>
            </a:r>
            <a:r>
              <a:rPr lang="en-US" sz="2400" dirty="0" smtClean="0"/>
              <a:t> </a:t>
            </a:r>
            <a:r>
              <a:rPr lang="en-US" sz="2400" dirty="0" err="1" smtClean="0"/>
              <a:t>ngoai</a:t>
            </a:r>
            <a:r>
              <a:rPr lang="en-US" sz="2400" dirty="0" smtClean="0"/>
              <a:t> mien </a:t>
            </a:r>
            <a:r>
              <a:rPr lang="en-US" sz="2400" dirty="0" err="1" smtClean="0"/>
              <a:t>gia</a:t>
            </a:r>
            <a:r>
              <a:rPr lang="en-US" sz="2400" dirty="0" smtClean="0"/>
              <a:t> tri, </a:t>
            </a:r>
            <a:r>
              <a:rPr lang="en-US" sz="2400" dirty="0" err="1" smtClean="0"/>
              <a:t>nhap</a:t>
            </a:r>
            <a:r>
              <a:rPr lang="en-US" sz="2400" dirty="0" smtClean="0"/>
              <a:t> </a:t>
            </a:r>
            <a:r>
              <a:rPr lang="en-US" sz="2400" dirty="0" err="1" smtClean="0"/>
              <a:t>lai</a:t>
            </a:r>
            <a:r>
              <a:rPr lang="en-US" sz="2400" dirty="0" smtClean="0"/>
              <a:t>!");</a:t>
            </a:r>
          </a:p>
          <a:p>
            <a:pPr marL="0" indent="0" eaLnBrk="1" hangingPunct="1">
              <a:buFont typeface="Wingdings" panose="05000000000000000000" pitchFamily="2" charset="2"/>
              <a:buNone/>
            </a:pPr>
            <a:r>
              <a:rPr lang="en-US" sz="2400" dirty="0" smtClean="0"/>
              <a:t>     </a:t>
            </a:r>
            <a:r>
              <a:rPr lang="en-US" sz="2400" dirty="0" err="1" smtClean="0"/>
              <a:t>goto</a:t>
            </a:r>
            <a:r>
              <a:rPr lang="en-US" sz="2400" dirty="0" smtClean="0"/>
              <a:t> NHAPLAI; }</a:t>
            </a:r>
          </a:p>
          <a:p>
            <a:pPr marL="0" indent="0" eaLnBrk="1" hangingPunct="1">
              <a:buFont typeface="Wingdings" panose="05000000000000000000" pitchFamily="2" charset="2"/>
              <a:buNone/>
            </a:pPr>
            <a:r>
              <a:rPr lang="en-US" sz="2400" dirty="0" smtClean="0"/>
              <a:t> catch (</a:t>
            </a:r>
            <a:r>
              <a:rPr lang="en-US" sz="2400" dirty="0" err="1" smtClean="0">
                <a:solidFill>
                  <a:srgbClr val="FF0000"/>
                </a:solidFill>
              </a:rPr>
              <a:t>FormatException</a:t>
            </a:r>
            <a:r>
              <a:rPr lang="en-US" sz="2400" dirty="0" smtClean="0"/>
              <a:t>)  {</a:t>
            </a:r>
          </a:p>
          <a:p>
            <a:pPr marL="0" indent="0" eaLnBrk="1" hangingPunct="1">
              <a:buFont typeface="Wingdings" panose="05000000000000000000" pitchFamily="2" charset="2"/>
              <a:buNone/>
            </a:pPr>
            <a:r>
              <a:rPr lang="en-US" sz="2400" dirty="0" smtClean="0"/>
              <a:t>     </a:t>
            </a:r>
            <a:r>
              <a:rPr lang="en-US" sz="2400" dirty="0" err="1" smtClean="0"/>
              <a:t>Console.WriteLine</a:t>
            </a:r>
            <a:r>
              <a:rPr lang="en-US" sz="2400" dirty="0" smtClean="0"/>
              <a:t>("</a:t>
            </a:r>
            <a:r>
              <a:rPr lang="en-US" sz="2400" dirty="0" err="1" smtClean="0"/>
              <a:t>Gia</a:t>
            </a:r>
            <a:r>
              <a:rPr lang="en-US" sz="2400" dirty="0" smtClean="0"/>
              <a:t> tri </a:t>
            </a:r>
            <a:r>
              <a:rPr lang="en-US" sz="2400" dirty="0" err="1" smtClean="0"/>
              <a:t>nhap</a:t>
            </a:r>
            <a:r>
              <a:rPr lang="en-US" sz="2400" dirty="0" smtClean="0"/>
              <a:t> </a:t>
            </a:r>
            <a:r>
              <a:rPr lang="en-US" sz="2400" dirty="0" err="1" smtClean="0"/>
              <a:t>sai</a:t>
            </a:r>
            <a:r>
              <a:rPr lang="en-US" sz="2400" dirty="0" smtClean="0"/>
              <a:t> </a:t>
            </a:r>
            <a:r>
              <a:rPr lang="en-US" sz="2400" dirty="0" err="1" smtClean="0"/>
              <a:t>kieu</a:t>
            </a:r>
            <a:r>
              <a:rPr lang="en-US" sz="2400" dirty="0" smtClean="0"/>
              <a:t> du lieu, </a:t>
            </a:r>
            <a:r>
              <a:rPr lang="en-US" sz="2400" dirty="0" err="1" smtClean="0"/>
              <a:t>nhap</a:t>
            </a:r>
            <a:r>
              <a:rPr lang="en-US" sz="2400" dirty="0" smtClean="0"/>
              <a:t> </a:t>
            </a:r>
            <a:r>
              <a:rPr lang="en-US" sz="2400" dirty="0" err="1" smtClean="0"/>
              <a:t>lai</a:t>
            </a:r>
            <a:r>
              <a:rPr lang="en-US" sz="2400" dirty="0" smtClean="0"/>
              <a:t>!");</a:t>
            </a:r>
          </a:p>
          <a:p>
            <a:pPr marL="0" indent="0" eaLnBrk="1" hangingPunct="1">
              <a:buFont typeface="Wingdings" panose="05000000000000000000" pitchFamily="2" charset="2"/>
              <a:buNone/>
            </a:pPr>
            <a:r>
              <a:rPr lang="en-US" sz="2400" dirty="0" smtClean="0"/>
              <a:t>     </a:t>
            </a:r>
            <a:r>
              <a:rPr lang="en-US" sz="2400" dirty="0" err="1" smtClean="0"/>
              <a:t>goto</a:t>
            </a:r>
            <a:r>
              <a:rPr lang="en-US" sz="2400" dirty="0" smtClean="0"/>
              <a:t> NHAPLAI; }</a:t>
            </a:r>
          </a:p>
          <a:p>
            <a:pPr marL="0" indent="0" eaLnBrk="1" hangingPunct="1">
              <a:buFont typeface="Wingdings" panose="05000000000000000000" pitchFamily="2" charset="2"/>
              <a:buNone/>
            </a:pPr>
            <a:r>
              <a:rPr lang="en-US" sz="2400" dirty="0" smtClean="0"/>
              <a:t> </a:t>
            </a:r>
            <a:r>
              <a:rPr lang="en-US" sz="2400" dirty="0" err="1" smtClean="0"/>
              <a:t>Console.WriteLine</a:t>
            </a:r>
            <a:r>
              <a:rPr lang="en-US" sz="2400" dirty="0" smtClean="0"/>
              <a:t>("Da </a:t>
            </a:r>
            <a:r>
              <a:rPr lang="en-US" sz="2400" dirty="0" err="1" smtClean="0"/>
              <a:t>nhap</a:t>
            </a:r>
            <a:r>
              <a:rPr lang="en-US" sz="2400" dirty="0" smtClean="0"/>
              <a:t> </a:t>
            </a:r>
            <a:r>
              <a:rPr lang="en-US" sz="2400" dirty="0" err="1" smtClean="0"/>
              <a:t>thanh</a:t>
            </a:r>
            <a:r>
              <a:rPr lang="en-US" sz="2400" dirty="0" smtClean="0"/>
              <a:t> </a:t>
            </a:r>
            <a:r>
              <a:rPr lang="en-US" sz="2400" dirty="0" err="1" smtClean="0"/>
              <a:t>cong</a:t>
            </a:r>
            <a:r>
              <a:rPr lang="en-US" sz="2400" dirty="0" smtClean="0"/>
              <a:t>, </a:t>
            </a:r>
            <a:r>
              <a:rPr lang="en-US" sz="2400" dirty="0" err="1" smtClean="0"/>
              <a:t>gia</a:t>
            </a:r>
            <a:r>
              <a:rPr lang="en-US" sz="2400" dirty="0" smtClean="0"/>
              <a:t> tri k = " + k);</a:t>
            </a:r>
          </a:p>
        </p:txBody>
      </p:sp>
      <p:sp>
        <p:nvSpPr>
          <p:cNvPr id="139268" name="Slide Number Placeholder 3"/>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2D22419-A21B-4F9B-892A-B67DDA047769}" type="slidenum">
              <a:rPr lang="en-US" smtClean="0">
                <a:solidFill>
                  <a:schemeClr val="bg1"/>
                </a:solidFill>
                <a:latin typeface="Verdana" panose="020B0604030504040204" pitchFamily="34" charset="0"/>
              </a:rPr>
              <a:pPr/>
              <a:t>141</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p:nvPr>
        </p:nvSpPr>
        <p:spPr>
          <a:xfrm>
            <a:off x="613410" y="38101"/>
            <a:ext cx="7886700" cy="1028700"/>
          </a:xfrm>
        </p:spPr>
        <p:txBody>
          <a:bodyPr/>
          <a:lstStyle/>
          <a:p>
            <a:pPr eaLnBrk="1" hangingPunct="1"/>
            <a:r>
              <a:rPr lang="en-US" dirty="0" err="1" smtClean="0"/>
              <a:t>Bắt</a:t>
            </a:r>
            <a:r>
              <a:rPr lang="en-US" dirty="0" smtClean="0"/>
              <a:t> Exception – </a:t>
            </a:r>
            <a:r>
              <a:rPr lang="en-US" dirty="0" err="1" smtClean="0"/>
              <a:t>Ví</a:t>
            </a:r>
            <a:r>
              <a:rPr lang="en-US" dirty="0" smtClean="0"/>
              <a:t> </a:t>
            </a:r>
            <a:r>
              <a:rPr lang="en-US" dirty="0" err="1" smtClean="0"/>
              <a:t>dụ</a:t>
            </a:r>
            <a:r>
              <a:rPr lang="en-US" dirty="0" smtClean="0"/>
              <a:t> 2</a:t>
            </a:r>
          </a:p>
        </p:txBody>
      </p:sp>
      <p:sp>
        <p:nvSpPr>
          <p:cNvPr id="140291" name="Content Placeholder 2"/>
          <p:cNvSpPr>
            <a:spLocks noGrp="1"/>
          </p:cNvSpPr>
          <p:nvPr>
            <p:ph idx="1"/>
          </p:nvPr>
        </p:nvSpPr>
        <p:spPr>
          <a:xfrm>
            <a:off x="613410" y="1524000"/>
            <a:ext cx="8530590" cy="5334000"/>
          </a:xfrm>
        </p:spPr>
        <p:txBody>
          <a:bodyPr/>
          <a:lstStyle/>
          <a:p>
            <a:pPr marL="0" indent="0" eaLnBrk="1" hangingPunct="1">
              <a:buFont typeface="Wingdings" panose="05000000000000000000" pitchFamily="2" charset="2"/>
              <a:buNone/>
            </a:pPr>
            <a:r>
              <a:rPr lang="en-US" sz="2400" i="1" dirty="0" smtClean="0">
                <a:solidFill>
                  <a:srgbClr val="FF0000"/>
                </a:solidFill>
              </a:rPr>
              <a:t>&gt;</a:t>
            </a:r>
            <a:r>
              <a:rPr lang="en-US" sz="2400" i="1" dirty="0" err="1" smtClean="0">
                <a:solidFill>
                  <a:srgbClr val="FF0000"/>
                </a:solidFill>
              </a:rPr>
              <a:t>Biệt</a:t>
            </a:r>
            <a:r>
              <a:rPr lang="en-US" sz="2400" i="1" dirty="0" smtClean="0">
                <a:solidFill>
                  <a:srgbClr val="FF0000"/>
                </a:solidFill>
              </a:rPr>
              <a:t> </a:t>
            </a:r>
            <a:r>
              <a:rPr lang="en-US" sz="2400" i="1" dirty="0" err="1" smtClean="0">
                <a:solidFill>
                  <a:srgbClr val="FF0000"/>
                </a:solidFill>
              </a:rPr>
              <a:t>lệ</a:t>
            </a:r>
            <a:r>
              <a:rPr lang="en-US" sz="2400" i="1" dirty="0" smtClean="0">
                <a:solidFill>
                  <a:srgbClr val="FF0000"/>
                </a:solidFill>
              </a:rPr>
              <a:t> </a:t>
            </a:r>
            <a:r>
              <a:rPr lang="en-US" sz="2400" i="1" dirty="0" err="1" smtClean="0">
                <a:solidFill>
                  <a:srgbClr val="FF0000"/>
                </a:solidFill>
              </a:rPr>
              <a:t>trong</a:t>
            </a:r>
            <a:r>
              <a:rPr lang="en-US" sz="2400" i="1" dirty="0" smtClean="0">
                <a:solidFill>
                  <a:srgbClr val="FF0000"/>
                </a:solidFill>
              </a:rPr>
              <a:t> catch </a:t>
            </a:r>
            <a:r>
              <a:rPr lang="en-US" sz="2400" i="1" dirty="0" err="1" smtClean="0">
                <a:solidFill>
                  <a:srgbClr val="FF0000"/>
                </a:solidFill>
              </a:rPr>
              <a:t>có</a:t>
            </a:r>
            <a:r>
              <a:rPr lang="en-US" sz="2400" i="1" dirty="0" smtClean="0">
                <a:solidFill>
                  <a:srgbClr val="FF0000"/>
                </a:solidFill>
              </a:rPr>
              <a:t> </a:t>
            </a:r>
            <a:r>
              <a:rPr lang="en-US" sz="2400" i="1" dirty="0" err="1" smtClean="0">
                <a:solidFill>
                  <a:srgbClr val="FF0000"/>
                </a:solidFill>
              </a:rPr>
              <a:t>thể</a:t>
            </a:r>
            <a:r>
              <a:rPr lang="en-US" sz="2400" i="1" dirty="0" smtClean="0">
                <a:solidFill>
                  <a:srgbClr val="FF0000"/>
                </a:solidFill>
              </a:rPr>
              <a:t> </a:t>
            </a:r>
            <a:r>
              <a:rPr lang="vi-VN" sz="2400" i="1" dirty="0" smtClean="0">
                <a:solidFill>
                  <a:srgbClr val="FF0000"/>
                </a:solidFill>
              </a:rPr>
              <a:t>để</a:t>
            </a:r>
            <a:r>
              <a:rPr lang="en-US" sz="2400" i="1" dirty="0" smtClean="0">
                <a:solidFill>
                  <a:srgbClr val="FF0000"/>
                </a:solidFill>
              </a:rPr>
              <a:t> </a:t>
            </a:r>
            <a:r>
              <a:rPr lang="en-US" sz="2400" i="1" dirty="0" err="1" smtClean="0">
                <a:solidFill>
                  <a:srgbClr val="FF0000"/>
                </a:solidFill>
              </a:rPr>
              <a:t>trống</a:t>
            </a:r>
            <a:r>
              <a:rPr lang="en-US" sz="2400" i="1" dirty="0" smtClean="0">
                <a:solidFill>
                  <a:srgbClr val="FF0000"/>
                </a:solidFill>
              </a:rPr>
              <a:t> </a:t>
            </a:r>
            <a:r>
              <a:rPr lang="en-US" sz="2400" i="1" dirty="0" err="1" smtClean="0">
                <a:solidFill>
                  <a:srgbClr val="FF0000"/>
                </a:solidFill>
              </a:rPr>
              <a:t>nếu</a:t>
            </a:r>
            <a:r>
              <a:rPr lang="en-US" sz="2400" i="1" dirty="0" smtClean="0">
                <a:solidFill>
                  <a:srgbClr val="FF0000"/>
                </a:solidFill>
              </a:rPr>
              <a:t> </a:t>
            </a:r>
            <a:r>
              <a:rPr lang="en-US" sz="2400" i="1" dirty="0" err="1" smtClean="0">
                <a:solidFill>
                  <a:srgbClr val="FF0000"/>
                </a:solidFill>
              </a:rPr>
              <a:t>muốn</a:t>
            </a:r>
            <a:r>
              <a:rPr lang="en-US" sz="2400" i="1" dirty="0" smtClean="0">
                <a:solidFill>
                  <a:srgbClr val="FF0000"/>
                </a:solidFill>
              </a:rPr>
              <a:t> </a:t>
            </a:r>
            <a:r>
              <a:rPr lang="en-US" sz="2400" i="1" dirty="0" err="1" smtClean="0">
                <a:solidFill>
                  <a:srgbClr val="FF0000"/>
                </a:solidFill>
              </a:rPr>
              <a:t>xử</a:t>
            </a:r>
            <a:r>
              <a:rPr lang="en-US" sz="2400" i="1" dirty="0" smtClean="0">
                <a:solidFill>
                  <a:srgbClr val="FF0000"/>
                </a:solidFill>
              </a:rPr>
              <a:t> </a:t>
            </a:r>
            <a:r>
              <a:rPr lang="en-US" sz="2400" i="1" dirty="0" err="1" smtClean="0">
                <a:solidFill>
                  <a:srgbClr val="FF0000"/>
                </a:solidFill>
              </a:rPr>
              <a:t>lý</a:t>
            </a:r>
            <a:r>
              <a:rPr lang="en-US" sz="2400" i="1" dirty="0" smtClean="0">
                <a:solidFill>
                  <a:srgbClr val="FF0000"/>
                </a:solidFill>
              </a:rPr>
              <a:t> </a:t>
            </a:r>
            <a:r>
              <a:rPr lang="en-US" sz="2400" i="1" dirty="0" err="1" smtClean="0">
                <a:solidFill>
                  <a:srgbClr val="FF0000"/>
                </a:solidFill>
              </a:rPr>
              <a:t>lỗi</a:t>
            </a:r>
            <a:r>
              <a:rPr lang="en-US" sz="2400" i="1" dirty="0" smtClean="0">
                <a:solidFill>
                  <a:srgbClr val="FF0000"/>
                </a:solidFill>
              </a:rPr>
              <a:t> </a:t>
            </a:r>
            <a:r>
              <a:rPr lang="en-US" sz="2400" i="1" dirty="0" err="1" smtClean="0">
                <a:solidFill>
                  <a:srgbClr val="FF0000"/>
                </a:solidFill>
              </a:rPr>
              <a:t>chung</a:t>
            </a:r>
            <a:r>
              <a:rPr lang="en-US" sz="2400" i="1" dirty="0" smtClean="0">
                <a:solidFill>
                  <a:srgbClr val="FF0000"/>
                </a:solidFill>
              </a:rPr>
              <a:t> </a:t>
            </a:r>
            <a:r>
              <a:rPr lang="en-US" sz="2400" i="1" dirty="0" err="1" smtClean="0">
                <a:solidFill>
                  <a:srgbClr val="FF0000"/>
                </a:solidFill>
              </a:rPr>
              <a:t>chung</a:t>
            </a:r>
            <a:endParaRPr lang="en-US" sz="2400" i="1" dirty="0" smtClean="0">
              <a:solidFill>
                <a:srgbClr val="FF0000"/>
              </a:solidFill>
            </a:endParaRPr>
          </a:p>
          <a:p>
            <a:pPr marL="0" indent="0" eaLnBrk="1" hangingPunct="1">
              <a:buFont typeface="Wingdings" panose="05000000000000000000" pitchFamily="2" charset="2"/>
              <a:buNone/>
            </a:pPr>
            <a:r>
              <a:rPr lang="en-US" sz="2400" dirty="0" smtClean="0"/>
              <a:t> byte k = 0;</a:t>
            </a:r>
          </a:p>
          <a:p>
            <a:pPr marL="0" indent="0" eaLnBrk="1" hangingPunct="1">
              <a:buFont typeface="Wingdings" panose="05000000000000000000" pitchFamily="2" charset="2"/>
              <a:buNone/>
            </a:pPr>
            <a:r>
              <a:rPr lang="en-US" sz="2400" dirty="0" smtClean="0"/>
              <a:t> NHAPLAI:</a:t>
            </a:r>
          </a:p>
          <a:p>
            <a:pPr marL="0" indent="0" eaLnBrk="1" hangingPunct="1">
              <a:buFont typeface="Wingdings" panose="05000000000000000000" pitchFamily="2" charset="2"/>
              <a:buNone/>
            </a:pPr>
            <a:r>
              <a:rPr lang="en-US" sz="2400" dirty="0" smtClean="0"/>
              <a:t> </a:t>
            </a:r>
            <a:r>
              <a:rPr lang="en-US" sz="2400" dirty="0" smtClean="0">
                <a:solidFill>
                  <a:srgbClr val="FF0000"/>
                </a:solidFill>
              </a:rPr>
              <a:t>try </a:t>
            </a:r>
            <a:r>
              <a:rPr lang="en-US" sz="2400" dirty="0" smtClean="0"/>
              <a:t>{</a:t>
            </a:r>
          </a:p>
          <a:p>
            <a:pPr marL="0" indent="0" eaLnBrk="1" hangingPunct="1">
              <a:buFont typeface="Wingdings" panose="05000000000000000000" pitchFamily="2" charset="2"/>
              <a:buNone/>
            </a:pPr>
            <a:r>
              <a:rPr lang="en-US" sz="2400" dirty="0" smtClean="0"/>
              <a:t>       </a:t>
            </a:r>
            <a:r>
              <a:rPr lang="en-US" sz="2400" dirty="0" err="1" smtClean="0"/>
              <a:t>Console.Write</a:t>
            </a:r>
            <a:r>
              <a:rPr lang="en-US" sz="2400" dirty="0" smtClean="0"/>
              <a:t>("</a:t>
            </a:r>
            <a:r>
              <a:rPr lang="en-US" sz="2400" dirty="0" err="1" smtClean="0"/>
              <a:t>Nhap</a:t>
            </a:r>
            <a:r>
              <a:rPr lang="en-US" sz="2400" dirty="0" smtClean="0"/>
              <a:t> so </a:t>
            </a:r>
            <a:r>
              <a:rPr lang="en-US" sz="2400" dirty="0" err="1" smtClean="0"/>
              <a:t>nguyen</a:t>
            </a:r>
            <a:r>
              <a:rPr lang="en-US" sz="2400" dirty="0" smtClean="0"/>
              <a:t> </a:t>
            </a:r>
            <a:r>
              <a:rPr lang="en-US" sz="2400" dirty="0" err="1" smtClean="0"/>
              <a:t>duong</a:t>
            </a:r>
            <a:r>
              <a:rPr lang="en-US" sz="2400" dirty="0" smtClean="0"/>
              <a:t> 1 byte [0..255]: ");</a:t>
            </a:r>
          </a:p>
          <a:p>
            <a:pPr marL="0" indent="0" eaLnBrk="1" hangingPunct="1">
              <a:buFont typeface="Wingdings" panose="05000000000000000000" pitchFamily="2" charset="2"/>
              <a:buNone/>
            </a:pPr>
            <a:r>
              <a:rPr lang="en-US" sz="2400" dirty="0" smtClean="0"/>
              <a:t>       k = </a:t>
            </a:r>
            <a:r>
              <a:rPr lang="en-US" sz="2400" dirty="0" err="1" smtClean="0"/>
              <a:t>byte.Parse</a:t>
            </a:r>
            <a:r>
              <a:rPr lang="en-US" sz="2400" dirty="0" smtClean="0"/>
              <a:t>(</a:t>
            </a:r>
            <a:r>
              <a:rPr lang="en-US" sz="2400" dirty="0" err="1" smtClean="0"/>
              <a:t>Console.ReadLine</a:t>
            </a:r>
            <a:r>
              <a:rPr lang="en-US" sz="2400" dirty="0" smtClean="0"/>
              <a:t>());</a:t>
            </a:r>
          </a:p>
          <a:p>
            <a:pPr marL="0" indent="0" eaLnBrk="1" hangingPunct="1">
              <a:buFont typeface="Wingdings" panose="05000000000000000000" pitchFamily="2" charset="2"/>
              <a:buNone/>
            </a:pPr>
            <a:r>
              <a:rPr lang="en-US" sz="2400" dirty="0" smtClean="0"/>
              <a:t>  }</a:t>
            </a:r>
          </a:p>
          <a:p>
            <a:pPr marL="0" indent="0" eaLnBrk="1" hangingPunct="1">
              <a:buFont typeface="Wingdings" panose="05000000000000000000" pitchFamily="2" charset="2"/>
              <a:buNone/>
            </a:pPr>
            <a:r>
              <a:rPr lang="en-US" sz="2400" dirty="0" smtClean="0"/>
              <a:t>  </a:t>
            </a:r>
            <a:r>
              <a:rPr lang="en-US" sz="2400" dirty="0" smtClean="0">
                <a:solidFill>
                  <a:srgbClr val="FF0000"/>
                </a:solidFill>
              </a:rPr>
              <a:t>catch</a:t>
            </a:r>
            <a:r>
              <a:rPr lang="en-US" sz="2400" dirty="0" smtClean="0"/>
              <a:t> {</a:t>
            </a:r>
          </a:p>
          <a:p>
            <a:pPr marL="0" indent="0" eaLnBrk="1" hangingPunct="1">
              <a:buFont typeface="Wingdings" panose="05000000000000000000" pitchFamily="2" charset="2"/>
              <a:buNone/>
            </a:pPr>
            <a:r>
              <a:rPr lang="en-US" sz="2400" dirty="0" smtClean="0"/>
              <a:t>       </a:t>
            </a:r>
            <a:r>
              <a:rPr lang="en-US" sz="2400" dirty="0" err="1" smtClean="0"/>
              <a:t>Console.WriteLine</a:t>
            </a:r>
            <a:r>
              <a:rPr lang="en-US" sz="2400" dirty="0" smtClean="0"/>
              <a:t>("</a:t>
            </a:r>
            <a:r>
              <a:rPr lang="en-US" sz="2400" dirty="0" err="1" smtClean="0"/>
              <a:t>Nhap</a:t>
            </a:r>
            <a:r>
              <a:rPr lang="en-US" sz="2400" dirty="0" smtClean="0"/>
              <a:t> </a:t>
            </a:r>
            <a:r>
              <a:rPr lang="en-US" sz="2400" dirty="0" err="1" smtClean="0"/>
              <a:t>khong</a:t>
            </a:r>
            <a:r>
              <a:rPr lang="en-US" sz="2400" dirty="0" smtClean="0"/>
              <a:t> hop le, </a:t>
            </a:r>
            <a:r>
              <a:rPr lang="en-US" sz="2400" dirty="0" err="1" smtClean="0"/>
              <a:t>nhap</a:t>
            </a:r>
            <a:r>
              <a:rPr lang="en-US" sz="2400" dirty="0" smtClean="0"/>
              <a:t> </a:t>
            </a:r>
            <a:r>
              <a:rPr lang="en-US" sz="2400" dirty="0" err="1" smtClean="0"/>
              <a:t>lai</a:t>
            </a:r>
            <a:r>
              <a:rPr lang="en-US" sz="2400" dirty="0" smtClean="0"/>
              <a:t>!");</a:t>
            </a:r>
          </a:p>
          <a:p>
            <a:pPr marL="0" indent="0" eaLnBrk="1" hangingPunct="1">
              <a:buFont typeface="Wingdings" panose="05000000000000000000" pitchFamily="2" charset="2"/>
              <a:buNone/>
            </a:pPr>
            <a:r>
              <a:rPr lang="en-US" sz="2400" dirty="0" smtClean="0"/>
              <a:t>       </a:t>
            </a:r>
            <a:r>
              <a:rPr lang="en-US" sz="2400" dirty="0" err="1" smtClean="0"/>
              <a:t>goto</a:t>
            </a:r>
            <a:r>
              <a:rPr lang="en-US" sz="2400" dirty="0" smtClean="0"/>
              <a:t> NHAPLAI;</a:t>
            </a:r>
          </a:p>
          <a:p>
            <a:pPr marL="0" indent="0" eaLnBrk="1" hangingPunct="1">
              <a:buFont typeface="Wingdings" panose="05000000000000000000" pitchFamily="2" charset="2"/>
              <a:buNone/>
            </a:pPr>
            <a:r>
              <a:rPr lang="en-US" sz="2400" dirty="0" smtClean="0"/>
              <a:t>  }</a:t>
            </a:r>
          </a:p>
          <a:p>
            <a:pPr marL="0" indent="0" eaLnBrk="1" hangingPunct="1">
              <a:buFont typeface="Wingdings" panose="05000000000000000000" pitchFamily="2" charset="2"/>
              <a:buNone/>
            </a:pPr>
            <a:r>
              <a:rPr lang="en-US" sz="2400" dirty="0" smtClean="0"/>
              <a:t>  </a:t>
            </a:r>
            <a:r>
              <a:rPr lang="en-US" sz="2400" dirty="0" err="1" smtClean="0"/>
              <a:t>Console.WriteLine</a:t>
            </a:r>
            <a:r>
              <a:rPr lang="en-US" sz="2400" dirty="0" smtClean="0"/>
              <a:t>("Da </a:t>
            </a:r>
            <a:r>
              <a:rPr lang="en-US" sz="2400" dirty="0" err="1" smtClean="0"/>
              <a:t>nhap</a:t>
            </a:r>
            <a:r>
              <a:rPr lang="en-US" sz="2400" dirty="0" smtClean="0"/>
              <a:t> </a:t>
            </a:r>
            <a:r>
              <a:rPr lang="en-US" sz="2400" dirty="0" err="1" smtClean="0"/>
              <a:t>thanh</a:t>
            </a:r>
            <a:r>
              <a:rPr lang="en-US" sz="2400" dirty="0" smtClean="0"/>
              <a:t> </a:t>
            </a:r>
            <a:r>
              <a:rPr lang="en-US" sz="2400" dirty="0" err="1" smtClean="0"/>
              <a:t>cong</a:t>
            </a:r>
            <a:r>
              <a:rPr lang="en-US" sz="2400" dirty="0" smtClean="0"/>
              <a:t>, </a:t>
            </a:r>
            <a:r>
              <a:rPr lang="en-US" sz="2400" dirty="0" err="1" smtClean="0"/>
              <a:t>gia</a:t>
            </a:r>
            <a:r>
              <a:rPr lang="en-US" sz="2400" dirty="0" smtClean="0"/>
              <a:t> tri k = " + k);</a:t>
            </a:r>
          </a:p>
          <a:p>
            <a:pPr marL="0" indent="0" eaLnBrk="1" hangingPunct="1">
              <a:buFont typeface="Wingdings" panose="05000000000000000000" pitchFamily="2" charset="2"/>
              <a:buNone/>
            </a:pPr>
            <a:endParaRPr lang="en-US" sz="2400" dirty="0" smtClean="0">
              <a:solidFill>
                <a:srgbClr val="FF0000"/>
              </a:solidFill>
            </a:endParaRPr>
          </a:p>
        </p:txBody>
      </p:sp>
      <p:sp>
        <p:nvSpPr>
          <p:cNvPr id="140292" name="Slide Number Placeholder 3"/>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543367B-D69A-4FC6-A8A1-682ED744990F}" type="slidenum">
              <a:rPr lang="en-US" smtClean="0">
                <a:solidFill>
                  <a:schemeClr val="bg1"/>
                </a:solidFill>
                <a:latin typeface="Verdana" panose="020B0604030504040204" pitchFamily="34" charset="0"/>
              </a:rPr>
              <a:pPr/>
              <a:t>142</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a:xfrm>
            <a:off x="628650" y="1"/>
            <a:ext cx="8286750" cy="1066799"/>
          </a:xfrm>
        </p:spPr>
        <p:txBody>
          <a:bodyPr>
            <a:normAutofit/>
          </a:bodyPr>
          <a:lstStyle/>
          <a:p>
            <a:pPr eaLnBrk="1" hangingPunct="1"/>
            <a:r>
              <a:rPr lang="en-US" dirty="0" smtClean="0"/>
              <a:t>Thread  (</a:t>
            </a:r>
            <a:r>
              <a:rPr lang="en-US" dirty="0" err="1" smtClean="0"/>
              <a:t>Tiểu</a:t>
            </a:r>
            <a:r>
              <a:rPr lang="en-US" dirty="0" smtClean="0"/>
              <a:t> </a:t>
            </a:r>
            <a:r>
              <a:rPr lang="en-US" dirty="0" err="1" smtClean="0"/>
              <a:t>trình</a:t>
            </a:r>
            <a:r>
              <a:rPr lang="en-US" dirty="0" smtClean="0"/>
              <a:t>) </a:t>
            </a:r>
            <a:r>
              <a:rPr lang="en-US" dirty="0" err="1" smtClean="0"/>
              <a:t>System.Threading</a:t>
            </a:r>
            <a:endParaRPr lang="en-US" dirty="0" smtClean="0"/>
          </a:p>
        </p:txBody>
      </p:sp>
      <p:sp>
        <p:nvSpPr>
          <p:cNvPr id="3" name="Content Placeholder 2"/>
          <p:cNvSpPr>
            <a:spLocks noGrp="1"/>
          </p:cNvSpPr>
          <p:nvPr>
            <p:ph idx="1"/>
          </p:nvPr>
        </p:nvSpPr>
        <p:spPr>
          <a:xfrm>
            <a:off x="628650" y="1690688"/>
            <a:ext cx="8439150" cy="4557712"/>
          </a:xfrm>
        </p:spPr>
        <p:txBody>
          <a:bodyPr rtlCol="0">
            <a:normAutofit/>
          </a:bodyPr>
          <a:lstStyle/>
          <a:p>
            <a:pPr eaLnBrk="1" fontAlgn="auto" hangingPunct="1">
              <a:lnSpc>
                <a:spcPct val="150000"/>
              </a:lnSpc>
              <a:spcAft>
                <a:spcPts val="0"/>
              </a:spcAft>
              <a:defRPr/>
            </a:pPr>
            <a:r>
              <a:rPr lang="en-US" sz="2800" dirty="0" smtClean="0"/>
              <a:t>Cho </a:t>
            </a:r>
            <a:r>
              <a:rPr lang="en-US" sz="2800" dirty="0" err="1" smtClean="0"/>
              <a:t>phép</a:t>
            </a:r>
            <a:r>
              <a:rPr lang="en-US" sz="2800" dirty="0" smtClean="0"/>
              <a:t> </a:t>
            </a:r>
            <a:r>
              <a:rPr lang="en-US" sz="2800" dirty="0" err="1" smtClean="0"/>
              <a:t>ch</a:t>
            </a:r>
            <a:r>
              <a:rPr lang="vi-VN" sz="2800" dirty="0" smtClean="0"/>
              <a:t>ươn</a:t>
            </a:r>
            <a:r>
              <a:rPr lang="en-US" sz="2800" dirty="0" smtClean="0"/>
              <a:t>g </a:t>
            </a:r>
            <a:r>
              <a:rPr lang="en-US" sz="2800" dirty="0" err="1" smtClean="0"/>
              <a:t>trình</a:t>
            </a:r>
            <a:r>
              <a:rPr lang="en-US" sz="2800" dirty="0" smtClean="0"/>
              <a:t> </a:t>
            </a:r>
            <a:r>
              <a:rPr lang="en-US" sz="2800" dirty="0" err="1" smtClean="0"/>
              <a:t>cùng</a:t>
            </a:r>
            <a:r>
              <a:rPr lang="en-US" sz="2800" dirty="0" smtClean="0"/>
              <a:t> </a:t>
            </a:r>
            <a:r>
              <a:rPr lang="en-US" sz="2800" dirty="0" err="1" smtClean="0"/>
              <a:t>lúc</a:t>
            </a:r>
            <a:r>
              <a:rPr lang="en-US" sz="2800" dirty="0" smtClean="0"/>
              <a:t> </a:t>
            </a:r>
            <a:r>
              <a:rPr lang="en-US" sz="2800" dirty="0" err="1" smtClean="0"/>
              <a:t>thực</a:t>
            </a:r>
            <a:r>
              <a:rPr lang="en-US" sz="2800" dirty="0" smtClean="0"/>
              <a:t> </a:t>
            </a:r>
            <a:r>
              <a:rPr lang="en-US" sz="2800" dirty="0" err="1" smtClean="0"/>
              <a:t>hiện</a:t>
            </a:r>
            <a:r>
              <a:rPr lang="en-US" sz="2800" dirty="0" smtClean="0"/>
              <a:t> </a:t>
            </a:r>
            <a:r>
              <a:rPr lang="en-US" sz="2800" dirty="0" err="1" smtClean="0"/>
              <a:t>nhiều</a:t>
            </a:r>
            <a:r>
              <a:rPr lang="en-US" sz="2800" dirty="0" smtClean="0"/>
              <a:t> </a:t>
            </a:r>
            <a:r>
              <a:rPr lang="en-US" sz="2800" dirty="0" err="1" smtClean="0"/>
              <a:t>tác</a:t>
            </a:r>
            <a:r>
              <a:rPr lang="en-US" sz="2800" dirty="0" smtClean="0"/>
              <a:t> </a:t>
            </a:r>
            <a:r>
              <a:rPr lang="en-US" sz="2800" dirty="0" err="1" smtClean="0"/>
              <a:t>vụ</a:t>
            </a:r>
            <a:endParaRPr lang="en-US" sz="2800" dirty="0" smtClean="0"/>
          </a:p>
          <a:p>
            <a:pPr eaLnBrk="1" fontAlgn="auto" hangingPunct="1">
              <a:lnSpc>
                <a:spcPct val="150000"/>
              </a:lnSpc>
              <a:spcAft>
                <a:spcPts val="0"/>
              </a:spcAft>
              <a:defRPr/>
            </a:pPr>
            <a:r>
              <a:rPr lang="en-US" sz="2800" dirty="0" err="1" smtClean="0"/>
              <a:t>Tạo</a:t>
            </a:r>
            <a:r>
              <a:rPr lang="en-US" sz="2800" dirty="0" smtClean="0"/>
              <a:t> Thread</a:t>
            </a:r>
          </a:p>
          <a:p>
            <a:pPr marL="0" indent="0" eaLnBrk="1" fontAlgn="auto" hangingPunct="1">
              <a:lnSpc>
                <a:spcPct val="150000"/>
              </a:lnSpc>
              <a:spcAft>
                <a:spcPts val="0"/>
              </a:spcAft>
              <a:buFont typeface="Wingdings" panose="05000000000000000000" pitchFamily="2" charset="2"/>
              <a:buNone/>
              <a:defRPr/>
            </a:pPr>
            <a:r>
              <a:rPr lang="en-US" sz="2800" dirty="0"/>
              <a:t> </a:t>
            </a:r>
            <a:r>
              <a:rPr lang="en-US" sz="2800" dirty="0" smtClean="0"/>
              <a:t>  Thread &lt;</a:t>
            </a:r>
            <a:r>
              <a:rPr lang="en-US" sz="2800" dirty="0" err="1" smtClean="0"/>
              <a:t>tên</a:t>
            </a:r>
            <a:r>
              <a:rPr lang="en-US" sz="2800" dirty="0" smtClean="0"/>
              <a:t> thread&gt; </a:t>
            </a:r>
            <a:r>
              <a:rPr lang="en-US" sz="2800" dirty="0"/>
              <a:t>= new </a:t>
            </a:r>
            <a:r>
              <a:rPr lang="en-US" sz="2800" dirty="0" smtClean="0"/>
              <a:t>Thread(</a:t>
            </a:r>
            <a:r>
              <a:rPr lang="en-US" sz="2800" dirty="0" err="1" smtClean="0"/>
              <a:t>TênPh</a:t>
            </a:r>
            <a:r>
              <a:rPr lang="vi-VN" sz="2800" dirty="0" smtClean="0"/>
              <a:t>ươn</a:t>
            </a:r>
            <a:r>
              <a:rPr lang="en-US" sz="2800" dirty="0" err="1" smtClean="0"/>
              <a:t>gThức</a:t>
            </a:r>
            <a:r>
              <a:rPr lang="en-US" sz="2800" dirty="0" smtClean="0"/>
              <a:t>);</a:t>
            </a:r>
            <a:endParaRPr lang="en-US" sz="2800" dirty="0"/>
          </a:p>
          <a:p>
            <a:pPr eaLnBrk="1" fontAlgn="auto" hangingPunct="1">
              <a:lnSpc>
                <a:spcPct val="150000"/>
              </a:lnSpc>
              <a:spcAft>
                <a:spcPts val="0"/>
              </a:spcAft>
              <a:defRPr/>
            </a:pPr>
            <a:r>
              <a:rPr lang="en-US" sz="2800" dirty="0" err="1" smtClean="0"/>
              <a:t>Thực</a:t>
            </a:r>
            <a:r>
              <a:rPr lang="en-US" sz="2800" dirty="0" smtClean="0"/>
              <a:t> </a:t>
            </a:r>
            <a:r>
              <a:rPr lang="en-US" sz="2800" dirty="0" err="1" smtClean="0"/>
              <a:t>thi</a:t>
            </a:r>
            <a:r>
              <a:rPr lang="en-US" sz="2800" dirty="0" smtClean="0"/>
              <a:t> Thread</a:t>
            </a:r>
          </a:p>
          <a:p>
            <a:pPr marL="0" indent="0" eaLnBrk="1" fontAlgn="auto" hangingPunct="1">
              <a:lnSpc>
                <a:spcPct val="150000"/>
              </a:lnSpc>
              <a:spcAft>
                <a:spcPts val="0"/>
              </a:spcAft>
              <a:buFont typeface="Wingdings" panose="05000000000000000000" pitchFamily="2" charset="2"/>
              <a:buNone/>
              <a:defRPr/>
            </a:pPr>
            <a:r>
              <a:rPr lang="en-US" sz="2800" dirty="0"/>
              <a:t> </a:t>
            </a:r>
            <a:r>
              <a:rPr lang="en-US" sz="2800" dirty="0" smtClean="0"/>
              <a:t>  &lt;</a:t>
            </a:r>
            <a:r>
              <a:rPr lang="en-US" sz="2800" dirty="0" err="1" smtClean="0"/>
              <a:t>tên</a:t>
            </a:r>
            <a:r>
              <a:rPr lang="en-US" sz="2800" dirty="0" smtClean="0"/>
              <a:t> thread&gt;.Start();</a:t>
            </a:r>
          </a:p>
          <a:p>
            <a:pPr marL="0" indent="0" eaLnBrk="1" fontAlgn="auto" hangingPunct="1">
              <a:lnSpc>
                <a:spcPct val="150000"/>
              </a:lnSpc>
              <a:spcAft>
                <a:spcPts val="0"/>
              </a:spcAft>
              <a:buFont typeface="Wingdings" panose="05000000000000000000" pitchFamily="2" charset="2"/>
              <a:buNone/>
              <a:defRPr/>
            </a:pPr>
            <a:endParaRPr lang="en-US" sz="2800" dirty="0"/>
          </a:p>
        </p:txBody>
      </p:sp>
      <p:sp>
        <p:nvSpPr>
          <p:cNvPr id="141316" name="Slide Number Placeholder 3"/>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D90B8DE-2BF5-45FA-98F9-C7E765C980F0}" type="slidenum">
              <a:rPr lang="en-US" smtClean="0">
                <a:solidFill>
                  <a:schemeClr val="bg1"/>
                </a:solidFill>
                <a:latin typeface="Verdana" panose="020B0604030504040204" pitchFamily="34" charset="0"/>
              </a:rPr>
              <a:pPr/>
              <a:t>143</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a:xfrm>
            <a:off x="628650" y="152401"/>
            <a:ext cx="7886700" cy="914400"/>
          </a:xfrm>
        </p:spPr>
        <p:txBody>
          <a:bodyPr/>
          <a:lstStyle/>
          <a:p>
            <a:pPr eaLnBrk="1" hangingPunct="1"/>
            <a:r>
              <a:rPr lang="en-US" dirty="0" smtClean="0"/>
              <a:t>Thread – </a:t>
            </a:r>
            <a:r>
              <a:rPr lang="en-US" dirty="0" err="1" smtClean="0"/>
              <a:t>Ví</a:t>
            </a:r>
            <a:r>
              <a:rPr lang="en-US" dirty="0" smtClean="0"/>
              <a:t> </a:t>
            </a:r>
            <a:r>
              <a:rPr lang="en-US" dirty="0" err="1" smtClean="0"/>
              <a:t>dụ</a:t>
            </a:r>
            <a:endParaRPr lang="en-US" dirty="0" smtClean="0"/>
          </a:p>
        </p:txBody>
      </p:sp>
      <p:sp>
        <p:nvSpPr>
          <p:cNvPr id="142339" name="Content Placeholder 2"/>
          <p:cNvSpPr>
            <a:spLocks noGrp="1"/>
          </p:cNvSpPr>
          <p:nvPr>
            <p:ph idx="1"/>
          </p:nvPr>
        </p:nvSpPr>
        <p:spPr>
          <a:xfrm>
            <a:off x="0" y="1295400"/>
            <a:ext cx="4724400" cy="4267200"/>
          </a:xfrm>
        </p:spPr>
        <p:txBody>
          <a:bodyPr/>
          <a:lstStyle/>
          <a:p>
            <a:pPr marL="0" indent="0" eaLnBrk="1" hangingPunct="1">
              <a:buFont typeface="Wingdings" panose="05000000000000000000" pitchFamily="2" charset="2"/>
              <a:buNone/>
            </a:pPr>
            <a:r>
              <a:rPr lang="en-US" sz="2800" dirty="0" smtClean="0"/>
              <a:t> using </a:t>
            </a:r>
            <a:r>
              <a:rPr lang="en-US" sz="2800" dirty="0" err="1" smtClean="0"/>
              <a:t>System.Threading</a:t>
            </a:r>
            <a:r>
              <a:rPr lang="en-US" sz="2800" dirty="0" smtClean="0"/>
              <a:t>;</a:t>
            </a:r>
          </a:p>
          <a:p>
            <a:pPr marL="0" indent="0" eaLnBrk="1" hangingPunct="1">
              <a:buFont typeface="Wingdings" panose="05000000000000000000" pitchFamily="2" charset="2"/>
              <a:buNone/>
            </a:pPr>
            <a:endParaRPr lang="en-US" sz="2800" dirty="0" smtClean="0"/>
          </a:p>
          <a:p>
            <a:pPr marL="0" indent="0" eaLnBrk="1" hangingPunct="1">
              <a:buFont typeface="Wingdings" panose="05000000000000000000" pitchFamily="2" charset="2"/>
              <a:buNone/>
            </a:pPr>
            <a:r>
              <a:rPr lang="en-US" sz="2800" dirty="0" smtClean="0"/>
              <a:t> </a:t>
            </a:r>
            <a:r>
              <a:rPr lang="en-US" sz="2800" dirty="0" err="1" smtClean="0"/>
              <a:t>const</a:t>
            </a:r>
            <a:r>
              <a:rPr lang="en-US" sz="2800" dirty="0" smtClean="0"/>
              <a:t> </a:t>
            </a:r>
            <a:r>
              <a:rPr lang="en-US" sz="2800" dirty="0" err="1" smtClean="0"/>
              <a:t>int</a:t>
            </a:r>
            <a:r>
              <a:rPr lang="en-US" sz="2800" dirty="0" smtClean="0"/>
              <a:t> stop = 1000;</a:t>
            </a:r>
          </a:p>
          <a:p>
            <a:pPr marL="0" indent="0" eaLnBrk="1" hangingPunct="1">
              <a:buFont typeface="Wingdings" panose="05000000000000000000" pitchFamily="2" charset="2"/>
              <a:buNone/>
            </a:pPr>
            <a:r>
              <a:rPr lang="en-US" sz="2800" dirty="0" smtClean="0"/>
              <a:t> static void Ham1()</a:t>
            </a:r>
          </a:p>
          <a:p>
            <a:pPr marL="0" indent="0" eaLnBrk="1" hangingPunct="1">
              <a:buFont typeface="Wingdings" panose="05000000000000000000" pitchFamily="2" charset="2"/>
              <a:buNone/>
            </a:pPr>
            <a:r>
              <a:rPr lang="en-US" sz="2800" dirty="0" smtClean="0"/>
              <a:t> {</a:t>
            </a:r>
          </a:p>
          <a:p>
            <a:pPr marL="0" indent="0" eaLnBrk="1" hangingPunct="1">
              <a:buFont typeface="Wingdings" panose="05000000000000000000" pitchFamily="2" charset="2"/>
              <a:buNone/>
            </a:pPr>
            <a:r>
              <a:rPr lang="nn-NO" sz="2800" dirty="0" smtClean="0"/>
              <a:t>      for (int i = 0; i &lt; 10; i++)</a:t>
            </a:r>
          </a:p>
          <a:p>
            <a:pPr marL="0" indent="0" eaLnBrk="1" hangingPunct="1">
              <a:buFont typeface="Wingdings" panose="05000000000000000000" pitchFamily="2" charset="2"/>
              <a:buNone/>
            </a:pPr>
            <a:r>
              <a:rPr lang="en-US" sz="2800" dirty="0" smtClean="0"/>
              <a:t>     {</a:t>
            </a:r>
          </a:p>
          <a:p>
            <a:pPr marL="0" indent="0" eaLnBrk="1" hangingPunct="1">
              <a:buFont typeface="Wingdings" panose="05000000000000000000" pitchFamily="2" charset="2"/>
              <a:buNone/>
            </a:pPr>
            <a:r>
              <a:rPr lang="en-US" sz="2800" dirty="0" smtClean="0"/>
              <a:t>          </a:t>
            </a:r>
            <a:r>
              <a:rPr lang="en-US" sz="2800" dirty="0" err="1" smtClean="0"/>
              <a:t>Console.Write</a:t>
            </a:r>
            <a:r>
              <a:rPr lang="en-US" sz="2800" dirty="0" smtClean="0"/>
              <a:t>("1");</a:t>
            </a:r>
          </a:p>
          <a:p>
            <a:pPr marL="0" indent="0" eaLnBrk="1" hangingPunct="1">
              <a:buFont typeface="Wingdings" panose="05000000000000000000" pitchFamily="2" charset="2"/>
              <a:buNone/>
            </a:pPr>
            <a:r>
              <a:rPr lang="en-US" sz="2800" dirty="0" smtClean="0"/>
              <a:t>          </a:t>
            </a:r>
            <a:r>
              <a:rPr lang="en-US" sz="2800" dirty="0" err="1" smtClean="0"/>
              <a:t>Thread.Sleep</a:t>
            </a:r>
            <a:r>
              <a:rPr lang="en-US" sz="2800" dirty="0" smtClean="0"/>
              <a:t>(stop);</a:t>
            </a:r>
          </a:p>
          <a:p>
            <a:pPr marL="0" indent="0" eaLnBrk="1" hangingPunct="1">
              <a:buFont typeface="Wingdings" panose="05000000000000000000" pitchFamily="2" charset="2"/>
              <a:buNone/>
            </a:pPr>
            <a:r>
              <a:rPr lang="en-US" sz="2800" dirty="0" smtClean="0"/>
              <a:t>     }</a:t>
            </a:r>
          </a:p>
          <a:p>
            <a:pPr marL="0" indent="0" eaLnBrk="1" hangingPunct="1">
              <a:buFont typeface="Wingdings" panose="05000000000000000000" pitchFamily="2" charset="2"/>
              <a:buNone/>
            </a:pPr>
            <a:r>
              <a:rPr lang="en-US" sz="2800" dirty="0" smtClean="0"/>
              <a:t> }</a:t>
            </a:r>
          </a:p>
        </p:txBody>
      </p:sp>
      <p:sp>
        <p:nvSpPr>
          <p:cNvPr id="142340" name="Slide Number Placeholder 3"/>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53D0CFA-2401-442B-B3CA-B5B27D5D83BC}" type="slidenum">
              <a:rPr lang="en-US" smtClean="0">
                <a:solidFill>
                  <a:schemeClr val="bg1"/>
                </a:solidFill>
                <a:latin typeface="Verdana" panose="020B0604030504040204" pitchFamily="34" charset="0"/>
              </a:rPr>
              <a:pPr/>
              <a:t>144</a:t>
            </a:fld>
            <a:endParaRPr lang="en-US" smtClean="0">
              <a:solidFill>
                <a:schemeClr val="bg1"/>
              </a:solidFill>
              <a:latin typeface="Verdana" panose="020B0604030504040204" pitchFamily="34" charset="0"/>
            </a:endParaRPr>
          </a:p>
        </p:txBody>
      </p:sp>
      <p:sp>
        <p:nvSpPr>
          <p:cNvPr id="142341" name="Content Placeholder 2"/>
          <p:cNvSpPr txBox="1">
            <a:spLocks/>
          </p:cNvSpPr>
          <p:nvPr/>
        </p:nvSpPr>
        <p:spPr bwMode="gray">
          <a:xfrm>
            <a:off x="4724400" y="1295400"/>
            <a:ext cx="4267200" cy="3352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static void Ham2()</a:t>
            </a:r>
          </a:p>
          <a:p>
            <a:pPr>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a:t>
            </a:r>
          </a:p>
          <a:p>
            <a:pPr>
              <a:spcBef>
                <a:spcPct val="20000"/>
              </a:spcBef>
              <a:buClr>
                <a:schemeClr val="hlink"/>
              </a:buClr>
              <a:buFont typeface="Wingdings" panose="05000000000000000000" pitchFamily="2" charset="2"/>
              <a:buNone/>
            </a:pPr>
            <a:r>
              <a:rPr lang="nn-NO" sz="2800" dirty="0">
                <a:latin typeface="Times New Roman" panose="02020603050405020304" pitchFamily="18" charset="0"/>
                <a:cs typeface="Times New Roman" panose="02020603050405020304" pitchFamily="18" charset="0"/>
              </a:rPr>
              <a:t>     for (int i = 0; i &lt; 10; i++)</a:t>
            </a:r>
          </a:p>
          <a:p>
            <a:pPr>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p>
          <a:p>
            <a:pPr>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Console.Write</a:t>
            </a:r>
            <a:r>
              <a:rPr lang="en-US" sz="2800" dirty="0">
                <a:latin typeface="Times New Roman" panose="02020603050405020304" pitchFamily="18" charset="0"/>
                <a:cs typeface="Times New Roman" panose="02020603050405020304" pitchFamily="18" charset="0"/>
              </a:rPr>
              <a:t>("2");</a:t>
            </a:r>
          </a:p>
          <a:p>
            <a:pPr>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Thread.Sleep</a:t>
            </a:r>
            <a:r>
              <a:rPr lang="en-US" sz="2800" dirty="0">
                <a:latin typeface="Times New Roman" panose="02020603050405020304" pitchFamily="18" charset="0"/>
                <a:cs typeface="Times New Roman" panose="02020603050405020304" pitchFamily="18" charset="0"/>
              </a:rPr>
              <a:t>(stop);</a:t>
            </a:r>
          </a:p>
          <a:p>
            <a:pPr>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p>
          <a:p>
            <a:pPr>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a:xfrm>
            <a:off x="628650" y="1"/>
            <a:ext cx="7886700" cy="990599"/>
          </a:xfrm>
        </p:spPr>
        <p:txBody>
          <a:bodyPr/>
          <a:lstStyle/>
          <a:p>
            <a:pPr eaLnBrk="1" hangingPunct="1"/>
            <a:r>
              <a:rPr lang="en-US" dirty="0" smtClean="0"/>
              <a:t>Thread – </a:t>
            </a:r>
            <a:r>
              <a:rPr lang="en-US" dirty="0" err="1" smtClean="0"/>
              <a:t>Ví</a:t>
            </a:r>
            <a:r>
              <a:rPr lang="en-US" dirty="0" smtClean="0"/>
              <a:t> </a:t>
            </a:r>
            <a:r>
              <a:rPr lang="en-US" dirty="0" err="1" smtClean="0"/>
              <a:t>dụ</a:t>
            </a:r>
            <a:endParaRPr lang="en-US" dirty="0" smtClean="0"/>
          </a:p>
        </p:txBody>
      </p:sp>
      <p:sp>
        <p:nvSpPr>
          <p:cNvPr id="143363" name="Content Placeholder 2"/>
          <p:cNvSpPr>
            <a:spLocks noGrp="1"/>
          </p:cNvSpPr>
          <p:nvPr>
            <p:ph idx="1"/>
          </p:nvPr>
        </p:nvSpPr>
        <p:spPr>
          <a:xfrm>
            <a:off x="609600" y="1600200"/>
            <a:ext cx="8458200" cy="4648200"/>
          </a:xfrm>
        </p:spPr>
        <p:txBody>
          <a:bodyPr/>
          <a:lstStyle/>
          <a:p>
            <a:pPr marL="0" indent="0" eaLnBrk="1" hangingPunct="1">
              <a:buFont typeface="Wingdings" panose="05000000000000000000" pitchFamily="2" charset="2"/>
              <a:buNone/>
            </a:pPr>
            <a:r>
              <a:rPr lang="en-US" dirty="0" smtClean="0"/>
              <a:t>static void Main(string[] </a:t>
            </a:r>
            <a:r>
              <a:rPr lang="en-US" dirty="0" err="1" smtClean="0"/>
              <a:t>args</a:t>
            </a:r>
            <a:r>
              <a:rPr lang="en-US" dirty="0" smtClean="0"/>
              <a:t>)</a:t>
            </a:r>
          </a:p>
          <a:p>
            <a:pPr marL="0" indent="0" eaLnBrk="1" hangingPunct="1">
              <a:buFont typeface="Wingdings" panose="05000000000000000000" pitchFamily="2" charset="2"/>
              <a:buNone/>
            </a:pPr>
            <a:r>
              <a:rPr lang="en-US" dirty="0" smtClean="0"/>
              <a:t> {</a:t>
            </a:r>
          </a:p>
          <a:p>
            <a:pPr marL="0" indent="0" eaLnBrk="1" hangingPunct="1">
              <a:buFont typeface="Wingdings" panose="05000000000000000000" pitchFamily="2" charset="2"/>
              <a:buNone/>
            </a:pPr>
            <a:r>
              <a:rPr lang="en-US" dirty="0" smtClean="0"/>
              <a:t>     Thread t1 = new Thread(Ham1);</a:t>
            </a:r>
          </a:p>
          <a:p>
            <a:pPr marL="0" indent="0" eaLnBrk="1" hangingPunct="1">
              <a:buFont typeface="Wingdings" panose="05000000000000000000" pitchFamily="2" charset="2"/>
              <a:buNone/>
            </a:pPr>
            <a:r>
              <a:rPr lang="en-US" dirty="0" smtClean="0"/>
              <a:t>     Thread t2 = new Thread(Ham2);</a:t>
            </a:r>
          </a:p>
          <a:p>
            <a:pPr marL="0" indent="0" eaLnBrk="1" hangingPunct="1">
              <a:buFont typeface="Wingdings" panose="05000000000000000000" pitchFamily="2" charset="2"/>
              <a:buNone/>
            </a:pPr>
            <a:r>
              <a:rPr lang="en-US" dirty="0" smtClean="0"/>
              <a:t>     </a:t>
            </a:r>
          </a:p>
          <a:p>
            <a:pPr marL="0" indent="0" eaLnBrk="1" hangingPunct="1">
              <a:buFont typeface="Wingdings" panose="05000000000000000000" pitchFamily="2" charset="2"/>
              <a:buNone/>
            </a:pPr>
            <a:r>
              <a:rPr lang="en-US" dirty="0" smtClean="0"/>
              <a:t>     t1.Start();</a:t>
            </a:r>
          </a:p>
          <a:p>
            <a:pPr marL="0" indent="0" eaLnBrk="1" hangingPunct="1">
              <a:buFont typeface="Wingdings" panose="05000000000000000000" pitchFamily="2" charset="2"/>
              <a:buNone/>
            </a:pPr>
            <a:r>
              <a:rPr lang="en-US" dirty="0" smtClean="0"/>
              <a:t>     t2.Start();</a:t>
            </a:r>
          </a:p>
          <a:p>
            <a:pPr marL="0" indent="0" eaLnBrk="1" hangingPunct="1">
              <a:buFont typeface="Wingdings" panose="05000000000000000000" pitchFamily="2" charset="2"/>
              <a:buNone/>
            </a:pPr>
            <a:r>
              <a:rPr lang="en-US" dirty="0" smtClean="0"/>
              <a:t> }</a:t>
            </a:r>
          </a:p>
          <a:p>
            <a:pPr marL="0" indent="0" eaLnBrk="1" hangingPunct="1">
              <a:buFont typeface="Wingdings" panose="05000000000000000000" pitchFamily="2" charset="2"/>
              <a:buNone/>
            </a:pPr>
            <a:endParaRPr lang="en-US" dirty="0" smtClean="0"/>
          </a:p>
          <a:p>
            <a:pPr marL="0" indent="0" eaLnBrk="1" hangingPunct="1">
              <a:buFont typeface="Wingdings" panose="05000000000000000000" pitchFamily="2" charset="2"/>
              <a:buNone/>
            </a:pPr>
            <a:endParaRPr lang="en-US" dirty="0" smtClean="0"/>
          </a:p>
        </p:txBody>
      </p:sp>
      <p:sp>
        <p:nvSpPr>
          <p:cNvPr id="143364" name="Slide Number Placeholder 3"/>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0089DCD-BACF-40A1-85D8-3BAB4C775EA7}" type="slidenum">
              <a:rPr lang="en-US" smtClean="0">
                <a:solidFill>
                  <a:schemeClr val="bg1"/>
                </a:solidFill>
                <a:latin typeface="Verdana" panose="020B0604030504040204" pitchFamily="34" charset="0"/>
              </a:rPr>
              <a:pPr/>
              <a:t>145</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BÀI TẬP</a:t>
            </a:r>
            <a:endParaRPr lang="en-US" dirty="0"/>
          </a:p>
        </p:txBody>
      </p:sp>
      <p:sp>
        <p:nvSpPr>
          <p:cNvPr id="3" name="Content Placeholder 2"/>
          <p:cNvSpPr>
            <a:spLocks noGrp="1"/>
          </p:cNvSpPr>
          <p:nvPr>
            <p:ph idx="1"/>
          </p:nvPr>
        </p:nvSpPr>
        <p:spPr/>
        <p:txBody>
          <a:bodyPr/>
          <a:lstStyle/>
          <a:p>
            <a:pPr marL="0" indent="0" algn="just">
              <a:buNone/>
            </a:pPr>
            <a:r>
              <a:rPr lang="en-US" dirty="0" smtClean="0"/>
              <a:t>1. </a:t>
            </a:r>
            <a:r>
              <a:rPr lang="en-US" dirty="0" err="1" smtClean="0"/>
              <a:t>Viết</a:t>
            </a:r>
            <a:r>
              <a:rPr lang="en-US" dirty="0" smtClean="0"/>
              <a:t> </a:t>
            </a:r>
            <a:r>
              <a:rPr lang="en-US" dirty="0" err="1" smtClean="0"/>
              <a:t>chương</a:t>
            </a:r>
            <a:r>
              <a:rPr lang="en-US" dirty="0" smtClean="0"/>
              <a:t> </a:t>
            </a:r>
            <a:r>
              <a:rPr lang="en-US" dirty="0" err="1" smtClean="0"/>
              <a:t>trình</a:t>
            </a:r>
            <a:r>
              <a:rPr lang="en-US" dirty="0" smtClean="0"/>
              <a:t> </a:t>
            </a:r>
            <a:r>
              <a:rPr lang="en-US" dirty="0" err="1" smtClean="0"/>
              <a:t>cho</a:t>
            </a:r>
            <a:r>
              <a:rPr lang="en-US" dirty="0" smtClean="0"/>
              <a:t> </a:t>
            </a:r>
            <a:r>
              <a:rPr lang="en-US" dirty="0" err="1" smtClean="0"/>
              <a:t>từng</a:t>
            </a:r>
            <a:r>
              <a:rPr lang="en-US" dirty="0" smtClean="0"/>
              <a:t> </a:t>
            </a:r>
            <a:r>
              <a:rPr lang="en-US" dirty="0" err="1" smtClean="0"/>
              <a:t>dòng</a:t>
            </a:r>
            <a:r>
              <a:rPr lang="en-US" dirty="0" smtClean="0"/>
              <a:t> </a:t>
            </a:r>
            <a:r>
              <a:rPr lang="en-US" dirty="0" err="1" smtClean="0"/>
              <a:t>chữ</a:t>
            </a:r>
            <a:r>
              <a:rPr lang="en-US" dirty="0" smtClean="0"/>
              <a:t> </a:t>
            </a:r>
            <a:r>
              <a:rPr lang="en-US" dirty="0" err="1" smtClean="0"/>
              <a:t>rơi</a:t>
            </a:r>
            <a:r>
              <a:rPr lang="en-US" dirty="0" smtClean="0"/>
              <a:t> </a:t>
            </a:r>
            <a:r>
              <a:rPr lang="en-US" dirty="0" err="1" smtClean="0"/>
              <a:t>từng</a:t>
            </a:r>
            <a:r>
              <a:rPr lang="en-US" dirty="0" smtClean="0"/>
              <a:t> </a:t>
            </a:r>
            <a:r>
              <a:rPr lang="en-US" dirty="0" err="1" smtClean="0"/>
              <a:t>ký</a:t>
            </a:r>
            <a:r>
              <a:rPr lang="en-US" dirty="0" smtClean="0"/>
              <a:t> </a:t>
            </a:r>
            <a:r>
              <a:rPr lang="en-US" dirty="0" err="1" smtClean="0"/>
              <a:t>tự</a:t>
            </a:r>
            <a:r>
              <a:rPr lang="en-US" dirty="0" smtClean="0"/>
              <a:t> </a:t>
            </a:r>
            <a:r>
              <a:rPr lang="en-US" dirty="0" err="1" smtClean="0"/>
              <a:t>xuống</a:t>
            </a:r>
            <a:r>
              <a:rPr lang="en-US" dirty="0" smtClean="0"/>
              <a:t> </a:t>
            </a:r>
            <a:r>
              <a:rPr lang="en-US" dirty="0" err="1" smtClean="0"/>
              <a:t>phía</a:t>
            </a:r>
            <a:r>
              <a:rPr lang="en-US" dirty="0" smtClean="0"/>
              <a:t> </a:t>
            </a:r>
            <a:r>
              <a:rPr lang="en-US" dirty="0" err="1" smtClean="0"/>
              <a:t>dưới</a:t>
            </a:r>
            <a:r>
              <a:rPr lang="en-US" dirty="0" smtClean="0"/>
              <a:t> </a:t>
            </a:r>
            <a:r>
              <a:rPr lang="en-US" dirty="0" err="1" smtClean="0"/>
              <a:t>màn</a:t>
            </a:r>
            <a:r>
              <a:rPr lang="en-US" dirty="0" smtClean="0"/>
              <a:t> </a:t>
            </a:r>
            <a:r>
              <a:rPr lang="en-US" dirty="0" err="1" smtClean="0"/>
              <a:t>hình</a:t>
            </a:r>
            <a:endParaRPr lang="en-US" dirty="0" smtClean="0"/>
          </a:p>
          <a:p>
            <a:pPr marL="0" indent="0" algn="just">
              <a:buNone/>
            </a:pPr>
            <a:r>
              <a:rPr lang="en-US" dirty="0" smtClean="0"/>
              <a:t>2. </a:t>
            </a:r>
            <a:r>
              <a:rPr lang="en-US" dirty="0" err="1" smtClean="0"/>
              <a:t>Viết</a:t>
            </a:r>
            <a:r>
              <a:rPr lang="en-US" dirty="0" smtClean="0"/>
              <a:t> </a:t>
            </a:r>
            <a:r>
              <a:rPr lang="en-US" dirty="0" err="1" smtClean="0"/>
              <a:t>chương</a:t>
            </a:r>
            <a:r>
              <a:rPr lang="en-US" dirty="0" smtClean="0"/>
              <a:t> </a:t>
            </a:r>
            <a:r>
              <a:rPr lang="en-US" dirty="0" err="1" smtClean="0"/>
              <a:t>trình</a:t>
            </a:r>
            <a:r>
              <a:rPr lang="en-US" dirty="0" smtClean="0"/>
              <a:t> </a:t>
            </a:r>
            <a:r>
              <a:rPr lang="en-US" dirty="0" err="1" smtClean="0"/>
              <a:t>hiển</a:t>
            </a:r>
            <a:r>
              <a:rPr lang="en-US" dirty="0" smtClean="0"/>
              <a:t> </a:t>
            </a:r>
            <a:r>
              <a:rPr lang="en-US" dirty="0" err="1" smtClean="0"/>
              <a:t>thị</a:t>
            </a:r>
            <a:r>
              <a:rPr lang="en-US" dirty="0" smtClean="0"/>
              <a:t> </a:t>
            </a:r>
            <a:r>
              <a:rPr lang="en-US" dirty="0" err="1" smtClean="0"/>
              <a:t>hai</a:t>
            </a:r>
            <a:r>
              <a:rPr lang="en-US" dirty="0" smtClean="0"/>
              <a:t> </a:t>
            </a:r>
            <a:r>
              <a:rPr lang="en-US" dirty="0" err="1" smtClean="0"/>
              <a:t>dòng</a:t>
            </a:r>
            <a:r>
              <a:rPr lang="en-US" dirty="0" smtClean="0"/>
              <a:t> </a:t>
            </a:r>
            <a:r>
              <a:rPr lang="en-US" dirty="0" err="1" smtClean="0"/>
              <a:t>chữ</a:t>
            </a:r>
            <a:r>
              <a:rPr lang="en-US" dirty="0" smtClean="0"/>
              <a:t>:</a:t>
            </a:r>
          </a:p>
          <a:p>
            <a:pPr algn="just"/>
            <a:r>
              <a:rPr lang="en-US" dirty="0" smtClean="0"/>
              <a:t>1 </a:t>
            </a:r>
            <a:r>
              <a:rPr lang="en-US" dirty="0" err="1" smtClean="0"/>
              <a:t>dòng</a:t>
            </a:r>
            <a:r>
              <a:rPr lang="en-US" dirty="0" smtClean="0"/>
              <a:t> </a:t>
            </a:r>
            <a:r>
              <a:rPr lang="en-US" dirty="0" err="1" smtClean="0"/>
              <a:t>chữ</a:t>
            </a:r>
            <a:r>
              <a:rPr lang="en-US" dirty="0" smtClean="0"/>
              <a:t> </a:t>
            </a:r>
            <a:r>
              <a:rPr lang="en-US" dirty="0" err="1" smtClean="0"/>
              <a:t>phía</a:t>
            </a:r>
            <a:r>
              <a:rPr lang="en-US" dirty="0" smtClean="0"/>
              <a:t> </a:t>
            </a:r>
            <a:r>
              <a:rPr lang="en-US" dirty="0" err="1" smtClean="0"/>
              <a:t>trên</a:t>
            </a:r>
            <a:r>
              <a:rPr lang="en-US" dirty="0" smtClean="0"/>
              <a:t> </a:t>
            </a:r>
            <a:r>
              <a:rPr lang="en-US" dirty="0" err="1" smtClean="0"/>
              <a:t>chạy</a:t>
            </a:r>
            <a:r>
              <a:rPr lang="en-US" dirty="0" smtClean="0"/>
              <a:t> </a:t>
            </a:r>
            <a:r>
              <a:rPr lang="en-US" dirty="0" err="1" smtClean="0"/>
              <a:t>từ</a:t>
            </a:r>
            <a:r>
              <a:rPr lang="en-US" dirty="0" smtClean="0"/>
              <a:t> </a:t>
            </a:r>
            <a:r>
              <a:rPr lang="en-US" dirty="0" err="1" smtClean="0"/>
              <a:t>trái</a:t>
            </a:r>
            <a:r>
              <a:rPr lang="en-US" dirty="0" smtClean="0"/>
              <a:t> sang </a:t>
            </a:r>
            <a:r>
              <a:rPr lang="en-US" dirty="0" err="1" smtClean="0"/>
              <a:t>phải</a:t>
            </a:r>
            <a:endParaRPr lang="en-US" dirty="0" smtClean="0"/>
          </a:p>
          <a:p>
            <a:pPr algn="just"/>
            <a:r>
              <a:rPr lang="en-US" dirty="0" smtClean="0"/>
              <a:t>1 </a:t>
            </a:r>
            <a:r>
              <a:rPr lang="en-US" dirty="0" err="1" smtClean="0"/>
              <a:t>dòng</a:t>
            </a:r>
            <a:r>
              <a:rPr lang="en-US" dirty="0" smtClean="0"/>
              <a:t> </a:t>
            </a:r>
            <a:r>
              <a:rPr lang="en-US" dirty="0" err="1" smtClean="0"/>
              <a:t>chữ</a:t>
            </a:r>
            <a:r>
              <a:rPr lang="en-US" dirty="0" smtClean="0"/>
              <a:t> </a:t>
            </a:r>
            <a:r>
              <a:rPr lang="en-US" dirty="0" err="1" smtClean="0"/>
              <a:t>phía</a:t>
            </a:r>
            <a:r>
              <a:rPr lang="en-US" dirty="0" smtClean="0"/>
              <a:t> </a:t>
            </a:r>
            <a:r>
              <a:rPr lang="en-US" dirty="0" err="1" smtClean="0"/>
              <a:t>dưới</a:t>
            </a:r>
            <a:r>
              <a:rPr lang="en-US" dirty="0" smtClean="0"/>
              <a:t> </a:t>
            </a:r>
            <a:r>
              <a:rPr lang="en-US" dirty="0" err="1" smtClean="0"/>
              <a:t>chạy</a:t>
            </a:r>
            <a:r>
              <a:rPr lang="en-US" dirty="0" smtClean="0"/>
              <a:t> </a:t>
            </a:r>
            <a:r>
              <a:rPr lang="en-US" dirty="0" err="1" smtClean="0"/>
              <a:t>từ</a:t>
            </a:r>
            <a:r>
              <a:rPr lang="en-US" dirty="0" smtClean="0"/>
              <a:t> </a:t>
            </a:r>
            <a:r>
              <a:rPr lang="en-US" dirty="0" err="1" smtClean="0"/>
              <a:t>phải</a:t>
            </a:r>
            <a:r>
              <a:rPr lang="en-US" dirty="0" smtClean="0"/>
              <a:t> sang </a:t>
            </a:r>
            <a:r>
              <a:rPr lang="en-US" dirty="0" err="1" smtClean="0"/>
              <a:t>trái</a:t>
            </a:r>
            <a:endParaRPr lang="en-US" dirty="0" smtClean="0"/>
          </a:p>
          <a:p>
            <a:pPr marL="0" indent="0" algn="just">
              <a:buNone/>
            </a:pPr>
            <a:r>
              <a:rPr lang="en-US" dirty="0" smtClean="0"/>
              <a:t>Hai </a:t>
            </a:r>
            <a:r>
              <a:rPr lang="en-US" dirty="0" err="1" smtClean="0"/>
              <a:t>dòng</a:t>
            </a:r>
            <a:r>
              <a:rPr lang="en-US" dirty="0" smtClean="0"/>
              <a:t> </a:t>
            </a:r>
            <a:r>
              <a:rPr lang="en-US" dirty="0" err="1" smtClean="0"/>
              <a:t>chữ</a:t>
            </a:r>
            <a:r>
              <a:rPr lang="en-US" dirty="0" smtClean="0"/>
              <a:t> </a:t>
            </a:r>
            <a:r>
              <a:rPr lang="en-US" dirty="0" err="1" smtClean="0"/>
              <a:t>chạy</a:t>
            </a:r>
            <a:r>
              <a:rPr lang="en-US" dirty="0" smtClean="0"/>
              <a:t> </a:t>
            </a:r>
            <a:r>
              <a:rPr lang="en-US" dirty="0" err="1" smtClean="0"/>
              <a:t>cùng</a:t>
            </a:r>
            <a:r>
              <a:rPr lang="en-US" dirty="0" smtClean="0"/>
              <a:t> </a:t>
            </a:r>
            <a:r>
              <a:rPr lang="en-US" dirty="0" err="1" smtClean="0"/>
              <a:t>lúc</a:t>
            </a:r>
            <a:endParaRPr lang="en-US" dirty="0"/>
          </a:p>
        </p:txBody>
      </p:sp>
    </p:spTree>
    <p:extLst>
      <p:ext uri="{BB962C8B-B14F-4D97-AF65-F5344CB8AC3E}">
        <p14:creationId xmlns="" xmlns:p14="http://schemas.microsoft.com/office/powerpoint/2010/main" val="34124208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Khởi Tạo Project</a:t>
            </a:r>
          </a:p>
        </p:txBody>
      </p:sp>
      <p:sp>
        <p:nvSpPr>
          <p:cNvPr id="19459" name="Content Placeholder 2"/>
          <p:cNvSpPr>
            <a:spLocks noGrp="1"/>
          </p:cNvSpPr>
          <p:nvPr>
            <p:ph idx="1"/>
          </p:nvPr>
        </p:nvSpPr>
        <p:spPr>
          <a:xfrm>
            <a:off x="628650" y="1446213"/>
            <a:ext cx="7886700" cy="4725987"/>
          </a:xfrm>
        </p:spPr>
        <p:txBody>
          <a:bodyPr/>
          <a:lstStyle/>
          <a:p>
            <a:pPr marL="0" indent="0" eaLnBrk="1" hangingPunct="1">
              <a:buFont typeface="Wingdings" panose="05000000000000000000" pitchFamily="2" charset="2"/>
              <a:buNone/>
            </a:pPr>
            <a:r>
              <a:rPr lang="en-US" sz="2800" smtClean="0"/>
              <a:t>Tạo project dạng Console: File </a:t>
            </a:r>
            <a:r>
              <a:rPr lang="en-US" sz="2800" smtClean="0">
                <a:sym typeface="Wingdings" panose="05000000000000000000" pitchFamily="2" charset="2"/>
              </a:rPr>
              <a:t></a:t>
            </a:r>
            <a:r>
              <a:rPr lang="en-US" sz="2800" smtClean="0"/>
              <a:t> New </a:t>
            </a:r>
            <a:r>
              <a:rPr lang="en-US" sz="2800" smtClean="0">
                <a:sym typeface="Wingdings" panose="05000000000000000000" pitchFamily="2" charset="2"/>
              </a:rPr>
              <a:t></a:t>
            </a:r>
            <a:r>
              <a:rPr lang="en-US" sz="2800" smtClean="0"/>
              <a:t> Project</a:t>
            </a:r>
          </a:p>
        </p:txBody>
      </p:sp>
      <p:sp>
        <p:nvSpPr>
          <p:cNvPr id="19461"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pic>
        <p:nvPicPr>
          <p:cNvPr id="1946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62000" y="1962150"/>
            <a:ext cx="7189788" cy="480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Line Callout 2 7"/>
          <p:cNvSpPr/>
          <p:nvPr/>
        </p:nvSpPr>
        <p:spPr>
          <a:xfrm>
            <a:off x="2286000" y="2100263"/>
            <a:ext cx="1285875" cy="338137"/>
          </a:xfrm>
          <a:prstGeom prst="borderCallout2">
            <a:avLst>
              <a:gd name="adj1" fmla="val 18750"/>
              <a:gd name="adj2" fmla="val -8333"/>
              <a:gd name="adj3" fmla="val 18750"/>
              <a:gd name="adj4" fmla="val -16667"/>
              <a:gd name="adj5" fmla="val 168214"/>
              <a:gd name="adj6" fmla="val -482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solidFill>
                  <a:schemeClr val="tx1"/>
                </a:solidFill>
              </a:rPr>
              <a:t>B1. </a:t>
            </a:r>
            <a:r>
              <a:rPr lang="en-US" dirty="0" err="1">
                <a:solidFill>
                  <a:schemeClr val="tx1"/>
                </a:solidFill>
              </a:rPr>
              <a:t>Chọn</a:t>
            </a:r>
            <a:endParaRPr lang="en-US" dirty="0">
              <a:solidFill>
                <a:schemeClr val="tx1"/>
              </a:solidFill>
            </a:endParaRPr>
          </a:p>
        </p:txBody>
      </p:sp>
      <p:sp>
        <p:nvSpPr>
          <p:cNvPr id="9" name="Line Callout 2 8"/>
          <p:cNvSpPr/>
          <p:nvPr/>
        </p:nvSpPr>
        <p:spPr>
          <a:xfrm>
            <a:off x="6019800" y="3810000"/>
            <a:ext cx="2030413" cy="744538"/>
          </a:xfrm>
          <a:prstGeom prst="borderCallout2">
            <a:avLst>
              <a:gd name="adj1" fmla="val 18750"/>
              <a:gd name="adj2" fmla="val -8333"/>
              <a:gd name="adj3" fmla="val 18750"/>
              <a:gd name="adj4" fmla="val -16667"/>
              <a:gd name="adj5" fmla="val -56490"/>
              <a:gd name="adj6" fmla="val 102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600" dirty="0">
                <a:solidFill>
                  <a:schemeClr val="tx1"/>
                </a:solidFill>
              </a:rPr>
              <a:t>B2. </a:t>
            </a:r>
            <a:r>
              <a:rPr lang="en-US" sz="1600" dirty="0" err="1">
                <a:solidFill>
                  <a:schemeClr val="tx1"/>
                </a:solidFill>
              </a:rPr>
              <a:t>Chọn</a:t>
            </a:r>
            <a:endParaRPr lang="en-US" sz="1600" dirty="0">
              <a:solidFill>
                <a:schemeClr val="tx1"/>
              </a:solidFill>
            </a:endParaRPr>
          </a:p>
          <a:p>
            <a:pPr algn="ctr" eaLnBrk="1" hangingPunct="1">
              <a:defRPr/>
            </a:pPr>
            <a:r>
              <a:rPr lang="en-US" sz="1600" dirty="0">
                <a:solidFill>
                  <a:schemeClr val="tx1"/>
                </a:solidFill>
              </a:rPr>
              <a:t>Console Application</a:t>
            </a:r>
          </a:p>
        </p:txBody>
      </p:sp>
      <p:sp>
        <p:nvSpPr>
          <p:cNvPr id="10" name="Line Callout 2 9"/>
          <p:cNvSpPr/>
          <p:nvPr/>
        </p:nvSpPr>
        <p:spPr>
          <a:xfrm>
            <a:off x="3836988" y="5105400"/>
            <a:ext cx="2030412" cy="406400"/>
          </a:xfrm>
          <a:prstGeom prst="borderCallout2">
            <a:avLst>
              <a:gd name="adj1" fmla="val 18750"/>
              <a:gd name="adj2" fmla="val -8333"/>
              <a:gd name="adj3" fmla="val 18750"/>
              <a:gd name="adj4" fmla="val -16667"/>
              <a:gd name="adj5" fmla="val 114822"/>
              <a:gd name="adj6" fmla="val -3877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a:solidFill>
                  <a:schemeClr val="tx1"/>
                </a:solidFill>
              </a:rPr>
              <a:t>B3. Đặt tên Project</a:t>
            </a:r>
          </a:p>
        </p:txBody>
      </p:sp>
      <p:sp>
        <p:nvSpPr>
          <p:cNvPr id="11" name="Line Callout 2 10"/>
          <p:cNvSpPr/>
          <p:nvPr/>
        </p:nvSpPr>
        <p:spPr>
          <a:xfrm>
            <a:off x="3836988" y="5613400"/>
            <a:ext cx="2030412" cy="406400"/>
          </a:xfrm>
          <a:prstGeom prst="borderCallout2">
            <a:avLst>
              <a:gd name="adj1" fmla="val 18750"/>
              <a:gd name="adj2" fmla="val -8333"/>
              <a:gd name="adj3" fmla="val 18750"/>
              <a:gd name="adj4" fmla="val -16667"/>
              <a:gd name="adj5" fmla="val 68056"/>
              <a:gd name="adj6" fmla="val -4777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a:solidFill>
                  <a:schemeClr val="tx1"/>
                </a:solidFill>
              </a:rPr>
              <a:t>B4. Vị trí lưu</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err="1" smtClean="0"/>
              <a:t>Khởi</a:t>
            </a:r>
            <a:r>
              <a:rPr lang="en-US" dirty="0" smtClean="0"/>
              <a:t> </a:t>
            </a:r>
            <a:r>
              <a:rPr lang="en-US" dirty="0" err="1" smtClean="0"/>
              <a:t>Tạo</a:t>
            </a:r>
            <a:r>
              <a:rPr lang="en-US" dirty="0" smtClean="0"/>
              <a:t> Project</a:t>
            </a:r>
          </a:p>
        </p:txBody>
      </p:sp>
      <p:sp>
        <p:nvSpPr>
          <p:cNvPr id="20485"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pic>
        <p:nvPicPr>
          <p:cNvPr id="2048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62000" y="1524001"/>
            <a:ext cx="7766756"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487" name="TextBox 3"/>
          <p:cNvSpPr txBox="1">
            <a:spLocks noChangeArrowheads="1"/>
          </p:cNvSpPr>
          <p:nvPr/>
        </p:nvSpPr>
        <p:spPr bwMode="auto">
          <a:xfrm>
            <a:off x="838200" y="6400800"/>
            <a:ext cx="74676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t>File </a:t>
            </a:r>
            <a:r>
              <a:rPr lang="en-US" b="1"/>
              <a:t>Program.cs</a:t>
            </a:r>
            <a:r>
              <a:rPr lang="en-US"/>
              <a:t> là file mặc định chứa hàm Main của chương trình</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err="1" smtClean="0"/>
              <a:t>Khởi</a:t>
            </a:r>
            <a:r>
              <a:rPr lang="en-US" dirty="0" smtClean="0"/>
              <a:t> </a:t>
            </a:r>
            <a:r>
              <a:rPr lang="en-US" dirty="0" err="1" smtClean="0"/>
              <a:t>Tạo</a:t>
            </a:r>
            <a:r>
              <a:rPr lang="en-US" dirty="0" smtClean="0"/>
              <a:t> Project</a:t>
            </a:r>
          </a:p>
        </p:txBody>
      </p:sp>
      <p:sp>
        <p:nvSpPr>
          <p:cNvPr id="19461" name="Content Placeholder 2"/>
          <p:cNvSpPr>
            <a:spLocks noGrp="1"/>
          </p:cNvSpPr>
          <p:nvPr>
            <p:ph idx="1"/>
          </p:nvPr>
        </p:nvSpPr>
        <p:spPr>
          <a:xfrm>
            <a:off x="628650" y="1219200"/>
            <a:ext cx="7886700" cy="5029200"/>
          </a:xfrm>
        </p:spPr>
        <p:txBody>
          <a:bodyPr rtlCol="0">
            <a:noAutofit/>
          </a:bodyPr>
          <a:lstStyle/>
          <a:p>
            <a:pPr eaLnBrk="1" fontAlgn="auto" hangingPunct="1">
              <a:lnSpc>
                <a:spcPct val="150000"/>
              </a:lnSpc>
              <a:spcAft>
                <a:spcPts val="0"/>
              </a:spcAft>
              <a:defRPr/>
            </a:pPr>
            <a:r>
              <a:rPr lang="en-US" sz="2400" dirty="0" err="1" smtClean="0"/>
              <a:t>Cấu</a:t>
            </a:r>
            <a:r>
              <a:rPr lang="en-US" sz="2400" dirty="0" smtClean="0"/>
              <a:t> </a:t>
            </a:r>
            <a:r>
              <a:rPr lang="en-US" sz="2400" dirty="0" err="1" smtClean="0"/>
              <a:t>trúc</a:t>
            </a:r>
            <a:r>
              <a:rPr lang="en-US" sz="2400" dirty="0" smtClean="0"/>
              <a:t> </a:t>
            </a:r>
            <a:r>
              <a:rPr lang="en-US" sz="2400" dirty="0" err="1" smtClean="0"/>
              <a:t>một</a:t>
            </a:r>
            <a:r>
              <a:rPr lang="en-US" sz="2400" dirty="0" smtClean="0"/>
              <a:t> project :</a:t>
            </a:r>
          </a:p>
          <a:p>
            <a:pPr marL="274320" indent="-274320" eaLnBrk="1" fontAlgn="auto" hangingPunct="1">
              <a:lnSpc>
                <a:spcPct val="150000"/>
              </a:lnSpc>
              <a:spcBef>
                <a:spcPct val="0"/>
              </a:spcBef>
              <a:spcAft>
                <a:spcPts val="0"/>
              </a:spcAft>
              <a:buFont typeface="Wingdings" panose="05000000000000000000" pitchFamily="2" charset="2"/>
              <a:buNone/>
              <a:defRPr/>
            </a:pPr>
            <a:r>
              <a:rPr lang="en-US" sz="2000" dirty="0">
                <a:latin typeface="Courier New" pitchFamily="49" charset="0"/>
                <a:cs typeface="Courier New" pitchFamily="49" charset="0"/>
              </a:rPr>
              <a:t>using System</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khai</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báo</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thư</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viện</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sử</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dụng</a:t>
            </a:r>
            <a:endParaRPr lang="en-US" sz="2000" dirty="0">
              <a:latin typeface="Courier New" pitchFamily="49" charset="0"/>
              <a:cs typeface="Courier New" pitchFamily="49" charset="0"/>
            </a:endParaRPr>
          </a:p>
          <a:p>
            <a:pPr marL="274320" indent="-274320" eaLnBrk="1" fontAlgn="auto" hangingPunct="1">
              <a:lnSpc>
                <a:spcPct val="150000"/>
              </a:lnSpc>
              <a:spcBef>
                <a:spcPct val="0"/>
              </a:spcBef>
              <a:spcAft>
                <a:spcPts val="0"/>
              </a:spcAft>
              <a:buFont typeface="Wingdings" panose="05000000000000000000" pitchFamily="2" charset="2"/>
              <a:buNone/>
              <a:defRPr/>
            </a:pPr>
            <a:r>
              <a:rPr lang="en-US" sz="2000" dirty="0">
                <a:latin typeface="Courier New" pitchFamily="49" charset="0"/>
                <a:cs typeface="Courier New" pitchFamily="49" charset="0"/>
              </a:rPr>
              <a:t>namespace </a:t>
            </a:r>
            <a:r>
              <a:rPr lang="en-US" sz="2000" dirty="0" smtClean="0">
                <a:latin typeface="Courier New" pitchFamily="49" charset="0"/>
                <a:cs typeface="Courier New" pitchFamily="49" charset="0"/>
              </a:rPr>
              <a:t>ConsoleApplication1</a:t>
            </a:r>
            <a:endParaRPr lang="en-US" sz="2000" dirty="0">
              <a:latin typeface="Courier New" pitchFamily="49" charset="0"/>
              <a:cs typeface="Courier New" pitchFamily="49" charset="0"/>
            </a:endParaRPr>
          </a:p>
          <a:p>
            <a:pPr marL="274320" indent="-274320" eaLnBrk="1" fontAlgn="auto" hangingPunct="1">
              <a:lnSpc>
                <a:spcPct val="150000"/>
              </a:lnSpc>
              <a:spcBef>
                <a:spcPct val="0"/>
              </a:spcBef>
              <a:spcAft>
                <a:spcPts val="0"/>
              </a:spcAft>
              <a:buFont typeface="Wingdings" panose="05000000000000000000" pitchFamily="2" charset="2"/>
              <a:buNone/>
              <a:defRPr/>
            </a:pPr>
            <a:r>
              <a:rPr lang="en-US" sz="2000" dirty="0">
                <a:latin typeface="Courier New" pitchFamily="49" charset="0"/>
                <a:cs typeface="Courier New" pitchFamily="49" charset="0"/>
              </a:rPr>
              <a:t>{</a:t>
            </a:r>
          </a:p>
          <a:p>
            <a:pPr marL="452438" lvl="2" indent="-182880" eaLnBrk="1" fontAlgn="auto" hangingPunct="1">
              <a:lnSpc>
                <a:spcPct val="150000"/>
              </a:lnSpc>
              <a:spcBef>
                <a:spcPct val="0"/>
              </a:spcBef>
              <a:spcAft>
                <a:spcPts val="0"/>
              </a:spcAft>
              <a:buClr>
                <a:schemeClr val="accent1">
                  <a:shade val="75000"/>
                </a:schemeClr>
              </a:buClr>
              <a:buSzPct val="70000"/>
              <a:buFont typeface="Wingdings" panose="05000000000000000000" pitchFamily="2" charset="2"/>
              <a:buNone/>
              <a:defRPr/>
            </a:pPr>
            <a:r>
              <a:rPr lang="en-US" sz="2000" b="1" dirty="0">
                <a:latin typeface="Courier New" pitchFamily="49" charset="0"/>
                <a:cs typeface="Courier New" pitchFamily="49" charset="0"/>
              </a:rPr>
              <a:t>class </a:t>
            </a:r>
            <a:r>
              <a:rPr lang="en-US" sz="2000" b="1" dirty="0" smtClean="0">
                <a:latin typeface="Courier New" pitchFamily="49" charset="0"/>
                <a:cs typeface="Courier New" pitchFamily="49" charset="0"/>
              </a:rPr>
              <a:t>Program //</a:t>
            </a:r>
            <a:r>
              <a:rPr lang="en-US" sz="2000" b="1" dirty="0" err="1" smtClean="0">
                <a:latin typeface="Courier New" pitchFamily="49" charset="0"/>
                <a:cs typeface="Courier New" pitchFamily="49" charset="0"/>
              </a:rPr>
              <a:t>tên</a:t>
            </a: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lớp</a:t>
            </a: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tên</a:t>
            </a:r>
            <a:r>
              <a:rPr lang="en-US" sz="2000" b="1" dirty="0" smtClean="0">
                <a:latin typeface="Courier New" pitchFamily="49" charset="0"/>
                <a:cs typeface="Courier New" pitchFamily="49" charset="0"/>
              </a:rPr>
              <a:t> file = </a:t>
            </a:r>
            <a:r>
              <a:rPr lang="en-US" sz="2000" b="1" dirty="0" err="1" smtClean="0">
                <a:latin typeface="Courier New" pitchFamily="49" charset="0"/>
                <a:cs typeface="Courier New" pitchFamily="49" charset="0"/>
              </a:rPr>
              <a:t>tên</a:t>
            </a: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lớp</a:t>
            </a:r>
            <a:endParaRPr lang="en-US" sz="2000" b="1" dirty="0">
              <a:latin typeface="Courier New" pitchFamily="49" charset="0"/>
              <a:cs typeface="Courier New" pitchFamily="49" charset="0"/>
            </a:endParaRPr>
          </a:p>
          <a:p>
            <a:pPr marL="452438" lvl="2" indent="-182880" eaLnBrk="1" fontAlgn="auto" hangingPunct="1">
              <a:lnSpc>
                <a:spcPct val="150000"/>
              </a:lnSpc>
              <a:spcBef>
                <a:spcPct val="0"/>
              </a:spcBef>
              <a:spcAft>
                <a:spcPts val="0"/>
              </a:spcAft>
              <a:buClr>
                <a:schemeClr val="accent1">
                  <a:shade val="75000"/>
                </a:schemeClr>
              </a:buClr>
              <a:buSzPct val="70000"/>
              <a:buFont typeface="Wingdings" panose="05000000000000000000" pitchFamily="2" charset="2"/>
              <a:buNone/>
              <a:defRPr/>
            </a:pPr>
            <a:r>
              <a:rPr lang="en-US" sz="2000" b="1" dirty="0">
                <a:latin typeface="Courier New" pitchFamily="49" charset="0"/>
                <a:cs typeface="Courier New" pitchFamily="49" charset="0"/>
              </a:rPr>
              <a:t>{</a:t>
            </a:r>
          </a:p>
          <a:p>
            <a:pPr marL="452438" lvl="2" indent="-182880" eaLnBrk="1" fontAlgn="auto" hangingPunct="1">
              <a:lnSpc>
                <a:spcPct val="150000"/>
              </a:lnSpc>
              <a:spcBef>
                <a:spcPct val="0"/>
              </a:spcBef>
              <a:spcAft>
                <a:spcPts val="0"/>
              </a:spcAft>
              <a:buClr>
                <a:schemeClr val="accent1">
                  <a:shade val="75000"/>
                </a:schemeClr>
              </a:buClr>
              <a:buSzPct val="70000"/>
              <a:buFont typeface="Wingdings" panose="05000000000000000000" pitchFamily="2" charset="2"/>
              <a:buNone/>
              <a:defRPr/>
            </a:pPr>
            <a:r>
              <a:rPr lang="en-US" sz="2000" b="1" dirty="0">
                <a:latin typeface="Courier New" pitchFamily="49" charset="0"/>
                <a:cs typeface="Courier New" pitchFamily="49" charset="0"/>
              </a:rPr>
              <a:t>	</a:t>
            </a:r>
            <a:r>
              <a:rPr lang="en-US" sz="2000" b="1" dirty="0" smtClean="0">
                <a:latin typeface="Courier New" pitchFamily="49" charset="0"/>
                <a:cs typeface="Courier New" pitchFamily="49" charset="0"/>
              </a:rPr>
              <a:t>static </a:t>
            </a:r>
            <a:r>
              <a:rPr lang="en-US" sz="2000" b="1" dirty="0">
                <a:latin typeface="Courier New" pitchFamily="49" charset="0"/>
                <a:cs typeface="Courier New" pitchFamily="49" charset="0"/>
              </a:rPr>
              <a:t>void Main(string[] </a:t>
            </a:r>
            <a:r>
              <a:rPr lang="en-US" sz="2000" b="1" dirty="0" err="1">
                <a:latin typeface="Courier New" pitchFamily="49" charset="0"/>
                <a:cs typeface="Courier New" pitchFamily="49" charset="0"/>
              </a:rPr>
              <a:t>args</a:t>
            </a:r>
            <a:r>
              <a:rPr lang="en-US" sz="2000" b="1" dirty="0" smtClean="0">
                <a:latin typeface="Courier New" pitchFamily="49" charset="0"/>
                <a:cs typeface="Courier New" pitchFamily="49" charset="0"/>
              </a:rPr>
              <a:t>)</a:t>
            </a:r>
            <a:endParaRPr lang="en-US" sz="2000" b="1" dirty="0">
              <a:latin typeface="Courier New" pitchFamily="49" charset="0"/>
              <a:cs typeface="Courier New" pitchFamily="49" charset="0"/>
            </a:endParaRPr>
          </a:p>
          <a:p>
            <a:pPr marL="274320" indent="-274320" eaLnBrk="1" fontAlgn="auto" hangingPunct="1">
              <a:lnSpc>
                <a:spcPct val="150000"/>
              </a:lnSpc>
              <a:spcBef>
                <a:spcPct val="0"/>
              </a:spcBef>
              <a:spcAft>
                <a:spcPts val="0"/>
              </a:spcAft>
              <a:buFont typeface="Wingdings" panose="05000000000000000000" pitchFamily="2" charset="2"/>
              <a:buNone/>
              <a:defRPr/>
            </a:pPr>
            <a:r>
              <a:rPr lang="en-US" sz="2000" dirty="0">
                <a:latin typeface="Courier New" pitchFamily="49" charset="0"/>
                <a:cs typeface="Courier New" pitchFamily="49" charset="0"/>
              </a:rPr>
              <a:t>    </a:t>
            </a:r>
            <a:r>
              <a:rPr lang="en-US" sz="2000" dirty="0" smtClean="0">
                <a:latin typeface="Courier New" pitchFamily="49" charset="0"/>
                <a:cs typeface="Courier New" pitchFamily="49" charset="0"/>
              </a:rPr>
              <a:t>{</a:t>
            </a:r>
          </a:p>
          <a:p>
            <a:pPr marL="274320" indent="-274320" eaLnBrk="1" fontAlgn="auto" hangingPunct="1">
              <a:lnSpc>
                <a:spcPct val="150000"/>
              </a:lnSpc>
              <a:spcBef>
                <a:spcPct val="0"/>
              </a:spcBef>
              <a:spcAft>
                <a:spcPts val="0"/>
              </a:spcAft>
              <a:buFont typeface="Wingdings" panose="05000000000000000000" pitchFamily="2" charset="2"/>
              <a:buNone/>
              <a:defRPr/>
            </a:pPr>
            <a:r>
              <a:rPr lang="en-US" sz="2000" dirty="0">
                <a:latin typeface="Courier New" pitchFamily="49" charset="0"/>
                <a:cs typeface="Courier New" pitchFamily="49" charset="0"/>
              </a:rPr>
              <a:t>	</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Chương</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trình</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chính</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viết</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tại</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đây</a:t>
            </a:r>
            <a:endParaRPr lang="en-US" sz="2000" dirty="0" smtClean="0">
              <a:latin typeface="Courier New" pitchFamily="49" charset="0"/>
              <a:cs typeface="Courier New" pitchFamily="49" charset="0"/>
            </a:endParaRPr>
          </a:p>
          <a:p>
            <a:pPr marL="274320" indent="-274320" eaLnBrk="1" fontAlgn="auto" hangingPunct="1">
              <a:lnSpc>
                <a:spcPct val="150000"/>
              </a:lnSpc>
              <a:spcBef>
                <a:spcPct val="0"/>
              </a:spcBef>
              <a:spcAft>
                <a:spcPts val="0"/>
              </a:spcAft>
              <a:buFont typeface="Wingdings" panose="05000000000000000000" pitchFamily="2" charset="2"/>
              <a:buNone/>
              <a:defRPr/>
            </a:pPr>
            <a:r>
              <a:rPr lang="en-US" sz="2000" dirty="0">
                <a:latin typeface="Courier New" pitchFamily="49" charset="0"/>
                <a:cs typeface="Courier New" pitchFamily="49" charset="0"/>
              </a:rPr>
              <a:t>	</a:t>
            </a:r>
            <a:r>
              <a:rPr lang="en-US" sz="2000" dirty="0" smtClean="0">
                <a:latin typeface="Courier New" pitchFamily="49" charset="0"/>
                <a:cs typeface="Courier New" pitchFamily="49" charset="0"/>
              </a:rPr>
              <a:t>  }</a:t>
            </a:r>
            <a:endParaRPr lang="en-US" sz="2000" dirty="0">
              <a:latin typeface="Courier New" pitchFamily="49" charset="0"/>
              <a:cs typeface="Courier New" pitchFamily="49" charset="0"/>
            </a:endParaRPr>
          </a:p>
          <a:p>
            <a:pPr marL="274320" indent="-274320" eaLnBrk="1" fontAlgn="auto" hangingPunct="1">
              <a:lnSpc>
                <a:spcPct val="150000"/>
              </a:lnSpc>
              <a:spcBef>
                <a:spcPct val="0"/>
              </a:spcBef>
              <a:spcAft>
                <a:spcPts val="0"/>
              </a:spcAft>
              <a:buFont typeface="Wingdings" panose="05000000000000000000" pitchFamily="2" charset="2"/>
              <a:buNone/>
              <a:defRPr/>
            </a:pPr>
            <a:r>
              <a:rPr lang="en-US" sz="2000" dirty="0">
                <a:latin typeface="Courier New" pitchFamily="49" charset="0"/>
                <a:cs typeface="Courier New" pitchFamily="49" charset="0"/>
              </a:rPr>
              <a:t>  </a:t>
            </a:r>
            <a:r>
              <a:rPr lang="en-US" sz="2000" dirty="0" smtClean="0">
                <a:latin typeface="Courier New" pitchFamily="49" charset="0"/>
                <a:cs typeface="Courier New" pitchFamily="49" charset="0"/>
              </a:rPr>
              <a:t>}</a:t>
            </a:r>
            <a:endParaRPr lang="en-US" sz="2000" dirty="0">
              <a:latin typeface="Courier New" pitchFamily="49" charset="0"/>
              <a:cs typeface="Courier New" pitchFamily="49" charset="0"/>
            </a:endParaRPr>
          </a:p>
          <a:p>
            <a:pPr marL="274320" indent="-274320" eaLnBrk="1" fontAlgn="auto" hangingPunct="1">
              <a:lnSpc>
                <a:spcPct val="150000"/>
              </a:lnSpc>
              <a:spcBef>
                <a:spcPct val="0"/>
              </a:spcBef>
              <a:spcAft>
                <a:spcPts val="0"/>
              </a:spcAft>
              <a:buFont typeface="Wingdings" panose="05000000000000000000" pitchFamily="2" charset="2"/>
              <a:buNone/>
              <a:defRPr/>
            </a:pPr>
            <a:r>
              <a:rPr lang="en-US" sz="2000" dirty="0" smtClean="0">
                <a:latin typeface="Courier New" pitchFamily="49" charset="0"/>
                <a:cs typeface="Courier New" pitchFamily="49" charset="0"/>
              </a:rPr>
              <a:t>}</a:t>
            </a:r>
            <a:endParaRPr lang="en-US" sz="2000" dirty="0">
              <a:latin typeface="Courier New" pitchFamily="49" charset="0"/>
              <a:cs typeface="Courier New" pitchFamily="49" charset="0"/>
            </a:endParaRPr>
          </a:p>
        </p:txBody>
      </p:sp>
      <p:sp>
        <p:nvSpPr>
          <p:cNvPr id="21509"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Compile &amp; chạy chương trình</a:t>
            </a:r>
          </a:p>
        </p:txBody>
      </p:sp>
      <p:sp>
        <p:nvSpPr>
          <p:cNvPr id="22531" name="Content Placeholder 2"/>
          <p:cNvSpPr>
            <a:spLocks noGrp="1"/>
          </p:cNvSpPr>
          <p:nvPr>
            <p:ph idx="1"/>
          </p:nvPr>
        </p:nvSpPr>
        <p:spPr>
          <a:xfrm>
            <a:off x="628650" y="1690688"/>
            <a:ext cx="7886700" cy="4862512"/>
          </a:xfrm>
        </p:spPr>
        <p:txBody>
          <a:bodyPr/>
          <a:lstStyle/>
          <a:p>
            <a:pPr algn="just" eaLnBrk="1" hangingPunct="1">
              <a:lnSpc>
                <a:spcPct val="100000"/>
              </a:lnSpc>
            </a:pPr>
            <a:r>
              <a:rPr lang="en-US" smtClean="0"/>
              <a:t>Trình biên dịch (compiler) sẽ biên dịch các tập tin chứa ngôn ngữ C# thường là các file .cs trong project thành một tập tin chạy chương trình .exe</a:t>
            </a:r>
          </a:p>
          <a:p>
            <a:pPr algn="just" eaLnBrk="1" hangingPunct="1">
              <a:lnSpc>
                <a:spcPct val="100000"/>
              </a:lnSpc>
            </a:pPr>
            <a:r>
              <a:rPr lang="en-US" smtClean="0"/>
              <a:t>Có 2 cách biên dịch :</a:t>
            </a:r>
          </a:p>
          <a:p>
            <a:pPr lvl="1" algn="just" eaLnBrk="1" hangingPunct="1">
              <a:lnSpc>
                <a:spcPct val="100000"/>
              </a:lnSpc>
            </a:pPr>
            <a:r>
              <a:rPr lang="en-US" smtClean="0"/>
              <a:t>Tại cửa sổ cmd, gõ : csc.exe tenfile.cs</a:t>
            </a:r>
          </a:p>
          <a:p>
            <a:pPr lvl="1" algn="just" eaLnBrk="1" hangingPunct="1">
              <a:lnSpc>
                <a:spcPct val="100000"/>
              </a:lnSpc>
            </a:pPr>
            <a:r>
              <a:rPr lang="en-US" smtClean="0"/>
              <a:t>Nhấn Build / Compile (hoặc Build / Build Solution) </a:t>
            </a:r>
            <a:r>
              <a:rPr lang="en-US" smtClean="0">
                <a:sym typeface="Wingdings" panose="05000000000000000000" pitchFamily="2" charset="2"/>
              </a:rPr>
              <a:t> Biên dịch cả project.</a:t>
            </a:r>
          </a:p>
        </p:txBody>
      </p:sp>
      <p:sp>
        <p:nvSpPr>
          <p:cNvPr id="2253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Compile &amp; chạy chương trình</a:t>
            </a:r>
          </a:p>
        </p:txBody>
      </p:sp>
      <p:sp>
        <p:nvSpPr>
          <p:cNvPr id="18437" name="Content Placeholder 2"/>
          <p:cNvSpPr>
            <a:spLocks noGrp="1"/>
          </p:cNvSpPr>
          <p:nvPr>
            <p:ph idx="1"/>
          </p:nvPr>
        </p:nvSpPr>
        <p:spPr>
          <a:xfrm>
            <a:off x="628650" y="1690688"/>
            <a:ext cx="7886700" cy="4862512"/>
          </a:xfrm>
        </p:spPr>
        <p:txBody>
          <a:bodyPr rtlCol="0">
            <a:noAutofit/>
          </a:bodyPr>
          <a:lstStyle/>
          <a:p>
            <a:pPr marL="0" indent="0" algn="just" eaLnBrk="1" fontAlgn="auto" hangingPunct="1">
              <a:lnSpc>
                <a:spcPct val="150000"/>
              </a:lnSpc>
              <a:spcAft>
                <a:spcPts val="0"/>
              </a:spcAft>
              <a:buFont typeface="Wingdings" panose="05000000000000000000" pitchFamily="2" charset="2"/>
              <a:buNone/>
              <a:defRPr/>
            </a:pPr>
            <a:r>
              <a:rPr lang="en-US" dirty="0" err="1" smtClean="0">
                <a:sym typeface="Wingdings" panose="05000000000000000000" pitchFamily="2" charset="2"/>
              </a:rPr>
              <a:t>Chạy</a:t>
            </a:r>
            <a:r>
              <a:rPr lang="en-US" dirty="0" smtClean="0">
                <a:sym typeface="Wingdings" panose="05000000000000000000" pitchFamily="2" charset="2"/>
              </a:rPr>
              <a:t> </a:t>
            </a:r>
            <a:r>
              <a:rPr lang="en-US" dirty="0" err="1" smtClean="0">
                <a:sym typeface="Wingdings" panose="05000000000000000000" pitchFamily="2" charset="2"/>
              </a:rPr>
              <a:t>chương</a:t>
            </a:r>
            <a:r>
              <a:rPr lang="en-US" dirty="0" smtClean="0">
                <a:sym typeface="Wingdings" panose="05000000000000000000" pitchFamily="2" charset="2"/>
              </a:rPr>
              <a:t> </a:t>
            </a:r>
            <a:r>
              <a:rPr lang="en-US" dirty="0" err="1" smtClean="0">
                <a:sym typeface="Wingdings" panose="05000000000000000000" pitchFamily="2" charset="2"/>
              </a:rPr>
              <a:t>trình</a:t>
            </a:r>
            <a:endParaRPr lang="en-US" dirty="0" smtClean="0">
              <a:sym typeface="Wingdings" panose="05000000000000000000" pitchFamily="2" charset="2"/>
            </a:endParaRPr>
          </a:p>
          <a:p>
            <a:pPr algn="just" eaLnBrk="1" fontAlgn="auto" hangingPunct="1">
              <a:lnSpc>
                <a:spcPct val="150000"/>
              </a:lnSpc>
              <a:spcAft>
                <a:spcPts val="0"/>
              </a:spcAft>
              <a:defRPr/>
            </a:pPr>
            <a:r>
              <a:rPr lang="en-US" dirty="0" err="1" smtClean="0">
                <a:sym typeface="Wingdings" panose="05000000000000000000" pitchFamily="2" charset="2"/>
              </a:rPr>
              <a:t>Sử</a:t>
            </a:r>
            <a:r>
              <a:rPr lang="en-US" dirty="0" smtClean="0">
                <a:sym typeface="Wingdings" panose="05000000000000000000" pitchFamily="2" charset="2"/>
              </a:rPr>
              <a:t> </a:t>
            </a:r>
            <a:r>
              <a:rPr lang="en-US" dirty="0" err="1" smtClean="0">
                <a:sym typeface="Wingdings" panose="05000000000000000000" pitchFamily="2" charset="2"/>
              </a:rPr>
              <a:t>dụng</a:t>
            </a:r>
            <a:r>
              <a:rPr lang="en-US" dirty="0" smtClean="0">
                <a:sym typeface="Wingdings" panose="05000000000000000000" pitchFamily="2" charset="2"/>
              </a:rPr>
              <a:t> file tenfile.exe </a:t>
            </a:r>
            <a:r>
              <a:rPr lang="en-US" dirty="0" err="1" smtClean="0">
                <a:sym typeface="Wingdings" panose="05000000000000000000" pitchFamily="2" charset="2"/>
              </a:rPr>
              <a:t>trong</a:t>
            </a:r>
            <a:r>
              <a:rPr lang="en-US" dirty="0" smtClean="0">
                <a:sym typeface="Wingdings" panose="05000000000000000000" pitchFamily="2" charset="2"/>
              </a:rPr>
              <a:t> </a:t>
            </a:r>
            <a:r>
              <a:rPr lang="en-US" dirty="0" err="1" smtClean="0">
                <a:sym typeface="Wingdings" panose="05000000000000000000" pitchFamily="2" charset="2"/>
              </a:rPr>
              <a:t>thư</a:t>
            </a:r>
            <a:r>
              <a:rPr lang="en-US" dirty="0" smtClean="0">
                <a:sym typeface="Wingdings" panose="05000000000000000000" pitchFamily="2" charset="2"/>
              </a:rPr>
              <a:t> </a:t>
            </a:r>
            <a:r>
              <a:rPr lang="en-US" dirty="0" err="1" smtClean="0">
                <a:sym typeface="Wingdings" panose="05000000000000000000" pitchFamily="2" charset="2"/>
              </a:rPr>
              <a:t>mục</a:t>
            </a:r>
            <a:r>
              <a:rPr lang="en-US" dirty="0" smtClean="0">
                <a:sym typeface="Wingdings" panose="05000000000000000000" pitchFamily="2" charset="2"/>
              </a:rPr>
              <a:t> Bin\Debug</a:t>
            </a:r>
          </a:p>
          <a:p>
            <a:pPr algn="just" eaLnBrk="1" fontAlgn="auto" hangingPunct="1">
              <a:lnSpc>
                <a:spcPct val="150000"/>
              </a:lnSpc>
              <a:spcAft>
                <a:spcPts val="0"/>
              </a:spcAft>
              <a:defRPr/>
            </a:pPr>
            <a:r>
              <a:rPr lang="en-US" dirty="0" err="1" smtClean="0"/>
              <a:t>Hoặc</a:t>
            </a:r>
            <a:r>
              <a:rPr lang="en-US" dirty="0" smtClean="0"/>
              <a:t> click Debug\ Start (Ctrl + F5)</a:t>
            </a:r>
          </a:p>
        </p:txBody>
      </p:sp>
      <p:sp>
        <p:nvSpPr>
          <p:cNvPr id="2355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dirty="0" err="1" smtClean="0"/>
              <a:t>Nội</a:t>
            </a:r>
            <a:r>
              <a:rPr lang="en-US" dirty="0" smtClean="0"/>
              <a:t> dung</a:t>
            </a:r>
            <a:endParaRPr lang="en-US" dirty="0" smtClean="0">
              <a:solidFill>
                <a:schemeClr val="accent1"/>
              </a:solidFill>
            </a:endParaRPr>
          </a:p>
        </p:txBody>
      </p:sp>
      <p:sp>
        <p:nvSpPr>
          <p:cNvPr id="6147" name="Content Placeholder 2"/>
          <p:cNvSpPr>
            <a:spLocks noGrp="1"/>
          </p:cNvSpPr>
          <p:nvPr>
            <p:ph idx="1"/>
          </p:nvPr>
        </p:nvSpPr>
        <p:spPr>
          <a:xfrm>
            <a:off x="628650" y="1524000"/>
            <a:ext cx="7296150" cy="4953000"/>
          </a:xfrm>
        </p:spPr>
        <p:txBody>
          <a:bodyPr rtlCol="0">
            <a:normAutofit lnSpcReduction="10000"/>
          </a:bodyPr>
          <a:lstStyle/>
          <a:p>
            <a:pPr marL="422275" indent="-457200" eaLnBrk="1" hangingPunct="1">
              <a:lnSpc>
                <a:spcPct val="150000"/>
              </a:lnSpc>
              <a:buFont typeface="Calibri Light" panose="020F0302020204030204" pitchFamily="34" charset="0"/>
              <a:buAutoNum type="arabicPeriod"/>
              <a:defRPr/>
            </a:pPr>
            <a:r>
              <a:rPr lang="en-US" dirty="0" err="1" smtClean="0"/>
              <a:t>Khái</a:t>
            </a:r>
            <a:r>
              <a:rPr lang="en-US" dirty="0" smtClean="0"/>
              <a:t> </a:t>
            </a:r>
            <a:r>
              <a:rPr lang="en-US" dirty="0" err="1" smtClean="0"/>
              <a:t>niệm</a:t>
            </a:r>
            <a:r>
              <a:rPr lang="en-US" dirty="0" smtClean="0"/>
              <a:t> </a:t>
            </a:r>
            <a:r>
              <a:rPr lang="en-US" dirty="0" err="1" smtClean="0"/>
              <a:t>về</a:t>
            </a:r>
            <a:r>
              <a:rPr lang="en-US" dirty="0" smtClean="0"/>
              <a:t> </a:t>
            </a:r>
            <a:r>
              <a:rPr lang="en-US" dirty="0" err="1" smtClean="0"/>
              <a:t>lập</a:t>
            </a:r>
            <a:r>
              <a:rPr lang="en-US" dirty="0" smtClean="0"/>
              <a:t> </a:t>
            </a:r>
            <a:r>
              <a:rPr lang="en-US" dirty="0" err="1" smtClean="0"/>
              <a:t>trình</a:t>
            </a:r>
            <a:endParaRPr lang="en-US" dirty="0" smtClean="0"/>
          </a:p>
          <a:p>
            <a:pPr marL="422275" indent="-457200" eaLnBrk="1" hangingPunct="1">
              <a:lnSpc>
                <a:spcPct val="150000"/>
              </a:lnSpc>
              <a:buFont typeface="Calibri Light" panose="020F0302020204030204" pitchFamily="34" charset="0"/>
              <a:buAutoNum type="arabicPeriod"/>
              <a:defRPr/>
            </a:pPr>
            <a:r>
              <a:rPr lang="en-US" dirty="0" err="1" smtClean="0"/>
              <a:t>Nền</a:t>
            </a:r>
            <a:r>
              <a:rPr lang="en-US" dirty="0" smtClean="0"/>
              <a:t> </a:t>
            </a:r>
            <a:r>
              <a:rPr lang="en-US" dirty="0" err="1" smtClean="0"/>
              <a:t>tảng</a:t>
            </a:r>
            <a:r>
              <a:rPr lang="en-US" dirty="0" smtClean="0"/>
              <a:t> .NET (.NET Framework)</a:t>
            </a:r>
          </a:p>
          <a:p>
            <a:pPr marL="422275" indent="-457200" eaLnBrk="1" hangingPunct="1">
              <a:lnSpc>
                <a:spcPct val="150000"/>
              </a:lnSpc>
              <a:buFont typeface="Calibri Light" panose="020F0302020204030204" pitchFamily="34" charset="0"/>
              <a:buAutoNum type="arabicPeriod"/>
              <a:defRPr/>
            </a:pPr>
            <a:r>
              <a:rPr lang="en-US" dirty="0" err="1" smtClean="0"/>
              <a:t>Cơ</a:t>
            </a:r>
            <a:r>
              <a:rPr lang="en-US" dirty="0" smtClean="0"/>
              <a:t> </a:t>
            </a:r>
            <a:r>
              <a:rPr lang="en-US" dirty="0" err="1" smtClean="0"/>
              <a:t>bản</a:t>
            </a:r>
            <a:r>
              <a:rPr lang="en-US" dirty="0" smtClean="0"/>
              <a:t> </a:t>
            </a:r>
            <a:r>
              <a:rPr lang="en-US" dirty="0" err="1" smtClean="0"/>
              <a:t>về</a:t>
            </a:r>
            <a:r>
              <a:rPr lang="en-US" dirty="0" smtClean="0"/>
              <a:t> </a:t>
            </a:r>
            <a:r>
              <a:rPr lang="en-US" dirty="0" err="1" smtClean="0"/>
              <a:t>ngôn</a:t>
            </a:r>
            <a:r>
              <a:rPr lang="en-US" dirty="0" smtClean="0"/>
              <a:t> </a:t>
            </a:r>
            <a:r>
              <a:rPr lang="en-US" dirty="0" err="1" smtClean="0"/>
              <a:t>ngữ</a:t>
            </a:r>
            <a:r>
              <a:rPr lang="en-US" dirty="0" smtClean="0"/>
              <a:t> C#</a:t>
            </a:r>
          </a:p>
          <a:p>
            <a:pPr marL="422275" indent="-457200" eaLnBrk="1" hangingPunct="1">
              <a:lnSpc>
                <a:spcPct val="150000"/>
              </a:lnSpc>
              <a:buFont typeface="Calibri Light" panose="020F0302020204030204" pitchFamily="34" charset="0"/>
              <a:buAutoNum type="arabicPeriod"/>
              <a:defRPr/>
            </a:pPr>
            <a:r>
              <a:rPr lang="en-US" dirty="0" err="1" smtClean="0"/>
              <a:t>Phương</a:t>
            </a:r>
            <a:r>
              <a:rPr lang="en-US" dirty="0" smtClean="0"/>
              <a:t> </a:t>
            </a:r>
            <a:r>
              <a:rPr lang="en-US" dirty="0" err="1" smtClean="0"/>
              <a:t>Thức</a:t>
            </a:r>
            <a:r>
              <a:rPr lang="en-US" dirty="0" smtClean="0"/>
              <a:t> </a:t>
            </a:r>
            <a:r>
              <a:rPr lang="en-US" dirty="0" err="1" smtClean="0"/>
              <a:t>và</a:t>
            </a:r>
            <a:r>
              <a:rPr lang="en-US" dirty="0" smtClean="0"/>
              <a:t> </a:t>
            </a:r>
            <a:r>
              <a:rPr lang="en-US" dirty="0" err="1" smtClean="0"/>
              <a:t>Tham</a:t>
            </a:r>
            <a:r>
              <a:rPr lang="en-US" dirty="0" smtClean="0"/>
              <a:t> </a:t>
            </a:r>
            <a:r>
              <a:rPr lang="en-US" dirty="0" err="1" smtClean="0"/>
              <a:t>Số</a:t>
            </a:r>
            <a:endParaRPr lang="en-US" dirty="0" smtClean="0"/>
          </a:p>
          <a:p>
            <a:pPr marL="422275" indent="-457200" eaLnBrk="1" hangingPunct="1">
              <a:lnSpc>
                <a:spcPct val="150000"/>
              </a:lnSpc>
              <a:buFont typeface="Calibri Light" panose="020F0302020204030204" pitchFamily="34" charset="0"/>
              <a:buAutoNum type="arabicPeriod"/>
              <a:defRPr/>
            </a:pPr>
            <a:r>
              <a:rPr lang="en-US" dirty="0" err="1" smtClean="0"/>
              <a:t>Thao</a:t>
            </a:r>
            <a:r>
              <a:rPr lang="en-US" dirty="0" smtClean="0"/>
              <a:t> </a:t>
            </a:r>
            <a:r>
              <a:rPr lang="en-US" dirty="0" err="1" smtClean="0"/>
              <a:t>Tác</a:t>
            </a:r>
            <a:r>
              <a:rPr lang="en-US" dirty="0" smtClean="0"/>
              <a:t> </a:t>
            </a:r>
            <a:r>
              <a:rPr lang="en-US" dirty="0" err="1" smtClean="0"/>
              <a:t>Trên</a:t>
            </a:r>
            <a:r>
              <a:rPr lang="en-US" dirty="0" smtClean="0"/>
              <a:t> Console</a:t>
            </a:r>
          </a:p>
          <a:p>
            <a:pPr marL="422275" indent="-457200" eaLnBrk="1" hangingPunct="1">
              <a:lnSpc>
                <a:spcPct val="150000"/>
              </a:lnSpc>
              <a:buFont typeface="Calibri Light" panose="020F0302020204030204" pitchFamily="34" charset="0"/>
              <a:buAutoNum type="arabicPeriod"/>
              <a:defRPr/>
            </a:pPr>
            <a:r>
              <a:rPr lang="en-US" dirty="0" err="1" smtClean="0"/>
              <a:t>Mảng</a:t>
            </a:r>
            <a:r>
              <a:rPr lang="en-US" dirty="0" smtClean="0"/>
              <a:t> – </a:t>
            </a:r>
            <a:r>
              <a:rPr lang="en-US" dirty="0" err="1" smtClean="0"/>
              <a:t>Chuỗi</a:t>
            </a:r>
            <a:r>
              <a:rPr lang="en-US" dirty="0" smtClean="0"/>
              <a:t> – File</a:t>
            </a:r>
          </a:p>
        </p:txBody>
      </p:sp>
      <p:sp>
        <p:nvSpPr>
          <p:cNvPr id="6149"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t>Kết quả</a:t>
            </a:r>
          </a:p>
        </p:txBody>
      </p:sp>
      <p:sp>
        <p:nvSpPr>
          <p:cNvPr id="24580"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pic>
        <p:nvPicPr>
          <p:cNvPr id="24581"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82700" y="1447800"/>
            <a:ext cx="6553200" cy="4598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28650" y="58738"/>
            <a:ext cx="7886700" cy="1327150"/>
          </a:xfrm>
        </p:spPr>
        <p:txBody>
          <a:bodyPr/>
          <a:lstStyle/>
          <a:p>
            <a:pPr eaLnBrk="1" hangingPunct="1"/>
            <a:r>
              <a:rPr lang="en-US" smtClean="0"/>
              <a:t>Từ khoá – Keywords</a:t>
            </a:r>
          </a:p>
        </p:txBody>
      </p:sp>
      <p:sp>
        <p:nvSpPr>
          <p:cNvPr id="25604"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graphicFrame>
        <p:nvGraphicFramePr>
          <p:cNvPr id="4" name="Table 3"/>
          <p:cNvGraphicFramePr>
            <a:graphicFrameLocks noGrp="1"/>
          </p:cNvGraphicFramePr>
          <p:nvPr>
            <p:extLst>
              <p:ext uri="{D42A27DB-BD31-4B8C-83A1-F6EECF244321}">
                <p14:modId xmlns="" xmlns:p14="http://schemas.microsoft.com/office/powerpoint/2010/main" val="671555344"/>
              </p:ext>
            </p:extLst>
          </p:nvPr>
        </p:nvGraphicFramePr>
        <p:xfrm>
          <a:off x="49213" y="1600200"/>
          <a:ext cx="9080498" cy="5151432"/>
        </p:xfrm>
        <a:graphic>
          <a:graphicData uri="http://schemas.openxmlformats.org/drawingml/2006/table">
            <a:tbl>
              <a:tblPr firstRow="1" bandRow="1">
                <a:tableStyleId>{5940675A-B579-460E-94D1-54222C63F5DA}</a:tableStyleId>
              </a:tblPr>
              <a:tblGrid>
                <a:gridCol w="1262658"/>
                <a:gridCol w="1262658"/>
                <a:gridCol w="1262658"/>
                <a:gridCol w="1262658"/>
                <a:gridCol w="1350935"/>
                <a:gridCol w="1262658"/>
                <a:gridCol w="1416273"/>
              </a:tblGrid>
              <a:tr h="3962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abstract</a:t>
                      </a:r>
                    </a:p>
                  </a:txBody>
                  <a:tcPr marL="91434" marR="91434" marT="45725" marB="4572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smtClean="0"/>
                        <a:t>add*</a:t>
                      </a:r>
                    </a:p>
                  </a:txBody>
                  <a:tcPr marL="91434" marR="91434" marT="45725" marB="45725"/>
                </a:tc>
                <a:tc>
                  <a:txBody>
                    <a:bodyPr/>
                    <a:lstStyle/>
                    <a:p>
                      <a:r>
                        <a:rPr lang="en-US" sz="2000" smtClean="0"/>
                        <a:t>as</a:t>
                      </a:r>
                      <a:endParaRPr lang="en-US" sz="2000"/>
                    </a:p>
                  </a:txBody>
                  <a:tcPr marL="91434" marR="91434" marT="45725" marB="45725"/>
                </a:tc>
                <a:tc>
                  <a:txBody>
                    <a:bodyPr/>
                    <a:lstStyle/>
                    <a:p>
                      <a:r>
                        <a:rPr lang="en-US" sz="2000" smtClean="0"/>
                        <a:t>base</a:t>
                      </a:r>
                      <a:endParaRPr lang="en-US" sz="2000"/>
                    </a:p>
                  </a:txBody>
                  <a:tcPr marL="91434" marR="91434" marT="45725" marB="45725"/>
                </a:tc>
                <a:tc>
                  <a:txBody>
                    <a:bodyPr/>
                    <a:lstStyle/>
                    <a:p>
                      <a:r>
                        <a:rPr lang="en-US" sz="2000" smtClean="0"/>
                        <a:t>bool</a:t>
                      </a:r>
                      <a:endParaRPr lang="en-US" sz="2000"/>
                    </a:p>
                  </a:txBody>
                  <a:tcPr marL="91434" marR="91434" marT="45725" marB="45725"/>
                </a:tc>
                <a:tc>
                  <a:txBody>
                    <a:bodyPr/>
                    <a:lstStyle/>
                    <a:p>
                      <a:r>
                        <a:rPr lang="en-US" sz="2000" smtClean="0"/>
                        <a:t>break</a:t>
                      </a:r>
                      <a:endParaRPr lang="en-US" sz="2000"/>
                    </a:p>
                  </a:txBody>
                  <a:tcPr marL="91434" marR="91434" marT="45725" marB="45725"/>
                </a:tc>
                <a:tc>
                  <a:txBody>
                    <a:bodyPr/>
                    <a:lstStyle/>
                    <a:p>
                      <a:r>
                        <a:rPr lang="en-US" sz="2000" smtClean="0"/>
                        <a:t>byte</a:t>
                      </a:r>
                      <a:endParaRPr lang="en-US" sz="2000"/>
                    </a:p>
                  </a:txBody>
                  <a:tcPr marL="91434" marR="91434" marT="45725" marB="45725"/>
                </a:tc>
              </a:tr>
              <a:tr h="396264">
                <a:tc>
                  <a:txBody>
                    <a:bodyPr/>
                    <a:lstStyle/>
                    <a:p>
                      <a:r>
                        <a:rPr lang="en-US" sz="2000" smtClean="0"/>
                        <a:t>case</a:t>
                      </a:r>
                      <a:endParaRPr lang="en-US" sz="2000"/>
                    </a:p>
                  </a:txBody>
                  <a:tcPr marL="91434" marR="91434" marT="45725" marB="45725"/>
                </a:tc>
                <a:tc>
                  <a:txBody>
                    <a:bodyPr/>
                    <a:lstStyle/>
                    <a:p>
                      <a:r>
                        <a:rPr lang="en-US" sz="2000" smtClean="0"/>
                        <a:t>catch</a:t>
                      </a:r>
                      <a:endParaRPr lang="en-US" sz="2000"/>
                    </a:p>
                  </a:txBody>
                  <a:tcPr marL="91434" marR="91434" marT="45725" marB="45725"/>
                </a:tc>
                <a:tc>
                  <a:txBody>
                    <a:bodyPr/>
                    <a:lstStyle/>
                    <a:p>
                      <a:r>
                        <a:rPr lang="en-US" sz="2000" smtClean="0"/>
                        <a:t>char</a:t>
                      </a:r>
                      <a:endParaRPr lang="en-US" sz="2000"/>
                    </a:p>
                  </a:txBody>
                  <a:tcPr marL="91434" marR="91434" marT="45725" marB="45725"/>
                </a:tc>
                <a:tc>
                  <a:txBody>
                    <a:bodyPr/>
                    <a:lstStyle/>
                    <a:p>
                      <a:r>
                        <a:rPr lang="en-US" sz="2000" smtClean="0"/>
                        <a:t>checked</a:t>
                      </a:r>
                      <a:endParaRPr lang="en-US" sz="2000"/>
                    </a:p>
                  </a:txBody>
                  <a:tcPr marL="91434" marR="91434" marT="45725" marB="45725"/>
                </a:tc>
                <a:tc>
                  <a:txBody>
                    <a:bodyPr/>
                    <a:lstStyle/>
                    <a:p>
                      <a:r>
                        <a:rPr lang="en-US" sz="2000" smtClean="0"/>
                        <a:t>class</a:t>
                      </a:r>
                      <a:endParaRPr lang="en-US" sz="2000"/>
                    </a:p>
                  </a:txBody>
                  <a:tcPr marL="91434" marR="91434" marT="45725" marB="45725"/>
                </a:tc>
                <a:tc>
                  <a:txBody>
                    <a:bodyPr/>
                    <a:lstStyle/>
                    <a:p>
                      <a:r>
                        <a:rPr lang="en-US" sz="2000" smtClean="0"/>
                        <a:t>const</a:t>
                      </a:r>
                      <a:endParaRPr lang="en-US" sz="2000"/>
                    </a:p>
                  </a:txBody>
                  <a:tcPr marL="91434" marR="91434" marT="45725" marB="45725"/>
                </a:tc>
                <a:tc>
                  <a:txBody>
                    <a:bodyPr/>
                    <a:lstStyle/>
                    <a:p>
                      <a:r>
                        <a:rPr lang="en-US" sz="2000" smtClean="0"/>
                        <a:t>continue</a:t>
                      </a:r>
                      <a:endParaRPr lang="en-US" sz="2000"/>
                    </a:p>
                  </a:txBody>
                  <a:tcPr marL="91434" marR="91434" marT="45725" marB="45725"/>
                </a:tc>
              </a:tr>
              <a:tr h="396264">
                <a:tc>
                  <a:txBody>
                    <a:bodyPr/>
                    <a:lstStyle/>
                    <a:p>
                      <a:r>
                        <a:rPr lang="en-US" sz="2000" smtClean="0"/>
                        <a:t>decimal</a:t>
                      </a:r>
                      <a:endParaRPr lang="en-US" sz="2000"/>
                    </a:p>
                  </a:txBody>
                  <a:tcPr marL="91434" marR="91434" marT="45725" marB="45725"/>
                </a:tc>
                <a:tc>
                  <a:txBody>
                    <a:bodyPr/>
                    <a:lstStyle/>
                    <a:p>
                      <a:r>
                        <a:rPr lang="en-US" sz="2000" dirty="0" smtClean="0"/>
                        <a:t>default</a:t>
                      </a:r>
                      <a:endParaRPr lang="en-US" sz="2000" dirty="0"/>
                    </a:p>
                  </a:txBody>
                  <a:tcPr marL="91434" marR="91434" marT="45725" marB="45725"/>
                </a:tc>
                <a:tc>
                  <a:txBody>
                    <a:bodyPr/>
                    <a:lstStyle/>
                    <a:p>
                      <a:r>
                        <a:rPr lang="en-US" sz="2000" smtClean="0"/>
                        <a:t>delegate</a:t>
                      </a:r>
                      <a:endParaRPr lang="en-US" sz="2000"/>
                    </a:p>
                  </a:txBody>
                  <a:tcPr marL="91434" marR="91434" marT="45725" marB="45725"/>
                </a:tc>
                <a:tc>
                  <a:txBody>
                    <a:bodyPr/>
                    <a:lstStyle/>
                    <a:p>
                      <a:r>
                        <a:rPr lang="en-US" sz="2000" smtClean="0"/>
                        <a:t>do</a:t>
                      </a:r>
                      <a:endParaRPr lang="en-US" sz="2000"/>
                    </a:p>
                  </a:txBody>
                  <a:tcPr marL="91434" marR="91434" marT="45725" marB="45725"/>
                </a:tc>
                <a:tc>
                  <a:txBody>
                    <a:bodyPr/>
                    <a:lstStyle/>
                    <a:p>
                      <a:r>
                        <a:rPr lang="en-US" sz="2000" smtClean="0"/>
                        <a:t>double</a:t>
                      </a:r>
                      <a:endParaRPr lang="en-US" sz="2000"/>
                    </a:p>
                  </a:txBody>
                  <a:tcPr marL="91434" marR="91434" marT="45725" marB="45725"/>
                </a:tc>
                <a:tc>
                  <a:txBody>
                    <a:bodyPr/>
                    <a:lstStyle/>
                    <a:p>
                      <a:r>
                        <a:rPr lang="en-US" sz="2000" smtClean="0"/>
                        <a:t>else</a:t>
                      </a:r>
                      <a:endParaRPr lang="en-US" sz="2000"/>
                    </a:p>
                  </a:txBody>
                  <a:tcPr marL="91434" marR="91434" marT="45725" marB="45725"/>
                </a:tc>
                <a:tc>
                  <a:txBody>
                    <a:bodyPr/>
                    <a:lstStyle/>
                    <a:p>
                      <a:r>
                        <a:rPr lang="en-US" sz="2000" smtClean="0"/>
                        <a:t>enum</a:t>
                      </a:r>
                      <a:endParaRPr lang="en-US" sz="2000"/>
                    </a:p>
                  </a:txBody>
                  <a:tcPr marL="91434" marR="91434" marT="45725" marB="45725"/>
                </a:tc>
              </a:tr>
              <a:tr h="396264">
                <a:tc>
                  <a:txBody>
                    <a:bodyPr/>
                    <a:lstStyle/>
                    <a:p>
                      <a:r>
                        <a:rPr lang="en-US" sz="2000" smtClean="0"/>
                        <a:t>event</a:t>
                      </a:r>
                      <a:endParaRPr lang="en-US" sz="2000"/>
                    </a:p>
                  </a:txBody>
                  <a:tcPr marL="91434" marR="91434" marT="45725" marB="45725"/>
                </a:tc>
                <a:tc>
                  <a:txBody>
                    <a:bodyPr/>
                    <a:lstStyle/>
                    <a:p>
                      <a:r>
                        <a:rPr lang="en-US" sz="2000" smtClean="0"/>
                        <a:t>explicit</a:t>
                      </a:r>
                      <a:endParaRPr lang="en-US" sz="2000"/>
                    </a:p>
                  </a:txBody>
                  <a:tcPr marL="91434" marR="91434" marT="45725" marB="45725"/>
                </a:tc>
                <a:tc>
                  <a:txBody>
                    <a:bodyPr/>
                    <a:lstStyle/>
                    <a:p>
                      <a:r>
                        <a:rPr lang="en-US" sz="2000" smtClean="0"/>
                        <a:t>extern</a:t>
                      </a:r>
                      <a:endParaRPr lang="en-US" sz="2000"/>
                    </a:p>
                  </a:txBody>
                  <a:tcPr marL="91434" marR="91434" marT="45725" marB="45725"/>
                </a:tc>
                <a:tc>
                  <a:txBody>
                    <a:bodyPr/>
                    <a:lstStyle/>
                    <a:p>
                      <a:r>
                        <a:rPr lang="en-US" sz="2000" smtClean="0"/>
                        <a:t>false</a:t>
                      </a:r>
                      <a:endParaRPr lang="en-US" sz="2000"/>
                    </a:p>
                  </a:txBody>
                  <a:tcPr marL="91434" marR="91434" marT="45725" marB="45725"/>
                </a:tc>
                <a:tc>
                  <a:txBody>
                    <a:bodyPr/>
                    <a:lstStyle/>
                    <a:p>
                      <a:r>
                        <a:rPr lang="en-US" sz="2000" smtClean="0"/>
                        <a:t>finally</a:t>
                      </a:r>
                      <a:endParaRPr lang="en-US" sz="2000"/>
                    </a:p>
                  </a:txBody>
                  <a:tcPr marL="91434" marR="91434" marT="45725" marB="45725"/>
                </a:tc>
                <a:tc>
                  <a:txBody>
                    <a:bodyPr/>
                    <a:lstStyle/>
                    <a:p>
                      <a:r>
                        <a:rPr lang="en-US" sz="2000" smtClean="0"/>
                        <a:t>fixed</a:t>
                      </a:r>
                      <a:endParaRPr lang="en-US" sz="2000"/>
                    </a:p>
                  </a:txBody>
                  <a:tcPr marL="91434" marR="91434" marT="45725" marB="45725"/>
                </a:tc>
                <a:tc>
                  <a:txBody>
                    <a:bodyPr/>
                    <a:lstStyle/>
                    <a:p>
                      <a:r>
                        <a:rPr lang="en-US" sz="2000" smtClean="0"/>
                        <a:t>float</a:t>
                      </a:r>
                      <a:endParaRPr lang="en-US" sz="2000"/>
                    </a:p>
                  </a:txBody>
                  <a:tcPr marL="91434" marR="91434" marT="45725" marB="45725"/>
                </a:tc>
              </a:tr>
              <a:tr h="396264">
                <a:tc>
                  <a:txBody>
                    <a:bodyPr/>
                    <a:lstStyle/>
                    <a:p>
                      <a:r>
                        <a:rPr lang="en-US" sz="2000" smtClean="0"/>
                        <a:t>for</a:t>
                      </a:r>
                      <a:endParaRPr lang="en-US" sz="2000"/>
                    </a:p>
                  </a:txBody>
                  <a:tcPr marL="91434" marR="91434" marT="45725" marB="45725"/>
                </a:tc>
                <a:tc>
                  <a:txBody>
                    <a:bodyPr/>
                    <a:lstStyle/>
                    <a:p>
                      <a:r>
                        <a:rPr lang="en-US" sz="2000" smtClean="0"/>
                        <a:t>foreach</a:t>
                      </a:r>
                      <a:endParaRPr lang="en-US" sz="2000"/>
                    </a:p>
                  </a:txBody>
                  <a:tcPr marL="91434" marR="91434" marT="45725" marB="45725"/>
                </a:tc>
                <a:tc>
                  <a:txBody>
                    <a:bodyPr/>
                    <a:lstStyle/>
                    <a:p>
                      <a:r>
                        <a:rPr lang="en-US" sz="2000" smtClean="0"/>
                        <a:t>get*</a:t>
                      </a:r>
                      <a:endParaRPr lang="en-US" sz="2000"/>
                    </a:p>
                  </a:txBody>
                  <a:tcPr marL="91434" marR="91434" marT="45725" marB="45725"/>
                </a:tc>
                <a:tc>
                  <a:txBody>
                    <a:bodyPr/>
                    <a:lstStyle/>
                    <a:p>
                      <a:r>
                        <a:rPr lang="en-US" sz="2000" smtClean="0"/>
                        <a:t>goto</a:t>
                      </a:r>
                      <a:endParaRPr lang="en-US" sz="2000"/>
                    </a:p>
                  </a:txBody>
                  <a:tcPr marL="91434" marR="91434" marT="45725" marB="45725"/>
                </a:tc>
                <a:tc>
                  <a:txBody>
                    <a:bodyPr/>
                    <a:lstStyle/>
                    <a:p>
                      <a:r>
                        <a:rPr lang="en-US" sz="2000" smtClean="0"/>
                        <a:t>if</a:t>
                      </a:r>
                      <a:endParaRPr lang="en-US" sz="2000"/>
                    </a:p>
                  </a:txBody>
                  <a:tcPr marL="91434" marR="91434" marT="45725" marB="45725"/>
                </a:tc>
                <a:tc>
                  <a:txBody>
                    <a:bodyPr/>
                    <a:lstStyle/>
                    <a:p>
                      <a:r>
                        <a:rPr lang="en-US" sz="2000" smtClean="0"/>
                        <a:t>implicit</a:t>
                      </a:r>
                      <a:endParaRPr lang="en-US" sz="2000"/>
                    </a:p>
                  </a:txBody>
                  <a:tcPr marL="91434" marR="91434" marT="45725" marB="45725"/>
                </a:tc>
                <a:tc>
                  <a:txBody>
                    <a:bodyPr/>
                    <a:lstStyle/>
                    <a:p>
                      <a:r>
                        <a:rPr lang="en-US" sz="2000" smtClean="0"/>
                        <a:t>in</a:t>
                      </a:r>
                      <a:endParaRPr lang="en-US" sz="2000"/>
                    </a:p>
                  </a:txBody>
                  <a:tcPr marL="91434" marR="91434" marT="45725" marB="45725"/>
                </a:tc>
              </a:tr>
              <a:tr h="396264">
                <a:tc>
                  <a:txBody>
                    <a:bodyPr/>
                    <a:lstStyle/>
                    <a:p>
                      <a:r>
                        <a:rPr lang="en-US" sz="2000" smtClean="0"/>
                        <a:t>int</a:t>
                      </a:r>
                      <a:endParaRPr lang="en-US" sz="2000"/>
                    </a:p>
                  </a:txBody>
                  <a:tcPr marL="91434" marR="91434" marT="45725" marB="45725"/>
                </a:tc>
                <a:tc>
                  <a:txBody>
                    <a:bodyPr/>
                    <a:lstStyle/>
                    <a:p>
                      <a:r>
                        <a:rPr lang="en-US" sz="2000" dirty="0" smtClean="0"/>
                        <a:t>interface</a:t>
                      </a:r>
                      <a:endParaRPr lang="en-US" sz="2000" dirty="0"/>
                    </a:p>
                  </a:txBody>
                  <a:tcPr marL="91434" marR="91434" marT="45725" marB="45725"/>
                </a:tc>
                <a:tc>
                  <a:txBody>
                    <a:bodyPr/>
                    <a:lstStyle/>
                    <a:p>
                      <a:r>
                        <a:rPr lang="en-US" sz="2000" smtClean="0"/>
                        <a:t>internal</a:t>
                      </a:r>
                      <a:endParaRPr lang="en-US" sz="2000"/>
                    </a:p>
                  </a:txBody>
                  <a:tcPr marL="91434" marR="91434" marT="45725" marB="45725"/>
                </a:tc>
                <a:tc>
                  <a:txBody>
                    <a:bodyPr/>
                    <a:lstStyle/>
                    <a:p>
                      <a:r>
                        <a:rPr lang="en-US" sz="2000" smtClean="0"/>
                        <a:t>is</a:t>
                      </a:r>
                      <a:endParaRPr lang="en-US" sz="2000"/>
                    </a:p>
                  </a:txBody>
                  <a:tcPr marL="91434" marR="91434" marT="45725" marB="45725"/>
                </a:tc>
                <a:tc>
                  <a:txBody>
                    <a:bodyPr/>
                    <a:lstStyle/>
                    <a:p>
                      <a:r>
                        <a:rPr lang="en-US" sz="2000" smtClean="0"/>
                        <a:t>lock</a:t>
                      </a:r>
                      <a:endParaRPr lang="en-US" sz="2000"/>
                    </a:p>
                  </a:txBody>
                  <a:tcPr marL="91434" marR="91434" marT="45725" marB="45725"/>
                </a:tc>
                <a:tc>
                  <a:txBody>
                    <a:bodyPr/>
                    <a:lstStyle/>
                    <a:p>
                      <a:r>
                        <a:rPr lang="en-US" sz="2000" smtClean="0"/>
                        <a:t>long</a:t>
                      </a:r>
                      <a:endParaRPr lang="en-US" sz="2000"/>
                    </a:p>
                  </a:txBody>
                  <a:tcPr marL="91434" marR="91434" marT="45725" marB="45725"/>
                </a:tc>
                <a:tc>
                  <a:txBody>
                    <a:bodyPr/>
                    <a:lstStyle/>
                    <a:p>
                      <a:r>
                        <a:rPr lang="en-US" sz="2000" smtClean="0"/>
                        <a:t>namespace</a:t>
                      </a:r>
                      <a:endParaRPr lang="en-US" sz="2000"/>
                    </a:p>
                  </a:txBody>
                  <a:tcPr marL="91434" marR="91434" marT="45725" marB="45725"/>
                </a:tc>
              </a:tr>
              <a:tr h="396264">
                <a:tc>
                  <a:txBody>
                    <a:bodyPr/>
                    <a:lstStyle/>
                    <a:p>
                      <a:r>
                        <a:rPr lang="en-US" sz="2000" smtClean="0"/>
                        <a:t>new </a:t>
                      </a:r>
                      <a:endParaRPr lang="en-US" sz="2000"/>
                    </a:p>
                  </a:txBody>
                  <a:tcPr marL="91434" marR="91434" marT="45725" marB="45725"/>
                </a:tc>
                <a:tc>
                  <a:txBody>
                    <a:bodyPr/>
                    <a:lstStyle/>
                    <a:p>
                      <a:r>
                        <a:rPr lang="en-US" sz="2000" dirty="0" smtClean="0"/>
                        <a:t>null</a:t>
                      </a:r>
                      <a:endParaRPr lang="en-US" sz="2000" dirty="0"/>
                    </a:p>
                  </a:txBody>
                  <a:tcPr marL="91434" marR="91434" marT="45725" marB="45725"/>
                </a:tc>
                <a:tc>
                  <a:txBody>
                    <a:bodyPr/>
                    <a:lstStyle/>
                    <a:p>
                      <a:r>
                        <a:rPr lang="en-US" sz="2000" smtClean="0"/>
                        <a:t>object</a:t>
                      </a:r>
                      <a:endParaRPr lang="en-US" sz="2000"/>
                    </a:p>
                  </a:txBody>
                  <a:tcPr marL="91434" marR="91434" marT="45725" marB="45725"/>
                </a:tc>
                <a:tc>
                  <a:txBody>
                    <a:bodyPr/>
                    <a:lstStyle/>
                    <a:p>
                      <a:r>
                        <a:rPr lang="en-US" sz="2000" smtClean="0"/>
                        <a:t>operator</a:t>
                      </a:r>
                      <a:endParaRPr lang="en-US" sz="2000"/>
                    </a:p>
                  </a:txBody>
                  <a:tcPr marL="91434" marR="91434" marT="45725" marB="45725"/>
                </a:tc>
                <a:tc>
                  <a:txBody>
                    <a:bodyPr/>
                    <a:lstStyle/>
                    <a:p>
                      <a:r>
                        <a:rPr lang="en-US" sz="2000" smtClean="0"/>
                        <a:t>out</a:t>
                      </a:r>
                      <a:endParaRPr lang="en-US" sz="2000"/>
                    </a:p>
                  </a:txBody>
                  <a:tcPr marL="91434" marR="91434" marT="45725" marB="45725"/>
                </a:tc>
                <a:tc>
                  <a:txBody>
                    <a:bodyPr/>
                    <a:lstStyle/>
                    <a:p>
                      <a:r>
                        <a:rPr lang="en-US" sz="2000" smtClean="0"/>
                        <a:t>override</a:t>
                      </a:r>
                      <a:endParaRPr lang="en-US" sz="2000"/>
                    </a:p>
                  </a:txBody>
                  <a:tcPr marL="91434" marR="91434" marT="45725" marB="45725"/>
                </a:tc>
                <a:tc>
                  <a:txBody>
                    <a:bodyPr/>
                    <a:lstStyle/>
                    <a:p>
                      <a:r>
                        <a:rPr lang="en-US" sz="2000" smtClean="0"/>
                        <a:t>params</a:t>
                      </a:r>
                      <a:endParaRPr lang="en-US" sz="2000"/>
                    </a:p>
                  </a:txBody>
                  <a:tcPr marL="91434" marR="91434" marT="45725" marB="45725"/>
                </a:tc>
              </a:tr>
              <a:tr h="396264">
                <a:tc>
                  <a:txBody>
                    <a:bodyPr/>
                    <a:lstStyle/>
                    <a:p>
                      <a:r>
                        <a:rPr lang="en-US" sz="2000" smtClean="0"/>
                        <a:t>partial*</a:t>
                      </a:r>
                      <a:endParaRPr lang="en-US" sz="2000"/>
                    </a:p>
                  </a:txBody>
                  <a:tcPr marL="91434" marR="91434" marT="45725" marB="45725"/>
                </a:tc>
                <a:tc>
                  <a:txBody>
                    <a:bodyPr/>
                    <a:lstStyle/>
                    <a:p>
                      <a:r>
                        <a:rPr lang="en-US" sz="2000" smtClean="0"/>
                        <a:t>private</a:t>
                      </a:r>
                      <a:endParaRPr lang="en-US" sz="2000"/>
                    </a:p>
                  </a:txBody>
                  <a:tcPr marL="91434" marR="91434" marT="45725" marB="45725"/>
                </a:tc>
                <a:tc>
                  <a:txBody>
                    <a:bodyPr/>
                    <a:lstStyle/>
                    <a:p>
                      <a:r>
                        <a:rPr lang="en-US" sz="2000" smtClean="0"/>
                        <a:t>protected</a:t>
                      </a:r>
                      <a:endParaRPr lang="en-US" sz="2000"/>
                    </a:p>
                  </a:txBody>
                  <a:tcPr marL="91434" marR="91434" marT="45725" marB="45725"/>
                </a:tc>
                <a:tc>
                  <a:txBody>
                    <a:bodyPr/>
                    <a:lstStyle/>
                    <a:p>
                      <a:r>
                        <a:rPr lang="en-US" sz="2000" smtClean="0"/>
                        <a:t>public</a:t>
                      </a:r>
                      <a:endParaRPr lang="en-US" sz="2000"/>
                    </a:p>
                  </a:txBody>
                  <a:tcPr marL="91434" marR="91434" marT="45725" marB="45725"/>
                </a:tc>
                <a:tc>
                  <a:txBody>
                    <a:bodyPr/>
                    <a:lstStyle/>
                    <a:p>
                      <a:r>
                        <a:rPr lang="en-US" sz="2000" smtClean="0"/>
                        <a:t>readonly</a:t>
                      </a:r>
                      <a:endParaRPr lang="en-US" sz="2000"/>
                    </a:p>
                  </a:txBody>
                  <a:tcPr marL="91434" marR="91434" marT="45725" marB="45725"/>
                </a:tc>
                <a:tc>
                  <a:txBody>
                    <a:bodyPr/>
                    <a:lstStyle/>
                    <a:p>
                      <a:r>
                        <a:rPr lang="en-US" sz="2000" smtClean="0"/>
                        <a:t>ref</a:t>
                      </a:r>
                      <a:endParaRPr lang="en-US" sz="2000"/>
                    </a:p>
                  </a:txBody>
                  <a:tcPr marL="91434" marR="91434" marT="45725" marB="45725"/>
                </a:tc>
                <a:tc>
                  <a:txBody>
                    <a:bodyPr/>
                    <a:lstStyle/>
                    <a:p>
                      <a:r>
                        <a:rPr lang="en-US" sz="2000" smtClean="0"/>
                        <a:t>remove</a:t>
                      </a:r>
                      <a:endParaRPr lang="en-US" sz="2000"/>
                    </a:p>
                  </a:txBody>
                  <a:tcPr marL="91434" marR="91434" marT="45725" marB="45725"/>
                </a:tc>
              </a:tr>
              <a:tr h="396264">
                <a:tc>
                  <a:txBody>
                    <a:bodyPr/>
                    <a:lstStyle/>
                    <a:p>
                      <a:r>
                        <a:rPr lang="en-US" sz="2000" smtClean="0"/>
                        <a:t>return</a:t>
                      </a:r>
                      <a:endParaRPr lang="en-US" sz="2000"/>
                    </a:p>
                  </a:txBody>
                  <a:tcPr marL="91434" marR="91434" marT="45725" marB="45725"/>
                </a:tc>
                <a:tc>
                  <a:txBody>
                    <a:bodyPr/>
                    <a:lstStyle/>
                    <a:p>
                      <a:r>
                        <a:rPr lang="en-US" sz="2000" smtClean="0"/>
                        <a:t>sbyte</a:t>
                      </a:r>
                      <a:endParaRPr lang="en-US" sz="2000"/>
                    </a:p>
                  </a:txBody>
                  <a:tcPr marL="91434" marR="91434" marT="45725" marB="45725"/>
                </a:tc>
                <a:tc>
                  <a:txBody>
                    <a:bodyPr/>
                    <a:lstStyle/>
                    <a:p>
                      <a:r>
                        <a:rPr lang="en-US" sz="2000" smtClean="0"/>
                        <a:t>sealed</a:t>
                      </a:r>
                      <a:endParaRPr lang="en-US" sz="2000"/>
                    </a:p>
                  </a:txBody>
                  <a:tcPr marL="91434" marR="91434" marT="45725" marB="45725"/>
                </a:tc>
                <a:tc>
                  <a:txBody>
                    <a:bodyPr/>
                    <a:lstStyle/>
                    <a:p>
                      <a:r>
                        <a:rPr lang="en-US" sz="2000" smtClean="0"/>
                        <a:t>set*</a:t>
                      </a:r>
                      <a:endParaRPr lang="en-US" sz="2000"/>
                    </a:p>
                  </a:txBody>
                  <a:tcPr marL="91434" marR="91434" marT="45725" marB="45725"/>
                </a:tc>
                <a:tc>
                  <a:txBody>
                    <a:bodyPr/>
                    <a:lstStyle/>
                    <a:p>
                      <a:r>
                        <a:rPr lang="en-US" sz="2000" smtClean="0"/>
                        <a:t>short</a:t>
                      </a:r>
                      <a:endParaRPr lang="en-US" sz="2000"/>
                    </a:p>
                  </a:txBody>
                  <a:tcPr marL="91434" marR="91434" marT="45725" marB="45725"/>
                </a:tc>
                <a:tc>
                  <a:txBody>
                    <a:bodyPr/>
                    <a:lstStyle/>
                    <a:p>
                      <a:r>
                        <a:rPr lang="en-US" sz="2000" smtClean="0"/>
                        <a:t>sizeof</a:t>
                      </a:r>
                      <a:endParaRPr lang="en-US" sz="2000"/>
                    </a:p>
                  </a:txBody>
                  <a:tcPr marL="91434" marR="91434" marT="45725" marB="45725"/>
                </a:tc>
                <a:tc>
                  <a:txBody>
                    <a:bodyPr/>
                    <a:lstStyle/>
                    <a:p>
                      <a:r>
                        <a:rPr lang="en-US" sz="2000" smtClean="0"/>
                        <a:t>stackalloc</a:t>
                      </a:r>
                      <a:endParaRPr lang="en-US" sz="2000"/>
                    </a:p>
                  </a:txBody>
                  <a:tcPr marL="91434" marR="91434" marT="45725" marB="45725"/>
                </a:tc>
              </a:tr>
              <a:tr h="396264">
                <a:tc>
                  <a:txBody>
                    <a:bodyPr/>
                    <a:lstStyle/>
                    <a:p>
                      <a:r>
                        <a:rPr lang="en-US" sz="2000" smtClean="0"/>
                        <a:t>static</a:t>
                      </a:r>
                      <a:endParaRPr lang="en-US" sz="2000"/>
                    </a:p>
                  </a:txBody>
                  <a:tcPr marL="91434" marR="91434" marT="45725" marB="45725"/>
                </a:tc>
                <a:tc>
                  <a:txBody>
                    <a:bodyPr/>
                    <a:lstStyle/>
                    <a:p>
                      <a:r>
                        <a:rPr lang="en-US" sz="2000" smtClean="0"/>
                        <a:t>string</a:t>
                      </a:r>
                      <a:endParaRPr lang="en-US" sz="2000"/>
                    </a:p>
                  </a:txBody>
                  <a:tcPr marL="91434" marR="91434" marT="45725" marB="45725"/>
                </a:tc>
                <a:tc>
                  <a:txBody>
                    <a:bodyPr/>
                    <a:lstStyle/>
                    <a:p>
                      <a:r>
                        <a:rPr lang="en-US" sz="2000" smtClean="0"/>
                        <a:t>struct</a:t>
                      </a:r>
                      <a:endParaRPr lang="en-US" sz="2000"/>
                    </a:p>
                  </a:txBody>
                  <a:tcPr marL="91434" marR="91434" marT="45725" marB="45725"/>
                </a:tc>
                <a:tc>
                  <a:txBody>
                    <a:bodyPr/>
                    <a:lstStyle/>
                    <a:p>
                      <a:r>
                        <a:rPr lang="en-US" sz="2000" smtClean="0"/>
                        <a:t>switch</a:t>
                      </a:r>
                      <a:endParaRPr lang="en-US" sz="2000"/>
                    </a:p>
                  </a:txBody>
                  <a:tcPr marL="91434" marR="91434" marT="45725" marB="45725"/>
                </a:tc>
                <a:tc>
                  <a:txBody>
                    <a:bodyPr/>
                    <a:lstStyle/>
                    <a:p>
                      <a:r>
                        <a:rPr lang="en-US" sz="2000" smtClean="0"/>
                        <a:t>this</a:t>
                      </a:r>
                      <a:endParaRPr lang="en-US" sz="2000"/>
                    </a:p>
                  </a:txBody>
                  <a:tcPr marL="91434" marR="91434" marT="45725" marB="45725"/>
                </a:tc>
                <a:tc>
                  <a:txBody>
                    <a:bodyPr/>
                    <a:lstStyle/>
                    <a:p>
                      <a:r>
                        <a:rPr lang="en-US" sz="2000" smtClean="0"/>
                        <a:t>throw</a:t>
                      </a:r>
                      <a:endParaRPr lang="en-US" sz="2000"/>
                    </a:p>
                  </a:txBody>
                  <a:tcPr marL="91434" marR="91434" marT="45725" marB="45725"/>
                </a:tc>
                <a:tc>
                  <a:txBody>
                    <a:bodyPr/>
                    <a:lstStyle/>
                    <a:p>
                      <a:r>
                        <a:rPr lang="en-US" sz="2000" smtClean="0"/>
                        <a:t>true</a:t>
                      </a:r>
                      <a:endParaRPr lang="en-US" sz="2000"/>
                    </a:p>
                  </a:txBody>
                  <a:tcPr marL="91434" marR="91434" marT="45725" marB="45725"/>
                </a:tc>
              </a:tr>
              <a:tr h="396264">
                <a:tc>
                  <a:txBody>
                    <a:bodyPr/>
                    <a:lstStyle/>
                    <a:p>
                      <a:r>
                        <a:rPr lang="en-US" sz="2000" smtClean="0"/>
                        <a:t>try</a:t>
                      </a:r>
                      <a:endParaRPr lang="en-US" sz="2000"/>
                    </a:p>
                  </a:txBody>
                  <a:tcPr marL="91434" marR="91434" marT="45725" marB="45725"/>
                </a:tc>
                <a:tc>
                  <a:txBody>
                    <a:bodyPr/>
                    <a:lstStyle/>
                    <a:p>
                      <a:r>
                        <a:rPr lang="en-US" sz="2000" smtClean="0"/>
                        <a:t>typeof</a:t>
                      </a:r>
                      <a:endParaRPr lang="en-US" sz="2000"/>
                    </a:p>
                  </a:txBody>
                  <a:tcPr marL="91434" marR="91434" marT="45725" marB="45725"/>
                </a:tc>
                <a:tc>
                  <a:txBody>
                    <a:bodyPr/>
                    <a:lstStyle/>
                    <a:p>
                      <a:r>
                        <a:rPr lang="en-US" sz="2000" smtClean="0"/>
                        <a:t>uint</a:t>
                      </a:r>
                      <a:endParaRPr lang="en-US" sz="2000"/>
                    </a:p>
                  </a:txBody>
                  <a:tcPr marL="91434" marR="91434" marT="45725" marB="45725"/>
                </a:tc>
                <a:tc>
                  <a:txBody>
                    <a:bodyPr/>
                    <a:lstStyle/>
                    <a:p>
                      <a:r>
                        <a:rPr lang="en-US" sz="2000" smtClean="0"/>
                        <a:t>ulong</a:t>
                      </a:r>
                      <a:endParaRPr lang="en-US" sz="2000"/>
                    </a:p>
                  </a:txBody>
                  <a:tcPr marL="91434" marR="91434" marT="45725" marB="45725"/>
                </a:tc>
                <a:tc>
                  <a:txBody>
                    <a:bodyPr/>
                    <a:lstStyle/>
                    <a:p>
                      <a:r>
                        <a:rPr lang="en-US" sz="2000" smtClean="0"/>
                        <a:t>unchecked</a:t>
                      </a:r>
                      <a:endParaRPr lang="en-US" sz="2000"/>
                    </a:p>
                  </a:txBody>
                  <a:tcPr marL="91434" marR="91434" marT="45725" marB="45725"/>
                </a:tc>
                <a:tc>
                  <a:txBody>
                    <a:bodyPr/>
                    <a:lstStyle/>
                    <a:p>
                      <a:r>
                        <a:rPr lang="en-US" sz="2000" smtClean="0"/>
                        <a:t>unsafe</a:t>
                      </a:r>
                      <a:endParaRPr lang="en-US" sz="2000"/>
                    </a:p>
                  </a:txBody>
                  <a:tcPr marL="91434" marR="91434" marT="45725" marB="45725"/>
                </a:tc>
                <a:tc>
                  <a:txBody>
                    <a:bodyPr/>
                    <a:lstStyle/>
                    <a:p>
                      <a:r>
                        <a:rPr lang="en-US" sz="2000" smtClean="0"/>
                        <a:t>ushort</a:t>
                      </a:r>
                      <a:endParaRPr lang="en-US" sz="2000"/>
                    </a:p>
                  </a:txBody>
                  <a:tcPr marL="91434" marR="91434" marT="45725" marB="45725"/>
                </a:tc>
              </a:tr>
              <a:tr h="396264">
                <a:tc>
                  <a:txBody>
                    <a:bodyPr/>
                    <a:lstStyle/>
                    <a:p>
                      <a:r>
                        <a:rPr lang="en-US" sz="2000" smtClean="0"/>
                        <a:t>using</a:t>
                      </a:r>
                      <a:endParaRPr lang="en-US" sz="2000"/>
                    </a:p>
                  </a:txBody>
                  <a:tcPr marL="91434" marR="91434" marT="45725" marB="45725"/>
                </a:tc>
                <a:tc>
                  <a:txBody>
                    <a:bodyPr/>
                    <a:lstStyle/>
                    <a:p>
                      <a:r>
                        <a:rPr lang="en-US" sz="2000" smtClean="0"/>
                        <a:t>value*</a:t>
                      </a:r>
                      <a:endParaRPr lang="en-US" sz="2000"/>
                    </a:p>
                  </a:txBody>
                  <a:tcPr marL="91434" marR="91434" marT="45725" marB="45725"/>
                </a:tc>
                <a:tc>
                  <a:txBody>
                    <a:bodyPr/>
                    <a:lstStyle/>
                    <a:p>
                      <a:r>
                        <a:rPr lang="en-US" sz="2000" smtClean="0"/>
                        <a:t>virtual</a:t>
                      </a:r>
                      <a:endParaRPr lang="en-US" sz="2000"/>
                    </a:p>
                  </a:txBody>
                  <a:tcPr marL="91434" marR="91434" marT="45725" marB="45725"/>
                </a:tc>
                <a:tc>
                  <a:txBody>
                    <a:bodyPr/>
                    <a:lstStyle/>
                    <a:p>
                      <a:r>
                        <a:rPr lang="en-US" sz="2000" smtClean="0"/>
                        <a:t>void</a:t>
                      </a:r>
                      <a:endParaRPr lang="en-US" sz="2000"/>
                    </a:p>
                  </a:txBody>
                  <a:tcPr marL="91434" marR="91434" marT="45725" marB="45725"/>
                </a:tc>
                <a:tc>
                  <a:txBody>
                    <a:bodyPr/>
                    <a:lstStyle/>
                    <a:p>
                      <a:r>
                        <a:rPr lang="en-US" sz="2000" smtClean="0"/>
                        <a:t>volatile</a:t>
                      </a:r>
                      <a:endParaRPr lang="en-US" sz="2000"/>
                    </a:p>
                  </a:txBody>
                  <a:tcPr marL="91434" marR="91434" marT="45725" marB="45725"/>
                </a:tc>
                <a:tc>
                  <a:txBody>
                    <a:bodyPr/>
                    <a:lstStyle/>
                    <a:p>
                      <a:r>
                        <a:rPr lang="en-US" sz="2000" smtClean="0"/>
                        <a:t>where*</a:t>
                      </a:r>
                      <a:endParaRPr lang="en-US" sz="2000"/>
                    </a:p>
                  </a:txBody>
                  <a:tcPr marL="91434" marR="91434" marT="45725" marB="45725"/>
                </a:tc>
                <a:tc>
                  <a:txBody>
                    <a:bodyPr/>
                    <a:lstStyle/>
                    <a:p>
                      <a:r>
                        <a:rPr lang="en-US" sz="2000" smtClean="0"/>
                        <a:t>while</a:t>
                      </a:r>
                      <a:endParaRPr lang="en-US" sz="2000"/>
                    </a:p>
                  </a:txBody>
                  <a:tcPr marL="91434" marR="91434" marT="45725" marB="45725"/>
                </a:tc>
              </a:tr>
              <a:tr h="396264">
                <a:tc>
                  <a:txBody>
                    <a:bodyPr/>
                    <a:lstStyle/>
                    <a:p>
                      <a:r>
                        <a:rPr lang="en-US" sz="2000" smtClean="0">
                          <a:solidFill>
                            <a:schemeClr val="tx1"/>
                          </a:solidFill>
                        </a:rPr>
                        <a:t>yield</a:t>
                      </a:r>
                      <a:endParaRPr lang="en-US" sz="2000">
                        <a:solidFill>
                          <a:schemeClr val="tx1"/>
                        </a:solidFill>
                      </a:endParaRPr>
                    </a:p>
                  </a:txBody>
                  <a:tcPr marL="91434" marR="91434" marT="45725" marB="45725"/>
                </a:tc>
                <a:tc>
                  <a:txBody>
                    <a:bodyPr/>
                    <a:lstStyle/>
                    <a:p>
                      <a:endParaRPr lang="en-US" sz="2000">
                        <a:solidFill>
                          <a:schemeClr val="tx1"/>
                        </a:solidFill>
                      </a:endParaRPr>
                    </a:p>
                  </a:txBody>
                  <a:tcPr marL="91434" marR="91434" marT="45725" marB="45725"/>
                </a:tc>
                <a:tc>
                  <a:txBody>
                    <a:bodyPr/>
                    <a:lstStyle/>
                    <a:p>
                      <a:endParaRPr lang="en-US" sz="2000">
                        <a:solidFill>
                          <a:schemeClr val="tx1"/>
                        </a:solidFill>
                      </a:endParaRPr>
                    </a:p>
                  </a:txBody>
                  <a:tcPr marL="91434" marR="91434" marT="45725" marB="45725"/>
                </a:tc>
                <a:tc>
                  <a:txBody>
                    <a:bodyPr/>
                    <a:lstStyle/>
                    <a:p>
                      <a:endParaRPr lang="en-US" sz="2000">
                        <a:solidFill>
                          <a:schemeClr val="tx1"/>
                        </a:solidFill>
                      </a:endParaRPr>
                    </a:p>
                  </a:txBody>
                  <a:tcPr marL="91434" marR="91434" marT="45725" marB="45725"/>
                </a:tc>
                <a:tc>
                  <a:txBody>
                    <a:bodyPr/>
                    <a:lstStyle/>
                    <a:p>
                      <a:endParaRPr lang="en-US" sz="2000">
                        <a:solidFill>
                          <a:schemeClr val="tx1"/>
                        </a:solidFill>
                      </a:endParaRPr>
                    </a:p>
                  </a:txBody>
                  <a:tcPr marL="91434" marR="91434" marT="45725" marB="45725"/>
                </a:tc>
                <a:tc>
                  <a:txBody>
                    <a:bodyPr/>
                    <a:lstStyle/>
                    <a:p>
                      <a:endParaRPr lang="en-US" sz="2000">
                        <a:solidFill>
                          <a:schemeClr val="tx1"/>
                        </a:solidFill>
                      </a:endParaRPr>
                    </a:p>
                  </a:txBody>
                  <a:tcPr marL="91434" marR="91434" marT="45725" marB="45725"/>
                </a:tc>
                <a:tc>
                  <a:txBody>
                    <a:bodyPr/>
                    <a:lstStyle/>
                    <a:p>
                      <a:endParaRPr lang="en-US" sz="2000" dirty="0">
                        <a:solidFill>
                          <a:schemeClr val="tx1"/>
                        </a:solidFill>
                      </a:endParaRPr>
                    </a:p>
                  </a:txBody>
                  <a:tcPr marL="91434" marR="91434" marT="45725" marB="45725"/>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Namespace (không gian tên)</a:t>
            </a:r>
          </a:p>
        </p:txBody>
      </p:sp>
      <p:sp>
        <p:nvSpPr>
          <p:cNvPr id="26627" name="Content Placeholder 2"/>
          <p:cNvSpPr>
            <a:spLocks noGrp="1"/>
          </p:cNvSpPr>
          <p:nvPr>
            <p:ph idx="1"/>
          </p:nvPr>
        </p:nvSpPr>
        <p:spPr>
          <a:xfrm>
            <a:off x="457200" y="1690688"/>
            <a:ext cx="8229600" cy="4710112"/>
          </a:xfrm>
        </p:spPr>
        <p:txBody>
          <a:bodyPr/>
          <a:lstStyle/>
          <a:p>
            <a:pPr marL="0" indent="0" algn="just" eaLnBrk="1" hangingPunct="1">
              <a:lnSpc>
                <a:spcPct val="150000"/>
              </a:lnSpc>
              <a:buFont typeface="Wingdings" panose="05000000000000000000" pitchFamily="2" charset="2"/>
              <a:buNone/>
            </a:pPr>
            <a:r>
              <a:rPr lang="en-US" smtClean="0">
                <a:solidFill>
                  <a:srgbClr val="002060"/>
                </a:solidFill>
              </a:rPr>
              <a:t>Namespace</a:t>
            </a:r>
            <a:r>
              <a:rPr lang="en-US" smtClean="0"/>
              <a:t> là một khái niệm được sử dụng để phân nhóm các lớp đối tượng trong .Net Framework, tránh việc trùng tên giữa các lớp đối tượng</a:t>
            </a:r>
          </a:p>
        </p:txBody>
      </p:sp>
      <p:sp>
        <p:nvSpPr>
          <p:cNvPr id="26629"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Namespace (không gian tên)</a:t>
            </a:r>
          </a:p>
        </p:txBody>
      </p:sp>
      <p:sp>
        <p:nvSpPr>
          <p:cNvPr id="26627" name="Content Placeholder 2"/>
          <p:cNvSpPr>
            <a:spLocks noGrp="1"/>
          </p:cNvSpPr>
          <p:nvPr>
            <p:ph idx="1"/>
          </p:nvPr>
        </p:nvSpPr>
        <p:spPr>
          <a:xfrm>
            <a:off x="628650" y="1690688"/>
            <a:ext cx="7886700" cy="4710112"/>
          </a:xfrm>
        </p:spPr>
        <p:txBody>
          <a:bodyPr rtlCol="0">
            <a:noAutofit/>
          </a:bodyPr>
          <a:lstStyle/>
          <a:p>
            <a:pPr marL="0" indent="0" algn="just" eaLnBrk="1" hangingPunct="1">
              <a:lnSpc>
                <a:spcPct val="150000"/>
              </a:lnSpc>
              <a:buFont typeface="Wingdings" panose="05000000000000000000" pitchFamily="2" charset="2"/>
              <a:buNone/>
              <a:defRPr/>
            </a:pPr>
            <a:r>
              <a:rPr lang="en-US" dirty="0" err="1" smtClean="0"/>
              <a:t>Ví</a:t>
            </a:r>
            <a:r>
              <a:rPr lang="en-US" dirty="0" smtClean="0"/>
              <a:t> </a:t>
            </a:r>
            <a:r>
              <a:rPr lang="en-US" dirty="0" err="1" smtClean="0"/>
              <a:t>dụ</a:t>
            </a:r>
            <a:r>
              <a:rPr lang="en-US" dirty="0" smtClean="0"/>
              <a:t>:</a:t>
            </a:r>
          </a:p>
          <a:p>
            <a:pPr marL="0" indent="0" algn="just" eaLnBrk="1" hangingPunct="1">
              <a:lnSpc>
                <a:spcPct val="150000"/>
              </a:lnSpc>
              <a:buFont typeface="Wingdings" panose="05000000000000000000" pitchFamily="2" charset="2"/>
              <a:buNone/>
              <a:defRPr/>
            </a:pPr>
            <a:r>
              <a:rPr lang="en-US" dirty="0" smtClean="0"/>
              <a:t>System.Drawing2D.Pen</a:t>
            </a:r>
          </a:p>
          <a:p>
            <a:pPr marL="0" indent="0" algn="just" eaLnBrk="1" hangingPunct="1">
              <a:lnSpc>
                <a:spcPct val="150000"/>
              </a:lnSpc>
              <a:buFont typeface="Wingdings" panose="05000000000000000000" pitchFamily="2" charset="2"/>
              <a:buNone/>
              <a:defRPr/>
            </a:pPr>
            <a:r>
              <a:rPr lang="en-US" dirty="0" err="1" smtClean="0"/>
              <a:t>và</a:t>
            </a:r>
            <a:r>
              <a:rPr lang="en-US" dirty="0"/>
              <a:t> </a:t>
            </a:r>
            <a:r>
              <a:rPr lang="en-US" dirty="0" smtClean="0"/>
              <a:t>System.Drawing3D.Pen</a:t>
            </a:r>
          </a:p>
          <a:p>
            <a:pPr marL="0" indent="0" algn="just" eaLnBrk="1" hangingPunct="1">
              <a:lnSpc>
                <a:spcPct val="150000"/>
              </a:lnSpc>
              <a:buFont typeface="Wingdings" panose="05000000000000000000" pitchFamily="2" charset="2"/>
              <a:buNone/>
              <a:defRPr/>
            </a:pPr>
            <a:r>
              <a:rPr lang="en-US" dirty="0" err="1" smtClean="0"/>
              <a:t>đều</a:t>
            </a:r>
            <a:r>
              <a:rPr lang="en-US" dirty="0" smtClean="0"/>
              <a:t> </a:t>
            </a:r>
            <a:r>
              <a:rPr lang="en-US" dirty="0" err="1" smtClean="0"/>
              <a:t>đề</a:t>
            </a:r>
            <a:r>
              <a:rPr lang="en-US" dirty="0" smtClean="0"/>
              <a:t> </a:t>
            </a:r>
            <a:r>
              <a:rPr lang="en-US" dirty="0" err="1" smtClean="0"/>
              <a:t>cập</a:t>
            </a:r>
            <a:r>
              <a:rPr lang="en-US" dirty="0" smtClean="0"/>
              <a:t> </a:t>
            </a:r>
            <a:r>
              <a:rPr lang="en-US" dirty="0" err="1" smtClean="0"/>
              <a:t>đến</a:t>
            </a:r>
            <a:r>
              <a:rPr lang="en-US" dirty="0" smtClean="0"/>
              <a:t> </a:t>
            </a:r>
            <a:r>
              <a:rPr lang="en-US" dirty="0" err="1" smtClean="0"/>
              <a:t>một</a:t>
            </a:r>
            <a:r>
              <a:rPr lang="en-US" dirty="0" smtClean="0"/>
              <a:t> </a:t>
            </a:r>
            <a:r>
              <a:rPr lang="en-US" dirty="0" err="1" smtClean="0"/>
              <a:t>lớp</a:t>
            </a:r>
            <a:r>
              <a:rPr lang="en-US" dirty="0" smtClean="0"/>
              <a:t> </a:t>
            </a:r>
            <a:r>
              <a:rPr lang="en-US" dirty="0" err="1" smtClean="0"/>
              <a:t>đối</a:t>
            </a:r>
            <a:r>
              <a:rPr lang="en-US" dirty="0" smtClean="0"/>
              <a:t> </a:t>
            </a:r>
            <a:r>
              <a:rPr lang="en-US" dirty="0" err="1" smtClean="0"/>
              <a:t>tượng</a:t>
            </a:r>
            <a:r>
              <a:rPr lang="en-US" dirty="0" smtClean="0"/>
              <a:t> Pen </a:t>
            </a:r>
            <a:r>
              <a:rPr lang="en-US" dirty="0" err="1" smtClean="0"/>
              <a:t>nhưng</a:t>
            </a:r>
            <a:r>
              <a:rPr lang="en-US" dirty="0" smtClean="0"/>
              <a:t> </a:t>
            </a:r>
            <a:r>
              <a:rPr lang="en-US" dirty="0" err="1" smtClean="0"/>
              <a:t>thuộc</a:t>
            </a:r>
            <a:r>
              <a:rPr lang="en-US" dirty="0" smtClean="0"/>
              <a:t> </a:t>
            </a:r>
            <a:r>
              <a:rPr lang="en-US" dirty="0" err="1" smtClean="0"/>
              <a:t>hai</a:t>
            </a:r>
            <a:r>
              <a:rPr lang="en-US" dirty="0" smtClean="0"/>
              <a:t> namespace </a:t>
            </a:r>
            <a:r>
              <a:rPr lang="en-US" dirty="0" err="1" smtClean="0"/>
              <a:t>khác</a:t>
            </a:r>
            <a:r>
              <a:rPr lang="en-US" dirty="0" smtClean="0"/>
              <a:t> </a:t>
            </a:r>
            <a:r>
              <a:rPr lang="en-US" dirty="0" err="1" smtClean="0"/>
              <a:t>nhau</a:t>
            </a:r>
            <a:r>
              <a:rPr lang="en-US" dirty="0" smtClean="0"/>
              <a:t>, do </a:t>
            </a:r>
            <a:r>
              <a:rPr lang="en-US" dirty="0" err="1" smtClean="0"/>
              <a:t>đó</a:t>
            </a:r>
            <a:r>
              <a:rPr lang="en-US" dirty="0" smtClean="0"/>
              <a:t> </a:t>
            </a:r>
            <a:r>
              <a:rPr lang="en-US" dirty="0" err="1" smtClean="0"/>
              <a:t>chúng</a:t>
            </a:r>
            <a:r>
              <a:rPr lang="en-US" dirty="0" smtClean="0"/>
              <a:t> </a:t>
            </a:r>
            <a:r>
              <a:rPr lang="en-US" dirty="0" err="1" smtClean="0"/>
              <a:t>là</a:t>
            </a:r>
            <a:r>
              <a:rPr lang="en-US" dirty="0" smtClean="0"/>
              <a:t> </a:t>
            </a:r>
            <a:r>
              <a:rPr lang="en-US" dirty="0" err="1" smtClean="0"/>
              <a:t>hai</a:t>
            </a:r>
            <a:r>
              <a:rPr lang="en-US" dirty="0" smtClean="0"/>
              <a:t> </a:t>
            </a:r>
            <a:r>
              <a:rPr lang="en-US" dirty="0" err="1" smtClean="0"/>
              <a:t>lớp</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khác</a:t>
            </a:r>
            <a:r>
              <a:rPr lang="en-US" dirty="0" smtClean="0"/>
              <a:t> </a:t>
            </a:r>
            <a:r>
              <a:rPr lang="en-US" dirty="0" err="1" smtClean="0"/>
              <a:t>nhau</a:t>
            </a:r>
            <a:r>
              <a:rPr lang="en-US" dirty="0" smtClean="0"/>
              <a:t>.</a:t>
            </a:r>
          </a:p>
          <a:p>
            <a:pPr algn="just" eaLnBrk="1" hangingPunct="1">
              <a:lnSpc>
                <a:spcPct val="150000"/>
              </a:lnSpc>
              <a:defRPr/>
            </a:pPr>
            <a:endParaRPr lang="en-US" dirty="0" smtClean="0"/>
          </a:p>
        </p:txBody>
      </p:sp>
      <p:sp>
        <p:nvSpPr>
          <p:cNvPr id="2765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609600" y="304800"/>
            <a:ext cx="7848600" cy="1295400"/>
          </a:xfrm>
        </p:spPr>
        <p:txBody>
          <a:bodyPr/>
          <a:lstStyle/>
          <a:p>
            <a:r>
              <a:rPr lang="en-US" smtClean="0"/>
              <a:t>Sử dụng Namespace</a:t>
            </a:r>
          </a:p>
        </p:txBody>
      </p:sp>
      <p:sp>
        <p:nvSpPr>
          <p:cNvPr id="23555" name="Content Placeholder 2"/>
          <p:cNvSpPr>
            <a:spLocks noGrp="1"/>
          </p:cNvSpPr>
          <p:nvPr>
            <p:ph sz="quarter" idx="1"/>
          </p:nvPr>
        </p:nvSpPr>
        <p:spPr>
          <a:xfrm>
            <a:off x="609600" y="1600200"/>
            <a:ext cx="8229600" cy="4873625"/>
          </a:xfrm>
        </p:spPr>
        <p:txBody>
          <a:bodyPr/>
          <a:lstStyle/>
          <a:p>
            <a:pPr marL="0" indent="0" algn="just">
              <a:buFont typeface="Wingdings" panose="05000000000000000000" pitchFamily="2" charset="2"/>
              <a:buNone/>
              <a:defRPr/>
            </a:pPr>
            <a:r>
              <a:rPr lang="en-US" dirty="0" err="1" smtClean="0"/>
              <a:t>Khai</a:t>
            </a:r>
            <a:r>
              <a:rPr lang="en-US" dirty="0" smtClean="0"/>
              <a:t> </a:t>
            </a:r>
            <a:r>
              <a:rPr lang="en-US" dirty="0" err="1" smtClean="0"/>
              <a:t>báo</a:t>
            </a:r>
            <a:r>
              <a:rPr lang="en-US" dirty="0" smtClean="0"/>
              <a:t> </a:t>
            </a:r>
            <a:r>
              <a:rPr lang="en-US" dirty="0" err="1" smtClean="0"/>
              <a:t>trực</a:t>
            </a:r>
            <a:r>
              <a:rPr lang="en-US" dirty="0" smtClean="0"/>
              <a:t> </a:t>
            </a:r>
            <a:r>
              <a:rPr lang="en-US" dirty="0" err="1" smtClean="0"/>
              <a:t>tiếp</a:t>
            </a:r>
            <a:r>
              <a:rPr lang="en-US" dirty="0" smtClean="0"/>
              <a:t> </a:t>
            </a:r>
            <a:r>
              <a:rPr lang="en-US" dirty="0" err="1" smtClean="0"/>
              <a:t>bằng</a:t>
            </a:r>
            <a:r>
              <a:rPr lang="en-US" dirty="0" smtClean="0"/>
              <a:t> </a:t>
            </a:r>
            <a:r>
              <a:rPr lang="en-US" dirty="0" err="1" smtClean="0"/>
              <a:t>cách</a:t>
            </a:r>
            <a:r>
              <a:rPr lang="en-US" dirty="0" smtClean="0"/>
              <a:t> </a:t>
            </a:r>
            <a:r>
              <a:rPr lang="en-US" dirty="0" err="1" smtClean="0"/>
              <a:t>ghi</a:t>
            </a:r>
            <a:r>
              <a:rPr lang="en-US" dirty="0" smtClean="0"/>
              <a:t> </a:t>
            </a:r>
            <a:r>
              <a:rPr lang="en-US" dirty="0" err="1" smtClean="0"/>
              <a:t>đầy</a:t>
            </a:r>
            <a:r>
              <a:rPr lang="en-US" dirty="0" smtClean="0"/>
              <a:t> </a:t>
            </a:r>
            <a:r>
              <a:rPr lang="en-US" dirty="0" err="1" smtClean="0"/>
              <a:t>đủ</a:t>
            </a:r>
            <a:r>
              <a:rPr lang="en-US" dirty="0" smtClean="0"/>
              <a:t> namespace. </a:t>
            </a:r>
          </a:p>
          <a:p>
            <a:pPr marL="0" indent="0" algn="just">
              <a:buFont typeface="Wingdings" panose="05000000000000000000" pitchFamily="2" charset="2"/>
              <a:buNone/>
              <a:defRPr/>
            </a:pPr>
            <a:r>
              <a:rPr lang="en-US" b="1" u="sng" dirty="0" smtClean="0"/>
              <a:t>VD:</a:t>
            </a:r>
            <a:r>
              <a:rPr lang="en-US" dirty="0" smtClean="0"/>
              <a:t> </a:t>
            </a:r>
          </a:p>
          <a:p>
            <a:pPr algn="just">
              <a:buFont typeface="Wingdings" panose="05000000000000000000" pitchFamily="2" charset="2"/>
              <a:buNone/>
              <a:defRPr/>
            </a:pPr>
            <a:r>
              <a:rPr lang="en-US" i="1" dirty="0" smtClean="0"/>
              <a:t>	</a:t>
            </a:r>
            <a:r>
              <a:rPr lang="en-US" i="1" dirty="0" err="1" smtClean="0"/>
              <a:t>System.Media.SoundPlayer</a:t>
            </a:r>
            <a:r>
              <a:rPr lang="en-US" i="1" dirty="0" smtClean="0"/>
              <a:t> </a:t>
            </a:r>
            <a:r>
              <a:rPr lang="en-US" i="1" dirty="0" err="1" smtClean="0"/>
              <a:t>spStart</a:t>
            </a:r>
            <a:endParaRPr lang="en-US" i="1" dirty="0" smtClean="0"/>
          </a:p>
          <a:p>
            <a:pPr algn="just">
              <a:buFont typeface="Wingdings" panose="05000000000000000000" pitchFamily="2" charset="2"/>
              <a:buNone/>
              <a:defRPr/>
            </a:pPr>
            <a:r>
              <a:rPr lang="en-US" i="1" dirty="0"/>
              <a:t>	</a:t>
            </a:r>
            <a:r>
              <a:rPr lang="en-US" i="1" dirty="0" smtClean="0"/>
              <a:t>=new </a:t>
            </a:r>
            <a:r>
              <a:rPr lang="en-US" i="1" dirty="0" err="1" smtClean="0"/>
              <a:t>System.Media.SoundPlayer</a:t>
            </a:r>
            <a:r>
              <a:rPr lang="en-US" i="1" dirty="0" smtClean="0"/>
              <a:t>(“start.wav”);</a:t>
            </a:r>
            <a:endParaRPr 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09600" y="304800"/>
            <a:ext cx="7848600" cy="1295400"/>
          </a:xfrm>
        </p:spPr>
        <p:txBody>
          <a:bodyPr/>
          <a:lstStyle/>
          <a:p>
            <a:r>
              <a:rPr lang="en-US" smtClean="0"/>
              <a:t>Sử dụng Namespace</a:t>
            </a:r>
          </a:p>
        </p:txBody>
      </p:sp>
      <p:sp>
        <p:nvSpPr>
          <p:cNvPr id="23555" name="Content Placeholder 2"/>
          <p:cNvSpPr>
            <a:spLocks noGrp="1"/>
          </p:cNvSpPr>
          <p:nvPr>
            <p:ph sz="quarter" idx="1"/>
          </p:nvPr>
        </p:nvSpPr>
        <p:spPr>
          <a:xfrm>
            <a:off x="609600" y="1600200"/>
            <a:ext cx="8229600" cy="4873625"/>
          </a:xfrm>
        </p:spPr>
        <p:txBody>
          <a:bodyPr/>
          <a:lstStyle/>
          <a:p>
            <a:pPr marL="0" indent="0" algn="just">
              <a:buFont typeface="Wingdings" panose="05000000000000000000" pitchFamily="2" charset="2"/>
              <a:buNone/>
              <a:defRPr/>
            </a:pPr>
            <a:r>
              <a:rPr lang="en-US" dirty="0" err="1"/>
              <a:t>Sử</a:t>
            </a:r>
            <a:r>
              <a:rPr lang="en-US" dirty="0"/>
              <a:t> </a:t>
            </a:r>
            <a:r>
              <a:rPr lang="en-US" dirty="0" err="1"/>
              <a:t>dụng</a:t>
            </a:r>
            <a:r>
              <a:rPr lang="en-US" dirty="0"/>
              <a:t> </a:t>
            </a:r>
            <a:r>
              <a:rPr lang="en-US" dirty="0" err="1"/>
              <a:t>từ</a:t>
            </a:r>
            <a:r>
              <a:rPr lang="en-US" dirty="0"/>
              <a:t> </a:t>
            </a:r>
            <a:r>
              <a:rPr lang="en-US" dirty="0" err="1"/>
              <a:t>khóa</a:t>
            </a:r>
            <a:r>
              <a:rPr lang="en-US" dirty="0"/>
              <a:t> using </a:t>
            </a:r>
            <a:r>
              <a:rPr lang="en-US" dirty="0" err="1"/>
              <a:t>để</a:t>
            </a:r>
            <a:r>
              <a:rPr lang="en-US" dirty="0"/>
              <a:t> </a:t>
            </a:r>
            <a:r>
              <a:rPr lang="en-US" dirty="0" err="1"/>
              <a:t>khai</a:t>
            </a:r>
            <a:r>
              <a:rPr lang="en-US" dirty="0"/>
              <a:t> </a:t>
            </a:r>
            <a:r>
              <a:rPr lang="en-US" dirty="0" err="1"/>
              <a:t>báo</a:t>
            </a:r>
            <a:r>
              <a:rPr lang="en-US" dirty="0"/>
              <a:t> </a:t>
            </a:r>
            <a:r>
              <a:rPr lang="en-US" dirty="0" err="1"/>
              <a:t>trước</a:t>
            </a:r>
            <a:r>
              <a:rPr lang="en-US" dirty="0"/>
              <a:t> namespace </a:t>
            </a:r>
            <a:r>
              <a:rPr lang="en-US" dirty="0" err="1"/>
              <a:t>sẽ</a:t>
            </a:r>
            <a:r>
              <a:rPr lang="en-US" dirty="0"/>
              <a:t> </a:t>
            </a:r>
            <a:r>
              <a:rPr lang="en-US" dirty="0" err="1"/>
              <a:t>được</a:t>
            </a:r>
            <a:r>
              <a:rPr lang="en-US" dirty="0"/>
              <a:t> </a:t>
            </a:r>
            <a:r>
              <a:rPr lang="en-US" dirty="0" err="1"/>
              <a:t>tham</a:t>
            </a:r>
            <a:r>
              <a:rPr lang="en-US" dirty="0"/>
              <a:t> </a:t>
            </a:r>
            <a:r>
              <a:rPr lang="en-US" dirty="0" err="1"/>
              <a:t>chiếu</a:t>
            </a:r>
            <a:r>
              <a:rPr lang="en-US" dirty="0"/>
              <a:t> </a:t>
            </a:r>
            <a:r>
              <a:rPr lang="en-US" dirty="0" err="1"/>
              <a:t>đến</a:t>
            </a:r>
            <a:r>
              <a:rPr lang="en-US" dirty="0"/>
              <a:t>.</a:t>
            </a:r>
          </a:p>
          <a:p>
            <a:pPr marL="0" indent="0">
              <a:buFont typeface="Wingdings" panose="05000000000000000000" pitchFamily="2" charset="2"/>
              <a:buNone/>
              <a:defRPr/>
            </a:pPr>
            <a:r>
              <a:rPr lang="en-US" b="1" u="sng" dirty="0" smtClean="0"/>
              <a:t>VD: </a:t>
            </a:r>
            <a:endParaRPr lang="en-US" dirty="0"/>
          </a:p>
          <a:p>
            <a:pPr>
              <a:buFont typeface="Wingdings" panose="05000000000000000000" pitchFamily="2" charset="2"/>
              <a:buNone/>
              <a:defRPr/>
            </a:pPr>
            <a:r>
              <a:rPr lang="en-US" i="1" dirty="0"/>
              <a:t>	using </a:t>
            </a:r>
            <a:r>
              <a:rPr lang="en-US" i="1" dirty="0" err="1"/>
              <a:t>System.Media</a:t>
            </a:r>
            <a:r>
              <a:rPr lang="en-US" i="1" dirty="0"/>
              <a:t>;</a:t>
            </a:r>
            <a:endParaRPr lang="en-US" dirty="0"/>
          </a:p>
          <a:p>
            <a:pPr>
              <a:buFont typeface="Wingdings" panose="05000000000000000000" pitchFamily="2" charset="2"/>
              <a:buNone/>
              <a:defRPr/>
            </a:pPr>
            <a:r>
              <a:rPr lang="en-US" dirty="0"/>
              <a:t>	</a:t>
            </a:r>
            <a:r>
              <a:rPr lang="en-US" i="1" dirty="0" err="1" smtClean="0"/>
              <a:t>SoundPlayer</a:t>
            </a:r>
            <a:r>
              <a:rPr lang="en-US" i="1" dirty="0" smtClean="0"/>
              <a:t> </a:t>
            </a:r>
            <a:r>
              <a:rPr lang="en-US" i="1" dirty="0" err="1" smtClean="0"/>
              <a:t>spStart</a:t>
            </a:r>
            <a:r>
              <a:rPr lang="en-US" i="1" dirty="0" smtClean="0"/>
              <a:t> = new </a:t>
            </a:r>
            <a:r>
              <a:rPr lang="en-US" i="1" dirty="0" err="1" smtClean="0"/>
              <a:t>SoundPlayer</a:t>
            </a:r>
            <a:r>
              <a:rPr lang="en-US" i="1" dirty="0" smtClean="0"/>
              <a:t>();</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mtClean="0"/>
              <a:t>Comments (ghi chú)</a:t>
            </a:r>
          </a:p>
        </p:txBody>
      </p:sp>
      <p:sp>
        <p:nvSpPr>
          <p:cNvPr id="30724"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graphicFrame>
        <p:nvGraphicFramePr>
          <p:cNvPr id="6" name="Content Placeholder 7"/>
          <p:cNvGraphicFramePr>
            <a:graphicFrameLocks/>
          </p:cNvGraphicFramePr>
          <p:nvPr>
            <p:extLst>
              <p:ext uri="{D42A27DB-BD31-4B8C-83A1-F6EECF244321}">
                <p14:modId xmlns="" xmlns:p14="http://schemas.microsoft.com/office/powerpoint/2010/main" val="2483734464"/>
              </p:ext>
            </p:extLst>
          </p:nvPr>
        </p:nvGraphicFramePr>
        <p:xfrm>
          <a:off x="228600" y="1871662"/>
          <a:ext cx="8686800" cy="4757738"/>
        </p:xfrm>
        <a:graphic>
          <a:graphicData uri="http://schemas.openxmlformats.org/drawingml/2006/table">
            <a:tbl>
              <a:tblPr firstRow="1" bandRow="1">
                <a:tableStyleId>{5C22544A-7EE6-4342-B048-85BDC9FD1C3A}</a:tableStyleId>
              </a:tblPr>
              <a:tblGrid>
                <a:gridCol w="2057400"/>
                <a:gridCol w="4267200"/>
                <a:gridCol w="2362200"/>
              </a:tblGrid>
              <a:tr h="822934">
                <a:tc>
                  <a:txBody>
                    <a:bodyPr/>
                    <a:lstStyle/>
                    <a:p>
                      <a:pPr algn="ctr"/>
                      <a:r>
                        <a:rPr lang="en-US" sz="2400" dirty="0" err="1" smtClean="0"/>
                        <a:t>Kiểu</a:t>
                      </a:r>
                      <a:r>
                        <a:rPr lang="en-US" sz="2400" baseline="0" dirty="0" smtClean="0"/>
                        <a:t> Comments</a:t>
                      </a:r>
                      <a:endParaRPr lang="en-US" sz="2400" dirty="0"/>
                    </a:p>
                  </a:txBody>
                  <a:tcPr marT="45692" marB="45692" anchor="ctr"/>
                </a:tc>
                <a:tc>
                  <a:txBody>
                    <a:bodyPr/>
                    <a:lstStyle/>
                    <a:p>
                      <a:pPr algn="ctr"/>
                      <a:r>
                        <a:rPr lang="en-US" sz="2400" dirty="0" smtClean="0"/>
                        <a:t>Ý</a:t>
                      </a:r>
                      <a:r>
                        <a:rPr lang="en-US" sz="2400" baseline="0" dirty="0" smtClean="0"/>
                        <a:t> </a:t>
                      </a:r>
                      <a:r>
                        <a:rPr lang="en-US" sz="2400" baseline="0" dirty="0" err="1" smtClean="0"/>
                        <a:t>nghĩa</a:t>
                      </a:r>
                      <a:endParaRPr lang="en-US" sz="2400" dirty="0"/>
                    </a:p>
                  </a:txBody>
                  <a:tcPr marT="45692" marB="45692" anchor="ctr"/>
                </a:tc>
                <a:tc>
                  <a:txBody>
                    <a:bodyPr/>
                    <a:lstStyle/>
                    <a:p>
                      <a:pPr algn="ctr"/>
                      <a:r>
                        <a:rPr lang="en-US" sz="2400" dirty="0" err="1" smtClean="0"/>
                        <a:t>Ví</a:t>
                      </a:r>
                      <a:r>
                        <a:rPr lang="en-US" sz="2400" baseline="0" dirty="0" smtClean="0"/>
                        <a:t> </a:t>
                      </a:r>
                      <a:r>
                        <a:rPr lang="en-US" sz="2400" baseline="0" dirty="0" err="1" smtClean="0"/>
                        <a:t>dụ</a:t>
                      </a:r>
                      <a:endParaRPr lang="en-US" sz="2400" dirty="0"/>
                    </a:p>
                  </a:txBody>
                  <a:tcPr marT="45692" marB="45692" anchor="ctr"/>
                </a:tc>
              </a:tr>
              <a:tr h="8229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Delimited comments</a:t>
                      </a:r>
                    </a:p>
                  </a:txBody>
                  <a:tcPr marT="45692" marB="45692" anchor="ctr"/>
                </a:tc>
                <a:tc>
                  <a:txBody>
                    <a:bodyPr/>
                    <a:lstStyle/>
                    <a:p>
                      <a:r>
                        <a:rPr lang="en-US" sz="2400" dirty="0" err="1" smtClean="0"/>
                        <a:t>Chú</a:t>
                      </a:r>
                      <a:r>
                        <a:rPr lang="en-US" sz="2400" baseline="0" dirty="0" smtClean="0"/>
                        <a:t> </a:t>
                      </a:r>
                      <a:r>
                        <a:rPr lang="en-US" sz="2400" baseline="0" dirty="0" err="1" smtClean="0"/>
                        <a:t>thích</a:t>
                      </a:r>
                      <a:r>
                        <a:rPr lang="en-US" sz="2400" baseline="0" dirty="0" smtClean="0"/>
                        <a:t> </a:t>
                      </a:r>
                      <a:r>
                        <a:rPr lang="en-US" sz="2400" baseline="0" dirty="0" err="1" smtClean="0"/>
                        <a:t>có</a:t>
                      </a:r>
                      <a:r>
                        <a:rPr lang="en-US" sz="2400" baseline="0" dirty="0" smtClean="0"/>
                        <a:t> </a:t>
                      </a:r>
                      <a:r>
                        <a:rPr lang="en-US" sz="2400" baseline="0" dirty="0" err="1" smtClean="0"/>
                        <a:t>thể</a:t>
                      </a:r>
                      <a:r>
                        <a:rPr lang="en-US" sz="2400" baseline="0" dirty="0" smtClean="0"/>
                        <a:t> </a:t>
                      </a:r>
                      <a:r>
                        <a:rPr lang="en-US" sz="2400" baseline="0" dirty="0" err="1" smtClean="0"/>
                        <a:t>mở</a:t>
                      </a:r>
                      <a:r>
                        <a:rPr lang="en-US" sz="2400" baseline="0" dirty="0" smtClean="0"/>
                        <a:t> </a:t>
                      </a:r>
                      <a:r>
                        <a:rPr lang="en-US" sz="2400" baseline="0" dirty="0" err="1" smtClean="0"/>
                        <a:t>rộng</a:t>
                      </a:r>
                      <a:r>
                        <a:rPr lang="en-US" sz="2400" baseline="0" dirty="0" smtClean="0"/>
                        <a:t> </a:t>
                      </a:r>
                      <a:r>
                        <a:rPr lang="en-US" sz="2400" baseline="0" dirty="0" err="1" smtClean="0"/>
                        <a:t>cho</a:t>
                      </a:r>
                      <a:r>
                        <a:rPr lang="en-US" sz="2400" baseline="0" dirty="0" smtClean="0"/>
                        <a:t> </a:t>
                      </a:r>
                      <a:r>
                        <a:rPr lang="en-US" sz="2400" baseline="0" dirty="0" err="1" smtClean="0"/>
                        <a:t>nhiều</a:t>
                      </a:r>
                      <a:r>
                        <a:rPr lang="en-US" sz="2400" baseline="0" dirty="0" smtClean="0"/>
                        <a:t> </a:t>
                      </a:r>
                      <a:r>
                        <a:rPr lang="en-US" sz="2400" baseline="0" dirty="0" err="1" smtClean="0"/>
                        <a:t>dòng</a:t>
                      </a:r>
                      <a:r>
                        <a:rPr lang="en-US" sz="2400" baseline="0" dirty="0" smtClean="0"/>
                        <a:t> </a:t>
                      </a:r>
                      <a:r>
                        <a:rPr lang="en-US" sz="2400" baseline="0" dirty="0" err="1" smtClean="0"/>
                        <a:t>mã</a:t>
                      </a:r>
                      <a:r>
                        <a:rPr lang="en-US" sz="2400" baseline="0" dirty="0" smtClean="0"/>
                        <a:t> </a:t>
                      </a:r>
                      <a:r>
                        <a:rPr lang="en-US" sz="2400" baseline="0" dirty="0" err="1" smtClean="0"/>
                        <a:t>nguồn</a:t>
                      </a:r>
                      <a:endParaRPr lang="en-US" sz="2400" dirty="0"/>
                    </a:p>
                  </a:txBody>
                  <a:tcPr marT="45692" marB="45692" anchor="ctr"/>
                </a:tc>
                <a:tc>
                  <a:txBody>
                    <a:bodyPr/>
                    <a:lstStyle/>
                    <a:p>
                      <a:pPr algn="ctr"/>
                      <a:r>
                        <a:rPr lang="en-US" sz="2400" smtClean="0"/>
                        <a:t>/*comment*/</a:t>
                      </a:r>
                      <a:endParaRPr lang="en-US" sz="2400"/>
                    </a:p>
                  </a:txBody>
                  <a:tcPr marT="45692" marB="45692" anchor="ctr"/>
                </a:tc>
              </a:tr>
              <a:tr h="822934">
                <a:tc>
                  <a:txBody>
                    <a:bodyPr/>
                    <a:lstStyle/>
                    <a:p>
                      <a:pPr algn="l"/>
                      <a:r>
                        <a:rPr lang="en-US" sz="2400" dirty="0" smtClean="0"/>
                        <a:t>Single-line comments</a:t>
                      </a:r>
                      <a:endParaRPr lang="en-US" sz="2400" dirty="0"/>
                    </a:p>
                  </a:txBody>
                  <a:tcPr marT="45692" marB="45692" anchor="ctr"/>
                </a:tc>
                <a:tc>
                  <a:txBody>
                    <a:bodyPr/>
                    <a:lstStyle/>
                    <a:p>
                      <a:r>
                        <a:rPr lang="en-US" sz="2400" dirty="0" err="1" smtClean="0"/>
                        <a:t>Chú</a:t>
                      </a:r>
                      <a:r>
                        <a:rPr lang="en-US" sz="2400" baseline="0" dirty="0" smtClean="0"/>
                        <a:t> </a:t>
                      </a:r>
                      <a:r>
                        <a:rPr lang="en-US" sz="2400" baseline="0" dirty="0" err="1" smtClean="0"/>
                        <a:t>thích</a:t>
                      </a:r>
                      <a:r>
                        <a:rPr lang="en-US" sz="2400" baseline="0" dirty="0" smtClean="0"/>
                        <a:t> </a:t>
                      </a:r>
                      <a:r>
                        <a:rPr lang="en-US" sz="2400" baseline="0" dirty="0" err="1" smtClean="0"/>
                        <a:t>sử</a:t>
                      </a:r>
                      <a:r>
                        <a:rPr lang="en-US" sz="2400" baseline="0" dirty="0" smtClean="0"/>
                        <a:t> </a:t>
                      </a:r>
                      <a:r>
                        <a:rPr lang="en-US" sz="2400" baseline="0" dirty="0" err="1" smtClean="0"/>
                        <a:t>dụng</a:t>
                      </a:r>
                      <a:r>
                        <a:rPr lang="en-US" sz="2400" baseline="0" dirty="0" smtClean="0"/>
                        <a:t> </a:t>
                      </a:r>
                      <a:r>
                        <a:rPr lang="en-US" sz="2400" baseline="0" dirty="0" err="1" smtClean="0"/>
                        <a:t>cho</a:t>
                      </a:r>
                      <a:r>
                        <a:rPr lang="en-US" sz="2400" baseline="0" dirty="0" smtClean="0"/>
                        <a:t> </a:t>
                      </a:r>
                      <a:r>
                        <a:rPr lang="en-US" sz="2400" baseline="0" dirty="0" err="1" smtClean="0"/>
                        <a:t>một</a:t>
                      </a:r>
                      <a:r>
                        <a:rPr lang="en-US" sz="2400" baseline="0" dirty="0" smtClean="0"/>
                        <a:t> </a:t>
                      </a:r>
                      <a:r>
                        <a:rPr lang="en-US" sz="2400" baseline="0" dirty="0" err="1" smtClean="0"/>
                        <a:t>dòng</a:t>
                      </a:r>
                      <a:r>
                        <a:rPr lang="en-US" sz="2400" baseline="0" dirty="0" smtClean="0"/>
                        <a:t> </a:t>
                      </a:r>
                      <a:r>
                        <a:rPr lang="en-US" sz="2400" baseline="0" dirty="0" err="1" smtClean="0"/>
                        <a:t>mã</a:t>
                      </a:r>
                      <a:r>
                        <a:rPr lang="en-US" sz="2400" baseline="0" dirty="0" smtClean="0"/>
                        <a:t> </a:t>
                      </a:r>
                      <a:r>
                        <a:rPr lang="en-US" sz="2400" baseline="0" dirty="0" err="1" smtClean="0"/>
                        <a:t>nguồn</a:t>
                      </a:r>
                      <a:endParaRPr lang="en-US" sz="2400" dirty="0"/>
                    </a:p>
                  </a:txBody>
                  <a:tcPr marT="45692" marB="45692" anchor="ctr"/>
                </a:tc>
                <a:tc>
                  <a:txBody>
                    <a:bodyPr/>
                    <a:lstStyle/>
                    <a:p>
                      <a:pPr algn="ctr"/>
                      <a:r>
                        <a:rPr lang="en-US" sz="2400" dirty="0" smtClean="0"/>
                        <a:t>//comment</a:t>
                      </a:r>
                      <a:endParaRPr lang="en-US" sz="2400" dirty="0"/>
                    </a:p>
                  </a:txBody>
                  <a:tcPr marT="45692" marB="45692" anchor="ctr"/>
                </a:tc>
              </a:tr>
              <a:tr h="1144468">
                <a:tc>
                  <a:txBody>
                    <a:bodyPr/>
                    <a:lstStyle/>
                    <a:p>
                      <a:pPr algn="l"/>
                      <a:r>
                        <a:rPr lang="en-US" sz="2400" dirty="0" smtClean="0"/>
                        <a:t>XML delimited comments</a:t>
                      </a:r>
                      <a:endParaRPr lang="en-US" sz="2400" dirty="0"/>
                    </a:p>
                  </a:txBody>
                  <a:tcPr marT="45692" marB="45692" anchor="ctr"/>
                </a:tc>
                <a:tc>
                  <a:txBody>
                    <a:bodyPr/>
                    <a:lstStyle/>
                    <a:p>
                      <a:r>
                        <a:rPr lang="en-US" sz="2400" dirty="0" err="1" smtClean="0"/>
                        <a:t>Chú</a:t>
                      </a:r>
                      <a:r>
                        <a:rPr lang="en-US" sz="2400" baseline="0" dirty="0" smtClean="0"/>
                        <a:t> </a:t>
                      </a:r>
                      <a:r>
                        <a:rPr lang="en-US" sz="2400" baseline="0" dirty="0" err="1" smtClean="0"/>
                        <a:t>thích</a:t>
                      </a:r>
                      <a:r>
                        <a:rPr lang="en-US" sz="2400" baseline="0" dirty="0" smtClean="0"/>
                        <a:t> </a:t>
                      </a:r>
                      <a:r>
                        <a:rPr lang="en-US" sz="2400" baseline="0" dirty="0" err="1" smtClean="0"/>
                        <a:t>sử</a:t>
                      </a:r>
                      <a:r>
                        <a:rPr lang="en-US" sz="2400" baseline="0" dirty="0" smtClean="0"/>
                        <a:t> </a:t>
                      </a:r>
                      <a:r>
                        <a:rPr lang="en-US" sz="2400" baseline="0" dirty="0" err="1" smtClean="0"/>
                        <a:t>dụng</a:t>
                      </a:r>
                      <a:r>
                        <a:rPr lang="en-US" sz="2400" baseline="0" dirty="0" smtClean="0"/>
                        <a:t> </a:t>
                      </a:r>
                      <a:r>
                        <a:rPr lang="en-US" sz="2400" baseline="0" dirty="0" err="1" smtClean="0"/>
                        <a:t>cho</a:t>
                      </a:r>
                      <a:r>
                        <a:rPr lang="en-US" sz="2400" baseline="0" dirty="0" smtClean="0"/>
                        <a:t> </a:t>
                      </a:r>
                      <a:r>
                        <a:rPr lang="en-US" sz="2400" baseline="0" dirty="0" err="1" smtClean="0"/>
                        <a:t>nhiều</a:t>
                      </a:r>
                      <a:r>
                        <a:rPr lang="en-US" sz="2400" baseline="0" dirty="0" smtClean="0"/>
                        <a:t> </a:t>
                      </a:r>
                      <a:r>
                        <a:rPr lang="en-US" sz="2400" baseline="0" dirty="0" err="1" smtClean="0"/>
                        <a:t>dòng</a:t>
                      </a:r>
                      <a:r>
                        <a:rPr lang="en-US" sz="2400" baseline="0" dirty="0" smtClean="0"/>
                        <a:t> </a:t>
                      </a:r>
                      <a:r>
                        <a:rPr lang="en-US" sz="2400" baseline="0" dirty="0" err="1" smtClean="0"/>
                        <a:t>mã</a:t>
                      </a:r>
                      <a:r>
                        <a:rPr lang="en-US" sz="2400" baseline="0" dirty="0" smtClean="0"/>
                        <a:t> </a:t>
                      </a:r>
                      <a:r>
                        <a:rPr lang="en-US" sz="2400" baseline="0" dirty="0" err="1" smtClean="0"/>
                        <a:t>nguồn</a:t>
                      </a:r>
                      <a:r>
                        <a:rPr lang="en-US" sz="2400" baseline="0" dirty="0" smtClean="0"/>
                        <a:t> </a:t>
                      </a:r>
                      <a:r>
                        <a:rPr lang="en-US" sz="2400" baseline="0" dirty="0" err="1" smtClean="0"/>
                        <a:t>chuẩn</a:t>
                      </a:r>
                      <a:r>
                        <a:rPr lang="en-US" sz="2400" baseline="0" dirty="0" smtClean="0"/>
                        <a:t> </a:t>
                      </a:r>
                      <a:r>
                        <a:rPr lang="en-US" sz="2400" baseline="0" dirty="0" err="1" smtClean="0"/>
                        <a:t>của</a:t>
                      </a:r>
                      <a:r>
                        <a:rPr lang="en-US" sz="2400" baseline="0" dirty="0" smtClean="0"/>
                        <a:t> XML</a:t>
                      </a:r>
                      <a:endParaRPr lang="en-US" sz="2400" dirty="0"/>
                    </a:p>
                  </a:txBody>
                  <a:tcPr marT="45692" marB="45692" anchor="ctr"/>
                </a:tc>
                <a:tc>
                  <a:txBody>
                    <a:bodyPr/>
                    <a:lstStyle/>
                    <a:p>
                      <a:pPr algn="ctr"/>
                      <a:r>
                        <a:rPr lang="en-US" sz="2400" dirty="0" smtClean="0"/>
                        <a:t>/**comment**/</a:t>
                      </a:r>
                      <a:endParaRPr lang="en-US" sz="2400" dirty="0"/>
                    </a:p>
                  </a:txBody>
                  <a:tcPr marT="45692" marB="45692" anchor="ctr"/>
                </a:tc>
              </a:tr>
              <a:tr h="1144468">
                <a:tc>
                  <a:txBody>
                    <a:bodyPr/>
                    <a:lstStyle/>
                    <a:p>
                      <a:pPr algn="l"/>
                      <a:r>
                        <a:rPr lang="en-US" sz="2400" dirty="0" smtClean="0"/>
                        <a:t>XML single-line comments</a:t>
                      </a:r>
                      <a:endParaRPr lang="en-US" sz="2400" dirty="0"/>
                    </a:p>
                  </a:txBody>
                  <a:tcPr marT="45692" marB="45692"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err="1" smtClean="0"/>
                        <a:t>Chú</a:t>
                      </a:r>
                      <a:r>
                        <a:rPr lang="en-US" sz="2400" baseline="0" dirty="0" smtClean="0"/>
                        <a:t> </a:t>
                      </a:r>
                      <a:r>
                        <a:rPr lang="en-US" sz="2400" baseline="0" dirty="0" err="1" smtClean="0"/>
                        <a:t>thích</a:t>
                      </a:r>
                      <a:r>
                        <a:rPr lang="en-US" sz="2400" baseline="0" dirty="0" smtClean="0"/>
                        <a:t> </a:t>
                      </a:r>
                      <a:r>
                        <a:rPr lang="en-US" sz="2400" baseline="0" dirty="0" err="1" smtClean="0"/>
                        <a:t>sử</a:t>
                      </a:r>
                      <a:r>
                        <a:rPr lang="en-US" sz="2400" baseline="0" dirty="0" smtClean="0"/>
                        <a:t> </a:t>
                      </a:r>
                      <a:r>
                        <a:rPr lang="en-US" sz="2400" baseline="0" dirty="0" err="1" smtClean="0"/>
                        <a:t>dụng</a:t>
                      </a:r>
                      <a:r>
                        <a:rPr lang="en-US" sz="2400" baseline="0" dirty="0" smtClean="0"/>
                        <a:t> </a:t>
                      </a:r>
                      <a:r>
                        <a:rPr lang="en-US" sz="2400" baseline="0" dirty="0" err="1" smtClean="0"/>
                        <a:t>cho</a:t>
                      </a:r>
                      <a:r>
                        <a:rPr lang="en-US" sz="2400" baseline="0" dirty="0" smtClean="0"/>
                        <a:t> </a:t>
                      </a:r>
                      <a:r>
                        <a:rPr lang="en-US" sz="2400" baseline="0" dirty="0" err="1" smtClean="0"/>
                        <a:t>một</a:t>
                      </a:r>
                      <a:r>
                        <a:rPr lang="en-US" sz="2400" baseline="0" dirty="0" smtClean="0"/>
                        <a:t> </a:t>
                      </a:r>
                      <a:r>
                        <a:rPr lang="en-US" sz="2400" baseline="0" dirty="0" err="1" smtClean="0"/>
                        <a:t>dòng</a:t>
                      </a:r>
                      <a:r>
                        <a:rPr lang="en-US" sz="2400" baseline="0" dirty="0" smtClean="0"/>
                        <a:t> </a:t>
                      </a:r>
                      <a:r>
                        <a:rPr lang="en-US" sz="2400" baseline="0" dirty="0" err="1" smtClean="0"/>
                        <a:t>mã</a:t>
                      </a:r>
                      <a:r>
                        <a:rPr lang="en-US" sz="2400" baseline="0" dirty="0" smtClean="0"/>
                        <a:t> </a:t>
                      </a:r>
                      <a:r>
                        <a:rPr lang="en-US" sz="2400" baseline="0" dirty="0" err="1" smtClean="0"/>
                        <a:t>nguồn</a:t>
                      </a:r>
                      <a:r>
                        <a:rPr lang="en-US" sz="2400" baseline="0" dirty="0" smtClean="0"/>
                        <a:t> </a:t>
                      </a:r>
                      <a:r>
                        <a:rPr lang="en-US" sz="2400" baseline="0" dirty="0" err="1" smtClean="0"/>
                        <a:t>chuẩn</a:t>
                      </a:r>
                      <a:r>
                        <a:rPr lang="en-US" sz="2400" baseline="0" dirty="0" smtClean="0"/>
                        <a:t> </a:t>
                      </a:r>
                      <a:r>
                        <a:rPr lang="en-US" sz="2400" baseline="0" dirty="0" err="1" smtClean="0"/>
                        <a:t>của</a:t>
                      </a:r>
                      <a:r>
                        <a:rPr lang="en-US" sz="2400" baseline="0" dirty="0" smtClean="0"/>
                        <a:t> XML</a:t>
                      </a:r>
                      <a:endParaRPr lang="en-US" sz="2400" dirty="0" smtClean="0"/>
                    </a:p>
                  </a:txBody>
                  <a:tcPr marT="45692" marB="45692" anchor="ctr"/>
                </a:tc>
                <a:tc>
                  <a:txBody>
                    <a:bodyPr/>
                    <a:lstStyle/>
                    <a:p>
                      <a:pPr algn="ctr"/>
                      <a:r>
                        <a:rPr lang="en-US" sz="2400" dirty="0" smtClean="0"/>
                        <a:t>///comment</a:t>
                      </a:r>
                      <a:endParaRPr lang="en-US" sz="2400" dirty="0"/>
                    </a:p>
                  </a:txBody>
                  <a:tcPr marT="45692" marB="45692" anchor="ctr"/>
                </a:tc>
              </a:tr>
            </a:tbl>
          </a:graphicData>
        </a:graphic>
      </p:graphicFrame>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t>Lệnh &amp; Khối lệnh</a:t>
            </a:r>
          </a:p>
        </p:txBody>
      </p:sp>
      <p:sp>
        <p:nvSpPr>
          <p:cNvPr id="31747" name="Content Placeholder 2"/>
          <p:cNvSpPr>
            <a:spLocks noGrp="1"/>
          </p:cNvSpPr>
          <p:nvPr>
            <p:ph idx="1"/>
          </p:nvPr>
        </p:nvSpPr>
        <p:spPr>
          <a:xfrm>
            <a:off x="628650" y="1690688"/>
            <a:ext cx="7886700" cy="4633912"/>
          </a:xfrm>
        </p:spPr>
        <p:txBody>
          <a:bodyPr/>
          <a:lstStyle/>
          <a:p>
            <a:pPr algn="just" eaLnBrk="1" hangingPunct="1">
              <a:lnSpc>
                <a:spcPct val="150000"/>
              </a:lnSpc>
            </a:pPr>
            <a:r>
              <a:rPr lang="en-US" smtClean="0"/>
              <a:t>Một câu lệnh thực hiện một chức năng nào đó (gán, xuất, nhập, …) và được kết thúc bằng dấu chấm phẩy (;)</a:t>
            </a:r>
          </a:p>
          <a:p>
            <a:pPr algn="just" eaLnBrk="1" hangingPunct="1">
              <a:lnSpc>
                <a:spcPct val="150000"/>
              </a:lnSpc>
            </a:pPr>
            <a:r>
              <a:rPr lang="en-US" smtClean="0"/>
              <a:t>Khối lệnh gồm nhiều lệnh và được đặt trong cặp dấu ngoặc nhọn { }</a:t>
            </a:r>
          </a:p>
        </p:txBody>
      </p:sp>
      <p:sp>
        <p:nvSpPr>
          <p:cNvPr id="31749"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mtClean="0"/>
              <a:t>Data Types (Kiểu dữ liệu - KDL)</a:t>
            </a:r>
          </a:p>
        </p:txBody>
      </p:sp>
      <p:sp>
        <p:nvSpPr>
          <p:cNvPr id="32771" name="Content Placeholder 2"/>
          <p:cNvSpPr>
            <a:spLocks noGrp="1"/>
          </p:cNvSpPr>
          <p:nvPr>
            <p:ph idx="1"/>
          </p:nvPr>
        </p:nvSpPr>
        <p:spPr>
          <a:xfrm>
            <a:off x="628650" y="1690688"/>
            <a:ext cx="7886700" cy="4665662"/>
          </a:xfrm>
        </p:spPr>
        <p:txBody>
          <a:bodyPr/>
          <a:lstStyle/>
          <a:p>
            <a:pPr algn="just" eaLnBrk="1" hangingPunct="1">
              <a:lnSpc>
                <a:spcPct val="150000"/>
              </a:lnSpc>
            </a:pPr>
            <a:r>
              <a:rPr lang="en-US" smtClean="0"/>
              <a:t>KDL là các loại dữ liệu và phạm vi giá trị của chúng trong bộ nhớ mà người lập trình sử dụng để lưu trữ.</a:t>
            </a:r>
          </a:p>
          <a:p>
            <a:pPr algn="just" eaLnBrk="1" hangingPunct="1">
              <a:lnSpc>
                <a:spcPct val="150000"/>
              </a:lnSpc>
            </a:pPr>
            <a:r>
              <a:rPr lang="en-US" smtClean="0"/>
              <a:t>Có 2 loại : KDL dựng sẵn &amp; KDL tự định nghĩa.</a:t>
            </a:r>
          </a:p>
          <a:p>
            <a:pPr eaLnBrk="1" hangingPunct="1">
              <a:lnSpc>
                <a:spcPct val="150000"/>
              </a:lnSpc>
            </a:pPr>
            <a:endParaRPr lang="en-US" smtClean="0"/>
          </a:p>
        </p:txBody>
      </p:sp>
      <p:sp>
        <p:nvSpPr>
          <p:cNvPr id="3277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32774"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32775"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Data Types (Kiểu dữ liệu - KDL)</a:t>
            </a:r>
          </a:p>
        </p:txBody>
      </p:sp>
      <p:sp>
        <p:nvSpPr>
          <p:cNvPr id="30723" name="Content Placeholder 2"/>
          <p:cNvSpPr>
            <a:spLocks noGrp="1"/>
          </p:cNvSpPr>
          <p:nvPr>
            <p:ph idx="1"/>
          </p:nvPr>
        </p:nvSpPr>
        <p:spPr>
          <a:xfrm>
            <a:off x="628650" y="1690688"/>
            <a:ext cx="7886700" cy="4665662"/>
          </a:xfrm>
        </p:spPr>
        <p:txBody>
          <a:bodyPr/>
          <a:lstStyle/>
          <a:p>
            <a:pPr marL="0" indent="0" algn="just" eaLnBrk="1" hangingPunct="1">
              <a:lnSpc>
                <a:spcPct val="150000"/>
              </a:lnSpc>
              <a:buFont typeface="Wingdings" panose="05000000000000000000" pitchFamily="2" charset="2"/>
              <a:buNone/>
              <a:defRPr/>
            </a:pPr>
            <a:r>
              <a:rPr lang="vi-VN" dirty="0" smtClean="0"/>
              <a:t>C</a:t>
            </a:r>
            <a:r>
              <a:rPr lang="vi-VN" dirty="0"/>
              <a:t># cũng chia tập dữ liệu thành hai kiểu: giá trị và tham chiếu. Biến kiểu giá trị được lưu trong vùng nhớ stack, còn biến kiểu tham chiếu được lưu trong vùng nhớ heap. </a:t>
            </a:r>
          </a:p>
          <a:p>
            <a:pPr algn="just" eaLnBrk="1" hangingPunct="1">
              <a:lnSpc>
                <a:spcPct val="150000"/>
              </a:lnSpc>
              <a:defRPr/>
            </a:pPr>
            <a:endParaRPr lang="en-US" dirty="0" smtClean="0"/>
          </a:p>
          <a:p>
            <a:pPr eaLnBrk="1" hangingPunct="1">
              <a:lnSpc>
                <a:spcPct val="150000"/>
              </a:lnSpc>
              <a:defRPr/>
            </a:pPr>
            <a:endParaRPr lang="en-US" dirty="0" smtClean="0"/>
          </a:p>
        </p:txBody>
      </p:sp>
      <p:sp>
        <p:nvSpPr>
          <p:cNvPr id="3379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33798"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33799"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mtClean="0"/>
              <a:t>Lập trình là gì?</a:t>
            </a:r>
            <a:endParaRPr lang="en-US" smtClean="0">
              <a:solidFill>
                <a:schemeClr val="accent1"/>
              </a:solidFill>
            </a:endParaRPr>
          </a:p>
        </p:txBody>
      </p:sp>
      <p:sp>
        <p:nvSpPr>
          <p:cNvPr id="7171" name="Content Placeholder 2"/>
          <p:cNvSpPr>
            <a:spLocks noGrp="1"/>
          </p:cNvSpPr>
          <p:nvPr>
            <p:ph idx="1"/>
          </p:nvPr>
        </p:nvSpPr>
        <p:spPr>
          <a:xfrm>
            <a:off x="628650" y="1690688"/>
            <a:ext cx="7886700" cy="4938712"/>
          </a:xfrm>
        </p:spPr>
        <p:txBody>
          <a:bodyPr/>
          <a:lstStyle/>
          <a:p>
            <a:pPr eaLnBrk="1" hangingPunct="1">
              <a:lnSpc>
                <a:spcPct val="150000"/>
              </a:lnSpc>
            </a:pPr>
            <a:r>
              <a:rPr lang="en-US" smtClean="0"/>
              <a:t>Máy tính dùng để giải quyết một loạt các bài toán.</a:t>
            </a:r>
          </a:p>
          <a:p>
            <a:pPr algn="just" eaLnBrk="1" hangingPunct="1">
              <a:lnSpc>
                <a:spcPct val="150000"/>
              </a:lnSpc>
            </a:pPr>
            <a:r>
              <a:rPr lang="en-US" smtClean="0"/>
              <a:t>Mỗi bài toán có cách giải quyết khác nhau dựa vào thuật giải.</a:t>
            </a:r>
          </a:p>
          <a:p>
            <a:pPr algn="just" eaLnBrk="1" hangingPunct="1">
              <a:lnSpc>
                <a:spcPct val="150000"/>
              </a:lnSpc>
            </a:pPr>
            <a:r>
              <a:rPr lang="en-US" smtClean="0"/>
              <a:t>Lập trình viên thể hiện các thuật giải theo một ngôn ngữ lập trình cụ thể.</a:t>
            </a:r>
          </a:p>
        </p:txBody>
      </p:sp>
      <p:sp>
        <p:nvSpPr>
          <p:cNvPr id="717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smtClean="0"/>
              <a:t>KDL định sẵn</a:t>
            </a:r>
          </a:p>
        </p:txBody>
      </p:sp>
      <p:sp>
        <p:nvSpPr>
          <p:cNvPr id="34819" name="Rectangle 3"/>
          <p:cNvSpPr>
            <a:spLocks noGrp="1" noChangeArrowheads="1"/>
          </p:cNvSpPr>
          <p:nvPr>
            <p:ph sz="quarter" idx="1"/>
          </p:nvPr>
        </p:nvSpPr>
        <p:spPr>
          <a:xfrm>
            <a:off x="628650" y="1690688"/>
            <a:ext cx="7296150" cy="4252912"/>
          </a:xfrm>
        </p:spPr>
        <p:txBody>
          <a:bodyPr/>
          <a:lstStyle/>
          <a:p>
            <a:pPr eaLnBrk="1" hangingPunct="1">
              <a:lnSpc>
                <a:spcPct val="150000"/>
              </a:lnSpc>
            </a:pPr>
            <a:r>
              <a:rPr lang="en-US" smtClean="0"/>
              <a:t>Số nguyên</a:t>
            </a:r>
          </a:p>
          <a:p>
            <a:pPr eaLnBrk="1" hangingPunct="1">
              <a:lnSpc>
                <a:spcPct val="150000"/>
              </a:lnSpc>
            </a:pPr>
            <a:r>
              <a:rPr lang="en-US" smtClean="0"/>
              <a:t>Số thực </a:t>
            </a:r>
          </a:p>
          <a:p>
            <a:pPr eaLnBrk="1" hangingPunct="1">
              <a:lnSpc>
                <a:spcPct val="150000"/>
              </a:lnSpc>
            </a:pPr>
            <a:r>
              <a:rPr lang="en-US" smtClean="0"/>
              <a:t>Ký tự, logic</a:t>
            </a:r>
          </a:p>
          <a:p>
            <a:pPr eaLnBrk="1" hangingPunct="1">
              <a:lnSpc>
                <a:spcPct val="150000"/>
              </a:lnSpc>
            </a:pPr>
            <a:r>
              <a:rPr lang="en-US" smtClean="0"/>
              <a:t>Chuỗi ký tự</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274638"/>
            <a:ext cx="7467600" cy="792162"/>
          </a:xfrm>
        </p:spPr>
        <p:txBody>
          <a:bodyPr/>
          <a:lstStyle/>
          <a:p>
            <a:pPr eaLnBrk="1" hangingPunct="1"/>
            <a:r>
              <a:rPr lang="en-US" smtClean="0"/>
              <a:t>Số nguyên</a:t>
            </a:r>
          </a:p>
        </p:txBody>
      </p:sp>
      <p:graphicFrame>
        <p:nvGraphicFramePr>
          <p:cNvPr id="8" name="Content Placeholder 7"/>
          <p:cNvGraphicFramePr>
            <a:graphicFrameLocks noGrp="1"/>
          </p:cNvGraphicFramePr>
          <p:nvPr>
            <p:ph sz="quarter" idx="1"/>
            <p:extLst>
              <p:ext uri="{D42A27DB-BD31-4B8C-83A1-F6EECF244321}">
                <p14:modId xmlns="" xmlns:p14="http://schemas.microsoft.com/office/powerpoint/2010/main" val="2816485771"/>
              </p:ext>
            </p:extLst>
          </p:nvPr>
        </p:nvGraphicFramePr>
        <p:xfrm>
          <a:off x="228600" y="1828800"/>
          <a:ext cx="8677275" cy="4700590"/>
        </p:xfrm>
        <a:graphic>
          <a:graphicData uri="http://schemas.openxmlformats.org/drawingml/2006/table">
            <a:tbl>
              <a:tblPr firstRow="1" bandRow="1">
                <a:tableStyleId>{5C22544A-7EE6-4342-B048-85BDC9FD1C3A}</a:tableStyleId>
              </a:tblPr>
              <a:tblGrid>
                <a:gridCol w="838521"/>
                <a:gridCol w="933770"/>
                <a:gridCol w="936184"/>
                <a:gridCol w="3521405"/>
                <a:gridCol w="2447395"/>
              </a:tblGrid>
              <a:tr h="1005939">
                <a:tc>
                  <a:txBody>
                    <a:bodyPr/>
                    <a:lstStyle/>
                    <a:p>
                      <a:pPr algn="ctr"/>
                      <a:r>
                        <a:rPr lang="en-US" sz="2000" dirty="0" err="1" smtClean="0"/>
                        <a:t>Kiểu</a:t>
                      </a:r>
                      <a:endParaRPr lang="en-US" sz="2000" dirty="0" smtClean="0"/>
                    </a:p>
                    <a:p>
                      <a:pPr algn="ctr"/>
                      <a:r>
                        <a:rPr lang="en-US" sz="2000" baseline="0" dirty="0" smtClean="0"/>
                        <a:t>C#</a:t>
                      </a:r>
                      <a:endParaRPr lang="en-US" sz="2000" dirty="0"/>
                    </a:p>
                  </a:txBody>
                  <a:tcPr marT="45731" marB="45731" anchor="ctr"/>
                </a:tc>
                <a:tc>
                  <a:txBody>
                    <a:bodyPr/>
                    <a:lstStyle/>
                    <a:p>
                      <a:pPr algn="ctr"/>
                      <a:r>
                        <a:rPr lang="en-US" sz="2000" dirty="0" err="1" smtClean="0"/>
                        <a:t>Kích</a:t>
                      </a:r>
                      <a:endParaRPr lang="en-US" sz="2000" baseline="0" dirty="0" smtClean="0"/>
                    </a:p>
                    <a:p>
                      <a:pPr algn="ctr"/>
                      <a:r>
                        <a:rPr lang="en-US" sz="2000" baseline="0" dirty="0" err="1" smtClean="0"/>
                        <a:t>Thước</a:t>
                      </a:r>
                      <a:endParaRPr lang="en-US" sz="2000" baseline="0" dirty="0" smtClean="0"/>
                    </a:p>
                    <a:p>
                      <a:pPr algn="ctr"/>
                      <a:r>
                        <a:rPr lang="en-US" sz="2000" baseline="0" dirty="0" smtClean="0"/>
                        <a:t>(byte)</a:t>
                      </a:r>
                      <a:endParaRPr lang="en-US" sz="2000" dirty="0"/>
                    </a:p>
                  </a:txBody>
                  <a:tcPr marT="45731" marB="45731" anchor="ctr"/>
                </a:tc>
                <a:tc>
                  <a:txBody>
                    <a:bodyPr/>
                    <a:lstStyle/>
                    <a:p>
                      <a:pPr algn="ctr"/>
                      <a:r>
                        <a:rPr lang="en-US" sz="2000" dirty="0" err="1" smtClean="0"/>
                        <a:t>Kiểu</a:t>
                      </a:r>
                      <a:endParaRPr lang="en-US" sz="2000" baseline="0" dirty="0" smtClean="0"/>
                    </a:p>
                    <a:p>
                      <a:pPr algn="ctr"/>
                      <a:r>
                        <a:rPr lang="en-US" sz="2000" baseline="0" dirty="0" smtClean="0"/>
                        <a:t>.NET</a:t>
                      </a:r>
                      <a:endParaRPr lang="en-US" sz="2000" dirty="0"/>
                    </a:p>
                  </a:txBody>
                  <a:tcPr marT="45731" marB="45731" anchor="ctr"/>
                </a:tc>
                <a:tc>
                  <a:txBody>
                    <a:bodyPr/>
                    <a:lstStyle/>
                    <a:p>
                      <a:pPr algn="ctr"/>
                      <a:r>
                        <a:rPr lang="en-US" sz="2000" smtClean="0"/>
                        <a:t>Miền</a:t>
                      </a:r>
                      <a:r>
                        <a:rPr lang="en-US" sz="2000" baseline="0" smtClean="0"/>
                        <a:t> giá trị</a:t>
                      </a:r>
                      <a:endParaRPr lang="en-US" sz="2000"/>
                    </a:p>
                  </a:txBody>
                  <a:tcPr marT="45731" marB="45731" anchor="ctr"/>
                </a:tc>
                <a:tc>
                  <a:txBody>
                    <a:bodyPr/>
                    <a:lstStyle/>
                    <a:p>
                      <a:pPr algn="ctr"/>
                      <a:r>
                        <a:rPr lang="en-US" sz="2000" dirty="0" err="1" smtClean="0"/>
                        <a:t>Mô</a:t>
                      </a:r>
                      <a:r>
                        <a:rPr lang="en-US" sz="2000" baseline="0" dirty="0" smtClean="0"/>
                        <a:t> </a:t>
                      </a:r>
                      <a:r>
                        <a:rPr lang="en-US" sz="2000" baseline="0" dirty="0" err="1" smtClean="0"/>
                        <a:t>tả</a:t>
                      </a:r>
                      <a:endParaRPr lang="en-US" sz="2000" dirty="0"/>
                    </a:p>
                  </a:txBody>
                  <a:tcPr marT="45731" marB="45731" anchor="ctr"/>
                </a:tc>
              </a:tr>
              <a:tr h="701113">
                <a:tc>
                  <a:txBody>
                    <a:bodyPr/>
                    <a:lstStyle/>
                    <a:p>
                      <a:r>
                        <a:rPr lang="en-US" sz="2000" dirty="0" smtClean="0"/>
                        <a:t>byte</a:t>
                      </a:r>
                      <a:endParaRPr lang="en-US" sz="2000" dirty="0"/>
                    </a:p>
                  </a:txBody>
                  <a:tcPr marT="45731" marB="45731" anchor="ctr"/>
                </a:tc>
                <a:tc>
                  <a:txBody>
                    <a:bodyPr/>
                    <a:lstStyle/>
                    <a:p>
                      <a:r>
                        <a:rPr lang="en-US" sz="2000" dirty="0" smtClean="0"/>
                        <a:t>1</a:t>
                      </a:r>
                      <a:endParaRPr lang="en-US" sz="2000" dirty="0"/>
                    </a:p>
                  </a:txBody>
                  <a:tcPr marT="45731" marB="45731" anchor="ctr"/>
                </a:tc>
                <a:tc>
                  <a:txBody>
                    <a:bodyPr/>
                    <a:lstStyle/>
                    <a:p>
                      <a:r>
                        <a:rPr lang="en-US" sz="2000" smtClean="0"/>
                        <a:t>Byte</a:t>
                      </a:r>
                      <a:endParaRPr lang="en-US" sz="2000"/>
                    </a:p>
                  </a:txBody>
                  <a:tcPr marT="45731" marB="45731" anchor="ctr"/>
                </a:tc>
                <a:tc>
                  <a:txBody>
                    <a:bodyPr/>
                    <a:lstStyle/>
                    <a:p>
                      <a:r>
                        <a:rPr lang="en-US" sz="2000" smtClean="0"/>
                        <a:t>[0..255]</a:t>
                      </a:r>
                      <a:endParaRPr lang="en-US" sz="2000"/>
                    </a:p>
                  </a:txBody>
                  <a:tcPr marT="45731" marB="45731" anchor="ctr"/>
                </a:tc>
                <a:tc>
                  <a:txBody>
                    <a:bodyPr/>
                    <a:lstStyle/>
                    <a:p>
                      <a:r>
                        <a:rPr lang="en-US" sz="2000" smtClean="0"/>
                        <a:t>Số</a:t>
                      </a:r>
                      <a:r>
                        <a:rPr lang="en-US" sz="2000" baseline="0" smtClean="0"/>
                        <a:t> nguyên dương không dấu</a:t>
                      </a:r>
                      <a:endParaRPr lang="en-US" sz="2000"/>
                    </a:p>
                  </a:txBody>
                  <a:tcPr marT="45731" marB="45731" anchor="ctr"/>
                </a:tc>
              </a:tr>
              <a:tr h="397828">
                <a:tc>
                  <a:txBody>
                    <a:bodyPr/>
                    <a:lstStyle/>
                    <a:p>
                      <a:r>
                        <a:rPr lang="en-US" sz="2000" smtClean="0"/>
                        <a:t>sbyte</a:t>
                      </a:r>
                      <a:endParaRPr lang="en-US" sz="2000"/>
                    </a:p>
                  </a:txBody>
                  <a:tcPr marT="45731" marB="45731" anchor="ctr"/>
                </a:tc>
                <a:tc>
                  <a:txBody>
                    <a:bodyPr/>
                    <a:lstStyle/>
                    <a:p>
                      <a:r>
                        <a:rPr lang="en-US" sz="2000" smtClean="0"/>
                        <a:t>1</a:t>
                      </a:r>
                      <a:endParaRPr lang="en-US" sz="2000"/>
                    </a:p>
                  </a:txBody>
                  <a:tcPr marT="45731" marB="45731" anchor="ctr"/>
                </a:tc>
                <a:tc>
                  <a:txBody>
                    <a:bodyPr/>
                    <a:lstStyle/>
                    <a:p>
                      <a:r>
                        <a:rPr lang="en-US" sz="2000" smtClean="0"/>
                        <a:t>Sbyte</a:t>
                      </a:r>
                      <a:endParaRPr lang="en-US" sz="2000"/>
                    </a:p>
                  </a:txBody>
                  <a:tcPr marT="45731" marB="45731" anchor="ctr"/>
                </a:tc>
                <a:tc>
                  <a:txBody>
                    <a:bodyPr/>
                    <a:lstStyle/>
                    <a:p>
                      <a:r>
                        <a:rPr lang="en-US" sz="2000" smtClean="0"/>
                        <a:t>[-128..127]</a:t>
                      </a:r>
                      <a:endParaRPr lang="en-US" sz="2000"/>
                    </a:p>
                  </a:txBody>
                  <a:tcPr marT="45731" marB="45731" anchor="ctr"/>
                </a:tc>
                <a:tc>
                  <a:txBody>
                    <a:bodyPr/>
                    <a:lstStyle/>
                    <a:p>
                      <a:r>
                        <a:rPr lang="en-US" sz="2000" smtClean="0"/>
                        <a:t>Số</a:t>
                      </a:r>
                      <a:r>
                        <a:rPr lang="en-US" sz="2000" baseline="0" smtClean="0"/>
                        <a:t> nguyên có dấu</a:t>
                      </a:r>
                      <a:endParaRPr lang="en-US" sz="2000"/>
                    </a:p>
                  </a:txBody>
                  <a:tcPr marT="45731" marB="45731" anchor="ctr"/>
                </a:tc>
              </a:tr>
              <a:tr h="397828">
                <a:tc>
                  <a:txBody>
                    <a:bodyPr/>
                    <a:lstStyle/>
                    <a:p>
                      <a:r>
                        <a:rPr lang="en-US" sz="2000" dirty="0" smtClean="0"/>
                        <a:t>short</a:t>
                      </a:r>
                      <a:r>
                        <a:rPr lang="en-US" sz="2000" baseline="0" dirty="0" smtClean="0"/>
                        <a:t> </a:t>
                      </a:r>
                      <a:endParaRPr lang="en-US" sz="2000" dirty="0"/>
                    </a:p>
                  </a:txBody>
                  <a:tcPr marT="45731" marB="45731" anchor="ctr"/>
                </a:tc>
                <a:tc>
                  <a:txBody>
                    <a:bodyPr/>
                    <a:lstStyle/>
                    <a:p>
                      <a:r>
                        <a:rPr lang="en-US" sz="2000" smtClean="0"/>
                        <a:t>2</a:t>
                      </a:r>
                      <a:endParaRPr lang="en-US" sz="2000"/>
                    </a:p>
                  </a:txBody>
                  <a:tcPr marT="45731" marB="45731" anchor="ctr"/>
                </a:tc>
                <a:tc>
                  <a:txBody>
                    <a:bodyPr/>
                    <a:lstStyle/>
                    <a:p>
                      <a:r>
                        <a:rPr lang="en-US" sz="2000" smtClean="0"/>
                        <a:t>Int16</a:t>
                      </a:r>
                      <a:endParaRPr lang="en-US" sz="2000"/>
                    </a:p>
                  </a:txBody>
                  <a:tcPr marT="45731" marB="45731" anchor="ctr"/>
                </a:tc>
                <a:tc>
                  <a:txBody>
                    <a:bodyPr/>
                    <a:lstStyle/>
                    <a:p>
                      <a:r>
                        <a:rPr lang="en-US" sz="2000" dirty="0" smtClean="0"/>
                        <a:t>[0..65.535]</a:t>
                      </a:r>
                      <a:endParaRPr lang="en-US" sz="2000" dirty="0"/>
                    </a:p>
                  </a:txBody>
                  <a:tcPr marT="45731" marB="45731" anchor="ctr"/>
                </a:tc>
                <a:tc>
                  <a:txBody>
                    <a:bodyPr/>
                    <a:lstStyle/>
                    <a:p>
                      <a:r>
                        <a:rPr lang="en-US" sz="2000" smtClean="0"/>
                        <a:t>Số</a:t>
                      </a:r>
                      <a:r>
                        <a:rPr lang="en-US" sz="2000" baseline="0" smtClean="0"/>
                        <a:t> nguyên không dấu</a:t>
                      </a:r>
                      <a:endParaRPr lang="en-US" sz="2000"/>
                    </a:p>
                  </a:txBody>
                  <a:tcPr marT="45731" marB="45731" anchor="ctr"/>
                </a:tc>
              </a:tr>
              <a:tr h="701113">
                <a:tc>
                  <a:txBody>
                    <a:bodyPr/>
                    <a:lstStyle/>
                    <a:p>
                      <a:r>
                        <a:rPr lang="en-US" sz="2000" smtClean="0"/>
                        <a:t>int</a:t>
                      </a:r>
                      <a:endParaRPr lang="en-US" sz="2000"/>
                    </a:p>
                  </a:txBody>
                  <a:tcPr marT="45731" marB="45731" anchor="ctr"/>
                </a:tc>
                <a:tc>
                  <a:txBody>
                    <a:bodyPr/>
                    <a:lstStyle/>
                    <a:p>
                      <a:r>
                        <a:rPr lang="en-US" sz="2000" smtClean="0"/>
                        <a:t>4</a:t>
                      </a:r>
                      <a:endParaRPr lang="en-US" sz="2000"/>
                    </a:p>
                  </a:txBody>
                  <a:tcPr marT="45731" marB="45731" anchor="ctr"/>
                </a:tc>
                <a:tc>
                  <a:txBody>
                    <a:bodyPr/>
                    <a:lstStyle/>
                    <a:p>
                      <a:r>
                        <a:rPr lang="en-US" sz="2000" smtClean="0"/>
                        <a:t>Int32 </a:t>
                      </a:r>
                      <a:endParaRPr lang="en-US" sz="2000"/>
                    </a:p>
                  </a:txBody>
                  <a:tcPr marT="45731" marB="45731" anchor="ctr"/>
                </a:tc>
                <a:tc>
                  <a:txBody>
                    <a:bodyPr/>
                    <a:lstStyle/>
                    <a:p>
                      <a:r>
                        <a:rPr lang="en-US" sz="2000" dirty="0" err="1" smtClean="0"/>
                        <a:t>Từ</a:t>
                      </a:r>
                      <a:r>
                        <a:rPr lang="en-US" sz="2000" dirty="0" smtClean="0"/>
                        <a:t> -2.147.483.647 </a:t>
                      </a:r>
                    </a:p>
                    <a:p>
                      <a:r>
                        <a:rPr lang="en-US" sz="2000" dirty="0" err="1" smtClean="0"/>
                        <a:t>đến</a:t>
                      </a:r>
                      <a:r>
                        <a:rPr lang="en-US" sz="2000" dirty="0" smtClean="0"/>
                        <a:t> 2.147.483.646</a:t>
                      </a:r>
                      <a:endParaRPr lang="en-US" sz="2000" dirty="0"/>
                    </a:p>
                  </a:txBody>
                  <a:tcPr marT="45731" marB="45731" anchor="ctr"/>
                </a:tc>
                <a:tc>
                  <a:txBody>
                    <a:bodyPr/>
                    <a:lstStyle/>
                    <a:p>
                      <a:r>
                        <a:rPr lang="en-US" sz="2000" smtClean="0"/>
                        <a:t>Số</a:t>
                      </a:r>
                      <a:r>
                        <a:rPr lang="en-US" sz="2000" baseline="0" smtClean="0"/>
                        <a:t> nguyên có dấu</a:t>
                      </a:r>
                      <a:endParaRPr lang="en-US" sz="2000"/>
                    </a:p>
                  </a:txBody>
                  <a:tcPr marT="45731" marB="45731" anchor="ctr"/>
                </a:tc>
              </a:tr>
              <a:tr h="397828">
                <a:tc>
                  <a:txBody>
                    <a:bodyPr/>
                    <a:lstStyle/>
                    <a:p>
                      <a:r>
                        <a:rPr lang="en-US" sz="2000" smtClean="0"/>
                        <a:t>uint</a:t>
                      </a:r>
                      <a:endParaRPr lang="en-US" sz="2000"/>
                    </a:p>
                  </a:txBody>
                  <a:tcPr marT="45731" marB="45731" anchor="ctr"/>
                </a:tc>
                <a:tc>
                  <a:txBody>
                    <a:bodyPr/>
                    <a:lstStyle/>
                    <a:p>
                      <a:r>
                        <a:rPr lang="en-US" sz="2000" smtClean="0"/>
                        <a:t>4</a:t>
                      </a:r>
                      <a:endParaRPr lang="en-US" sz="2000"/>
                    </a:p>
                  </a:txBody>
                  <a:tcPr marT="45731" marB="45731" anchor="ctr"/>
                </a:tc>
                <a:tc>
                  <a:txBody>
                    <a:bodyPr/>
                    <a:lstStyle/>
                    <a:p>
                      <a:r>
                        <a:rPr lang="en-US" sz="2000" smtClean="0"/>
                        <a:t>Uint32</a:t>
                      </a:r>
                      <a:endParaRPr lang="en-US" sz="2000"/>
                    </a:p>
                  </a:txBody>
                  <a:tcPr marT="45731" marB="45731" anchor="ctr"/>
                </a:tc>
                <a:tc>
                  <a:txBody>
                    <a:bodyPr/>
                    <a:lstStyle/>
                    <a:p>
                      <a:r>
                        <a:rPr lang="en-US" sz="2000" smtClean="0"/>
                        <a:t>Từ</a:t>
                      </a:r>
                      <a:r>
                        <a:rPr lang="en-US" sz="2000" baseline="0" smtClean="0"/>
                        <a:t> </a:t>
                      </a:r>
                      <a:r>
                        <a:rPr lang="en-US" sz="2000" smtClean="0"/>
                        <a:t>0 đến</a:t>
                      </a:r>
                      <a:r>
                        <a:rPr lang="en-US" sz="2000" baseline="0" smtClean="0"/>
                        <a:t> </a:t>
                      </a:r>
                      <a:r>
                        <a:rPr lang="en-US" sz="2000" smtClean="0"/>
                        <a:t>4.294.967.295</a:t>
                      </a:r>
                      <a:endParaRPr lang="en-US" sz="2000"/>
                    </a:p>
                  </a:txBody>
                  <a:tcPr marT="45731" marB="45731" anchor="ctr"/>
                </a:tc>
                <a:tc>
                  <a:txBody>
                    <a:bodyPr/>
                    <a:lstStyle/>
                    <a:p>
                      <a:r>
                        <a:rPr lang="en-US" sz="2000" smtClean="0"/>
                        <a:t>Số</a:t>
                      </a:r>
                      <a:r>
                        <a:rPr lang="en-US" sz="2000" baseline="0" smtClean="0"/>
                        <a:t> nguyên không dấu</a:t>
                      </a:r>
                      <a:endParaRPr lang="en-US" sz="2000"/>
                    </a:p>
                  </a:txBody>
                  <a:tcPr marT="45731" marB="45731" anchor="ctr"/>
                </a:tc>
              </a:tr>
              <a:tr h="701113">
                <a:tc>
                  <a:txBody>
                    <a:bodyPr/>
                    <a:lstStyle/>
                    <a:p>
                      <a:r>
                        <a:rPr lang="en-US" sz="2000" smtClean="0"/>
                        <a:t>long</a:t>
                      </a:r>
                      <a:endParaRPr lang="en-US" sz="2000"/>
                    </a:p>
                  </a:txBody>
                  <a:tcPr marT="45731" marB="45731" anchor="ctr"/>
                </a:tc>
                <a:tc>
                  <a:txBody>
                    <a:bodyPr/>
                    <a:lstStyle/>
                    <a:p>
                      <a:r>
                        <a:rPr lang="en-US" sz="2000" smtClean="0"/>
                        <a:t>8</a:t>
                      </a:r>
                      <a:endParaRPr lang="en-US" sz="2000"/>
                    </a:p>
                  </a:txBody>
                  <a:tcPr marT="45731" marB="45731" anchor="ctr"/>
                </a:tc>
                <a:tc>
                  <a:txBody>
                    <a:bodyPr/>
                    <a:lstStyle/>
                    <a:p>
                      <a:r>
                        <a:rPr lang="en-US" sz="2000" smtClean="0"/>
                        <a:t>Int64</a:t>
                      </a:r>
                      <a:endParaRPr lang="en-US" sz="2000"/>
                    </a:p>
                  </a:txBody>
                  <a:tcPr marT="45731" marB="45731" anchor="ctr"/>
                </a:tc>
                <a:tc>
                  <a:txBody>
                    <a:bodyPr/>
                    <a:lstStyle/>
                    <a:p>
                      <a:r>
                        <a:rPr lang="en-US" sz="2000" dirty="0" err="1" smtClean="0"/>
                        <a:t>Từ</a:t>
                      </a:r>
                      <a:r>
                        <a:rPr lang="en-US" sz="2000" baseline="0" dirty="0" smtClean="0"/>
                        <a:t> -9.223.370.036.854.775.808</a:t>
                      </a:r>
                    </a:p>
                    <a:p>
                      <a:r>
                        <a:rPr lang="en-US" sz="2000" baseline="0" dirty="0" err="1" smtClean="0"/>
                        <a:t>đến</a:t>
                      </a:r>
                      <a:r>
                        <a:rPr lang="en-US" sz="2000" baseline="0" dirty="0" smtClean="0"/>
                        <a:t> 9.223.370.036.854.775.807</a:t>
                      </a:r>
                      <a:endParaRPr lang="en-US" sz="2000" dirty="0"/>
                    </a:p>
                  </a:txBody>
                  <a:tcPr marT="45731" marB="45731" anchor="ctr"/>
                </a:tc>
                <a:tc>
                  <a:txBody>
                    <a:bodyPr/>
                    <a:lstStyle/>
                    <a:p>
                      <a:r>
                        <a:rPr lang="en-US" sz="2000" dirty="0" err="1" smtClean="0"/>
                        <a:t>Số</a:t>
                      </a:r>
                      <a:r>
                        <a:rPr lang="en-US" sz="2000" baseline="0" dirty="0" smtClean="0"/>
                        <a:t> </a:t>
                      </a:r>
                      <a:r>
                        <a:rPr lang="en-US" sz="2000" baseline="0" dirty="0" err="1" smtClean="0"/>
                        <a:t>nguyên</a:t>
                      </a:r>
                      <a:r>
                        <a:rPr lang="en-US" sz="2000" baseline="0" dirty="0" smtClean="0"/>
                        <a:t> </a:t>
                      </a:r>
                      <a:r>
                        <a:rPr lang="en-US" sz="2000" baseline="0" dirty="0" err="1" smtClean="0"/>
                        <a:t>có</a:t>
                      </a:r>
                      <a:r>
                        <a:rPr lang="en-US" sz="2000" baseline="0" dirty="0" smtClean="0"/>
                        <a:t> </a:t>
                      </a:r>
                      <a:r>
                        <a:rPr lang="en-US" sz="2000" baseline="0" dirty="0" err="1" smtClean="0"/>
                        <a:t>dấu</a:t>
                      </a:r>
                      <a:endParaRPr lang="en-US" sz="2000" dirty="0"/>
                    </a:p>
                  </a:txBody>
                  <a:tcPr marT="45731" marB="45731" anchor="ctr"/>
                </a:tc>
              </a:tr>
              <a:tr h="397828">
                <a:tc>
                  <a:txBody>
                    <a:bodyPr/>
                    <a:lstStyle/>
                    <a:p>
                      <a:r>
                        <a:rPr lang="en-US" sz="2000" smtClean="0"/>
                        <a:t>ulong</a:t>
                      </a:r>
                      <a:endParaRPr lang="en-US" sz="2000"/>
                    </a:p>
                  </a:txBody>
                  <a:tcPr marT="45731" marB="45731" anchor="ctr"/>
                </a:tc>
                <a:tc>
                  <a:txBody>
                    <a:bodyPr/>
                    <a:lstStyle/>
                    <a:p>
                      <a:r>
                        <a:rPr lang="en-US" sz="2000" smtClean="0"/>
                        <a:t>8</a:t>
                      </a:r>
                      <a:endParaRPr lang="en-US" sz="2000"/>
                    </a:p>
                  </a:txBody>
                  <a:tcPr marT="45731" marB="45731" anchor="ctr"/>
                </a:tc>
                <a:tc>
                  <a:txBody>
                    <a:bodyPr/>
                    <a:lstStyle/>
                    <a:p>
                      <a:r>
                        <a:rPr lang="en-US" sz="2000" smtClean="0"/>
                        <a:t>Uint64</a:t>
                      </a:r>
                      <a:endParaRPr lang="en-US" sz="2000"/>
                    </a:p>
                  </a:txBody>
                  <a:tcPr marT="45731" marB="45731" anchor="ctr"/>
                </a:tc>
                <a:tc>
                  <a:txBody>
                    <a:bodyPr/>
                    <a:lstStyle/>
                    <a:p>
                      <a:r>
                        <a:rPr lang="en-US" sz="2000" smtClean="0"/>
                        <a:t>Từ</a:t>
                      </a:r>
                      <a:r>
                        <a:rPr lang="en-US" sz="2000" baseline="0" smtClean="0"/>
                        <a:t> 0 đến 0xffff ffff ffff ffff</a:t>
                      </a:r>
                      <a:endParaRPr lang="en-US" sz="2000"/>
                    </a:p>
                  </a:txBody>
                  <a:tcPr marT="45731" marB="45731" anchor="ctr"/>
                </a:tc>
                <a:tc>
                  <a:txBody>
                    <a:bodyPr/>
                    <a:lstStyle/>
                    <a:p>
                      <a:r>
                        <a:rPr lang="en-US" sz="2000" dirty="0" err="1" smtClean="0"/>
                        <a:t>Số</a:t>
                      </a:r>
                      <a:r>
                        <a:rPr lang="en-US" sz="2000" baseline="0" dirty="0" smtClean="0"/>
                        <a:t> </a:t>
                      </a:r>
                      <a:r>
                        <a:rPr lang="en-US" sz="2000" baseline="0" dirty="0" err="1" smtClean="0"/>
                        <a:t>nguyên</a:t>
                      </a:r>
                      <a:r>
                        <a:rPr lang="en-US" sz="2000" baseline="0" dirty="0" smtClean="0"/>
                        <a:t> </a:t>
                      </a:r>
                      <a:r>
                        <a:rPr lang="en-US" sz="2000" baseline="0" dirty="0" err="1" smtClean="0"/>
                        <a:t>không</a:t>
                      </a:r>
                      <a:r>
                        <a:rPr lang="en-US" sz="2000" baseline="0" dirty="0" smtClean="0"/>
                        <a:t> </a:t>
                      </a:r>
                      <a:r>
                        <a:rPr lang="en-US" sz="2000" baseline="0" dirty="0" err="1" smtClean="0"/>
                        <a:t>dấu</a:t>
                      </a:r>
                      <a:endParaRPr lang="en-US" sz="2000" dirty="0"/>
                    </a:p>
                  </a:txBody>
                  <a:tcPr marT="45731" marB="45731" anchor="ct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09600" y="274638"/>
            <a:ext cx="7315200" cy="1249362"/>
          </a:xfrm>
        </p:spPr>
        <p:txBody>
          <a:bodyPr/>
          <a:lstStyle/>
          <a:p>
            <a:pPr eaLnBrk="1" hangingPunct="1"/>
            <a:r>
              <a:rPr lang="en-US" smtClean="0"/>
              <a:t>Ký tự và logic</a:t>
            </a:r>
          </a:p>
        </p:txBody>
      </p:sp>
      <p:graphicFrame>
        <p:nvGraphicFramePr>
          <p:cNvPr id="8" name="Content Placeholder 7"/>
          <p:cNvGraphicFramePr>
            <a:graphicFrameLocks noGrp="1"/>
          </p:cNvGraphicFramePr>
          <p:nvPr>
            <p:ph sz="quarter" idx="1"/>
          </p:nvPr>
        </p:nvGraphicFramePr>
        <p:xfrm>
          <a:off x="298450" y="2008188"/>
          <a:ext cx="8616949" cy="2408237"/>
        </p:xfrm>
        <a:graphic>
          <a:graphicData uri="http://schemas.openxmlformats.org/drawingml/2006/table">
            <a:tbl>
              <a:tblPr firstRow="1" bandRow="1">
                <a:tableStyleId>{5C22544A-7EE6-4342-B048-85BDC9FD1C3A}</a:tableStyleId>
              </a:tblPr>
              <a:tblGrid>
                <a:gridCol w="916348"/>
                <a:gridCol w="1573958"/>
                <a:gridCol w="1446598"/>
                <a:gridCol w="2395397"/>
                <a:gridCol w="2284648"/>
              </a:tblGrid>
              <a:tr h="1371771">
                <a:tc>
                  <a:txBody>
                    <a:bodyPr/>
                    <a:lstStyle/>
                    <a:p>
                      <a:pPr algn="ctr"/>
                      <a:r>
                        <a:rPr lang="en-US" sz="2800" dirty="0" err="1" smtClean="0"/>
                        <a:t>Kiểu</a:t>
                      </a:r>
                      <a:endParaRPr lang="en-US" sz="2800" dirty="0" smtClean="0"/>
                    </a:p>
                    <a:p>
                      <a:pPr algn="ctr"/>
                      <a:r>
                        <a:rPr lang="en-US" sz="2800" baseline="0" dirty="0" smtClean="0"/>
                        <a:t>C#</a:t>
                      </a:r>
                      <a:endParaRPr lang="en-US" sz="2800" dirty="0"/>
                    </a:p>
                  </a:txBody>
                  <a:tcPr marL="91444" marR="91444" marT="45732" marB="45732"/>
                </a:tc>
                <a:tc>
                  <a:txBody>
                    <a:bodyPr/>
                    <a:lstStyle/>
                    <a:p>
                      <a:pPr algn="ctr"/>
                      <a:r>
                        <a:rPr lang="en-US" sz="2800" dirty="0" err="1" smtClean="0"/>
                        <a:t>Kích</a:t>
                      </a:r>
                      <a:r>
                        <a:rPr lang="en-US" sz="2800" baseline="0" dirty="0" smtClean="0"/>
                        <a:t> </a:t>
                      </a:r>
                      <a:r>
                        <a:rPr lang="en-US" sz="2800" baseline="0" dirty="0" err="1" smtClean="0"/>
                        <a:t>thước</a:t>
                      </a:r>
                      <a:r>
                        <a:rPr lang="en-US" sz="2800" baseline="0" dirty="0" smtClean="0"/>
                        <a:t> </a:t>
                      </a:r>
                    </a:p>
                    <a:p>
                      <a:pPr algn="ctr"/>
                      <a:r>
                        <a:rPr lang="en-US" sz="2800" baseline="0" dirty="0" smtClean="0"/>
                        <a:t>(byte)</a:t>
                      </a:r>
                      <a:endParaRPr lang="en-US" sz="2800" dirty="0"/>
                    </a:p>
                  </a:txBody>
                  <a:tcPr marL="91444" marR="91444" marT="45732" marB="45732"/>
                </a:tc>
                <a:tc>
                  <a:txBody>
                    <a:bodyPr/>
                    <a:lstStyle/>
                    <a:p>
                      <a:pPr algn="ctr"/>
                      <a:r>
                        <a:rPr lang="en-US" sz="2800" dirty="0" err="1" smtClean="0"/>
                        <a:t>Kiểu</a:t>
                      </a:r>
                      <a:r>
                        <a:rPr lang="en-US" sz="2800" baseline="0" dirty="0" smtClean="0"/>
                        <a:t> </a:t>
                      </a:r>
                    </a:p>
                    <a:p>
                      <a:pPr algn="ctr"/>
                      <a:r>
                        <a:rPr lang="en-US" sz="2800" baseline="0" dirty="0" smtClean="0"/>
                        <a:t>.NET</a:t>
                      </a:r>
                      <a:endParaRPr lang="en-US" sz="2800" dirty="0"/>
                    </a:p>
                  </a:txBody>
                  <a:tcPr marL="91444" marR="91444" marT="45732" marB="45732"/>
                </a:tc>
                <a:tc>
                  <a:txBody>
                    <a:bodyPr/>
                    <a:lstStyle/>
                    <a:p>
                      <a:pPr algn="ctr"/>
                      <a:r>
                        <a:rPr lang="en-US" sz="2800" smtClean="0"/>
                        <a:t>Miền</a:t>
                      </a:r>
                      <a:r>
                        <a:rPr lang="en-US" sz="2800" baseline="0" smtClean="0"/>
                        <a:t> giá trị</a:t>
                      </a:r>
                      <a:endParaRPr lang="en-US" sz="2800"/>
                    </a:p>
                  </a:txBody>
                  <a:tcPr marL="91444" marR="91444" marT="45732" marB="45732"/>
                </a:tc>
                <a:tc>
                  <a:txBody>
                    <a:bodyPr/>
                    <a:lstStyle/>
                    <a:p>
                      <a:pPr algn="ctr"/>
                      <a:r>
                        <a:rPr lang="en-US" sz="2800" smtClean="0"/>
                        <a:t>Mô</a:t>
                      </a:r>
                      <a:r>
                        <a:rPr lang="en-US" sz="2800" baseline="0" smtClean="0"/>
                        <a:t> tả</a:t>
                      </a:r>
                      <a:endParaRPr lang="en-US" sz="2800"/>
                    </a:p>
                  </a:txBody>
                  <a:tcPr marL="91444" marR="91444" marT="45732" marB="45732"/>
                </a:tc>
              </a:tr>
              <a:tr h="518233">
                <a:tc>
                  <a:txBody>
                    <a:bodyPr/>
                    <a:lstStyle/>
                    <a:p>
                      <a:r>
                        <a:rPr lang="en-US" sz="2800" dirty="0" err="1" smtClean="0"/>
                        <a:t>bool</a:t>
                      </a:r>
                      <a:endParaRPr lang="en-US" sz="2800" dirty="0"/>
                    </a:p>
                  </a:txBody>
                  <a:tcPr marL="91444" marR="91444" marT="45732" marB="45732"/>
                </a:tc>
                <a:tc>
                  <a:txBody>
                    <a:bodyPr/>
                    <a:lstStyle/>
                    <a:p>
                      <a:pPr algn="ctr"/>
                      <a:r>
                        <a:rPr lang="en-US" sz="2800" dirty="0" smtClean="0"/>
                        <a:t>1</a:t>
                      </a:r>
                      <a:endParaRPr lang="en-US" sz="2800" dirty="0"/>
                    </a:p>
                  </a:txBody>
                  <a:tcPr marL="91444" marR="91444" marT="45732" marB="45732"/>
                </a:tc>
                <a:tc>
                  <a:txBody>
                    <a:bodyPr/>
                    <a:lstStyle/>
                    <a:p>
                      <a:r>
                        <a:rPr lang="en-US" sz="2800" smtClean="0"/>
                        <a:t>Boolean</a:t>
                      </a:r>
                      <a:endParaRPr lang="en-US" sz="2800"/>
                    </a:p>
                  </a:txBody>
                  <a:tcPr marL="91444" marR="91444" marT="45732" marB="45732"/>
                </a:tc>
                <a:tc>
                  <a:txBody>
                    <a:bodyPr/>
                    <a:lstStyle/>
                    <a:p>
                      <a:r>
                        <a:rPr lang="en-US" sz="2800" smtClean="0"/>
                        <a:t>true</a:t>
                      </a:r>
                      <a:r>
                        <a:rPr lang="en-US" sz="2800" baseline="0" smtClean="0"/>
                        <a:t> hoặc false</a:t>
                      </a:r>
                      <a:endParaRPr lang="en-US" sz="2800"/>
                    </a:p>
                  </a:txBody>
                  <a:tcPr marL="91444" marR="91444" marT="45732" marB="45732"/>
                </a:tc>
                <a:tc>
                  <a:txBody>
                    <a:bodyPr/>
                    <a:lstStyle/>
                    <a:p>
                      <a:r>
                        <a:rPr lang="en-US" sz="2800" smtClean="0"/>
                        <a:t>Giá</a:t>
                      </a:r>
                      <a:r>
                        <a:rPr lang="en-US" sz="2800" baseline="0" smtClean="0"/>
                        <a:t> trị logic</a:t>
                      </a:r>
                      <a:endParaRPr lang="en-US" sz="2800"/>
                    </a:p>
                  </a:txBody>
                  <a:tcPr marL="91444" marR="91444" marT="45732" marB="45732"/>
                </a:tc>
              </a:tr>
              <a:tr h="518233">
                <a:tc>
                  <a:txBody>
                    <a:bodyPr/>
                    <a:lstStyle/>
                    <a:p>
                      <a:r>
                        <a:rPr lang="en-US" sz="2800" smtClean="0"/>
                        <a:t>char</a:t>
                      </a:r>
                      <a:endParaRPr lang="en-US" sz="2800"/>
                    </a:p>
                  </a:txBody>
                  <a:tcPr marL="91444" marR="91444" marT="45732" marB="45732"/>
                </a:tc>
                <a:tc>
                  <a:txBody>
                    <a:bodyPr/>
                    <a:lstStyle/>
                    <a:p>
                      <a:pPr algn="ctr"/>
                      <a:r>
                        <a:rPr lang="en-US" sz="2800" dirty="0" smtClean="0"/>
                        <a:t>2</a:t>
                      </a:r>
                      <a:endParaRPr lang="en-US" sz="2800" dirty="0"/>
                    </a:p>
                  </a:txBody>
                  <a:tcPr marL="91444" marR="91444" marT="45732" marB="45732"/>
                </a:tc>
                <a:tc>
                  <a:txBody>
                    <a:bodyPr/>
                    <a:lstStyle/>
                    <a:p>
                      <a:r>
                        <a:rPr lang="en-US" sz="2800" smtClean="0"/>
                        <a:t>Char</a:t>
                      </a:r>
                      <a:endParaRPr lang="en-US" sz="2800"/>
                    </a:p>
                  </a:txBody>
                  <a:tcPr marL="91444" marR="91444" marT="45732" marB="45732"/>
                </a:tc>
                <a:tc>
                  <a:txBody>
                    <a:bodyPr/>
                    <a:lstStyle/>
                    <a:p>
                      <a:endParaRPr lang="en-US" sz="2800"/>
                    </a:p>
                  </a:txBody>
                  <a:tcPr marL="91444" marR="91444" marT="45732" marB="45732"/>
                </a:tc>
                <a:tc>
                  <a:txBody>
                    <a:bodyPr/>
                    <a:lstStyle/>
                    <a:p>
                      <a:r>
                        <a:rPr lang="en-US" sz="2800" dirty="0" err="1" smtClean="0"/>
                        <a:t>Ký</a:t>
                      </a:r>
                      <a:r>
                        <a:rPr lang="en-US" sz="2800" baseline="0" dirty="0" smtClean="0"/>
                        <a:t> </a:t>
                      </a:r>
                      <a:r>
                        <a:rPr lang="en-US" sz="2800" baseline="0" dirty="0" err="1" smtClean="0"/>
                        <a:t>tự</a:t>
                      </a:r>
                      <a:r>
                        <a:rPr lang="en-US" sz="2800" baseline="0" dirty="0" smtClean="0"/>
                        <a:t> Unicode</a:t>
                      </a:r>
                      <a:endParaRPr lang="en-US" sz="2800" dirty="0"/>
                    </a:p>
                  </a:txBody>
                  <a:tcPr marL="91444" marR="91444" marT="45732" marB="45732"/>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09600" y="274638"/>
            <a:ext cx="7315200" cy="1096962"/>
          </a:xfrm>
        </p:spPr>
        <p:txBody>
          <a:bodyPr/>
          <a:lstStyle/>
          <a:p>
            <a:pPr eaLnBrk="1" hangingPunct="1"/>
            <a:r>
              <a:rPr lang="en-US" smtClean="0"/>
              <a:t>Số thực</a:t>
            </a:r>
          </a:p>
        </p:txBody>
      </p:sp>
      <p:graphicFrame>
        <p:nvGraphicFramePr>
          <p:cNvPr id="8" name="Content Placeholder 7"/>
          <p:cNvGraphicFramePr>
            <a:graphicFrameLocks noGrp="1"/>
          </p:cNvGraphicFramePr>
          <p:nvPr>
            <p:ph sz="quarter" idx="1"/>
            <p:extLst>
              <p:ext uri="{D42A27DB-BD31-4B8C-83A1-F6EECF244321}">
                <p14:modId xmlns="" xmlns:p14="http://schemas.microsoft.com/office/powerpoint/2010/main" val="961195416"/>
              </p:ext>
            </p:extLst>
          </p:nvPr>
        </p:nvGraphicFramePr>
        <p:xfrm>
          <a:off x="228600" y="1585368"/>
          <a:ext cx="8720138" cy="5120232"/>
        </p:xfrm>
        <a:graphic>
          <a:graphicData uri="http://schemas.openxmlformats.org/drawingml/2006/table">
            <a:tbl>
              <a:tblPr firstRow="1" bandRow="1">
                <a:tableStyleId>{5C22544A-7EE6-4342-B048-85BDC9FD1C3A}</a:tableStyleId>
              </a:tblPr>
              <a:tblGrid>
                <a:gridCol w="1221100"/>
                <a:gridCol w="1393904"/>
                <a:gridCol w="1289363"/>
                <a:gridCol w="1970397"/>
                <a:gridCol w="2845374"/>
              </a:tblGrid>
              <a:tr h="1188492">
                <a:tc>
                  <a:txBody>
                    <a:bodyPr/>
                    <a:lstStyle/>
                    <a:p>
                      <a:pPr algn="ctr"/>
                      <a:r>
                        <a:rPr lang="en-US" sz="2400" dirty="0" err="1" smtClean="0">
                          <a:latin typeface="Times New Roman" panose="02020603050405020304" pitchFamily="18" charset="0"/>
                          <a:cs typeface="Times New Roman" panose="02020603050405020304" pitchFamily="18" charset="0"/>
                        </a:rPr>
                        <a:t>Kiểu</a:t>
                      </a:r>
                      <a:endParaRPr lang="en-US" sz="2400" dirty="0" smtClean="0">
                        <a:latin typeface="Times New Roman" panose="02020603050405020304" pitchFamily="18" charset="0"/>
                        <a:cs typeface="Times New Roman" panose="02020603050405020304" pitchFamily="18" charset="0"/>
                      </a:endParaRPr>
                    </a:p>
                    <a:p>
                      <a:pPr algn="ctr"/>
                      <a:r>
                        <a:rPr lang="en-US" sz="2400" baseline="0" dirty="0" smtClean="0">
                          <a:latin typeface="Times New Roman" panose="02020603050405020304" pitchFamily="18" charset="0"/>
                          <a:cs typeface="Times New Roman" panose="02020603050405020304" pitchFamily="18" charset="0"/>
                        </a:rPr>
                        <a:t>C#</a:t>
                      </a:r>
                      <a:endParaRPr lang="en-US" sz="2400" dirty="0">
                        <a:latin typeface="Times New Roman" panose="02020603050405020304" pitchFamily="18" charset="0"/>
                        <a:cs typeface="Times New Roman" panose="02020603050405020304" pitchFamily="18" charset="0"/>
                      </a:endParaRPr>
                    </a:p>
                  </a:txBody>
                  <a:tcPr marT="45669" marB="45669" anchor="ctr"/>
                </a:tc>
                <a:tc>
                  <a:txBody>
                    <a:bodyPr/>
                    <a:lstStyle/>
                    <a:p>
                      <a:pPr algn="ctr"/>
                      <a:r>
                        <a:rPr lang="en-US" sz="2400" dirty="0" err="1" smtClean="0">
                          <a:latin typeface="Times New Roman" panose="02020603050405020304" pitchFamily="18" charset="0"/>
                          <a:cs typeface="Times New Roman" panose="02020603050405020304" pitchFamily="18" charset="0"/>
                        </a:rPr>
                        <a:t>Kích</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thước</a:t>
                      </a:r>
                      <a:r>
                        <a:rPr lang="en-US" sz="2400" baseline="0" dirty="0" smtClean="0">
                          <a:latin typeface="Times New Roman" panose="02020603050405020304" pitchFamily="18" charset="0"/>
                          <a:cs typeface="Times New Roman" panose="02020603050405020304" pitchFamily="18" charset="0"/>
                        </a:rPr>
                        <a:t> </a:t>
                      </a:r>
                    </a:p>
                    <a:p>
                      <a:pPr algn="ctr"/>
                      <a:r>
                        <a:rPr lang="en-US" sz="2400" baseline="0" dirty="0" smtClean="0">
                          <a:latin typeface="Times New Roman" panose="02020603050405020304" pitchFamily="18" charset="0"/>
                          <a:cs typeface="Times New Roman" panose="02020603050405020304" pitchFamily="18" charset="0"/>
                        </a:rPr>
                        <a:t>(byte)</a:t>
                      </a:r>
                      <a:endParaRPr lang="en-US" sz="2400" dirty="0">
                        <a:latin typeface="Times New Roman" panose="02020603050405020304" pitchFamily="18" charset="0"/>
                        <a:cs typeface="Times New Roman" panose="02020603050405020304" pitchFamily="18" charset="0"/>
                      </a:endParaRPr>
                    </a:p>
                  </a:txBody>
                  <a:tcPr marT="45669" marB="45669" anchor="ctr"/>
                </a:tc>
                <a:tc>
                  <a:txBody>
                    <a:bodyPr/>
                    <a:lstStyle/>
                    <a:p>
                      <a:pPr algn="ctr"/>
                      <a:r>
                        <a:rPr lang="en-US" sz="2400" dirty="0" err="1" smtClean="0">
                          <a:latin typeface="Times New Roman" panose="02020603050405020304" pitchFamily="18" charset="0"/>
                          <a:cs typeface="Times New Roman" panose="02020603050405020304" pitchFamily="18" charset="0"/>
                        </a:rPr>
                        <a:t>Kiểu</a:t>
                      </a:r>
                      <a:r>
                        <a:rPr lang="en-US" sz="2400" baseline="0" dirty="0" smtClean="0">
                          <a:latin typeface="Times New Roman" panose="02020603050405020304" pitchFamily="18" charset="0"/>
                          <a:cs typeface="Times New Roman" panose="02020603050405020304" pitchFamily="18" charset="0"/>
                        </a:rPr>
                        <a:t> </a:t>
                      </a:r>
                    </a:p>
                    <a:p>
                      <a:pPr algn="ctr"/>
                      <a:r>
                        <a:rPr lang="en-US" sz="2400" baseline="0" dirty="0" smtClean="0">
                          <a:latin typeface="Times New Roman" panose="02020603050405020304" pitchFamily="18" charset="0"/>
                          <a:cs typeface="Times New Roman" panose="02020603050405020304" pitchFamily="18" charset="0"/>
                        </a:rPr>
                        <a:t>.NET</a:t>
                      </a:r>
                      <a:endParaRPr lang="en-US" sz="2400" dirty="0">
                        <a:latin typeface="Times New Roman" panose="02020603050405020304" pitchFamily="18" charset="0"/>
                        <a:cs typeface="Times New Roman" panose="02020603050405020304" pitchFamily="18" charset="0"/>
                      </a:endParaRPr>
                    </a:p>
                  </a:txBody>
                  <a:tcPr marT="45669" marB="45669" anchor="ctr"/>
                </a:tc>
                <a:tc>
                  <a:txBody>
                    <a:bodyPr/>
                    <a:lstStyle/>
                    <a:p>
                      <a:pPr algn="ctr"/>
                      <a:r>
                        <a:rPr lang="en-US" sz="2400" dirty="0" err="1" smtClean="0">
                          <a:latin typeface="Times New Roman" panose="02020603050405020304" pitchFamily="18" charset="0"/>
                          <a:cs typeface="Times New Roman" panose="02020603050405020304" pitchFamily="18" charset="0"/>
                        </a:rPr>
                        <a:t>Miền</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giá</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trị</a:t>
                      </a:r>
                      <a:endParaRPr lang="en-US" sz="2400" dirty="0">
                        <a:latin typeface="Times New Roman" panose="02020603050405020304" pitchFamily="18" charset="0"/>
                        <a:cs typeface="Times New Roman" panose="02020603050405020304" pitchFamily="18" charset="0"/>
                      </a:endParaRPr>
                    </a:p>
                  </a:txBody>
                  <a:tcPr marT="45669" marB="45669" anchor="ctr"/>
                </a:tc>
                <a:tc>
                  <a:txBody>
                    <a:bodyPr/>
                    <a:lstStyle/>
                    <a:p>
                      <a:pPr algn="ctr"/>
                      <a:r>
                        <a:rPr lang="en-US" sz="2400" dirty="0" err="1" smtClean="0">
                          <a:latin typeface="Times New Roman" panose="02020603050405020304" pitchFamily="18" charset="0"/>
                          <a:cs typeface="Times New Roman" panose="02020603050405020304" pitchFamily="18" charset="0"/>
                        </a:rPr>
                        <a:t>Mô</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tả</a:t>
                      </a:r>
                      <a:endParaRPr lang="en-US" sz="2400" dirty="0">
                        <a:latin typeface="Times New Roman" panose="02020603050405020304" pitchFamily="18" charset="0"/>
                        <a:cs typeface="Times New Roman" panose="02020603050405020304" pitchFamily="18" charset="0"/>
                      </a:endParaRPr>
                    </a:p>
                  </a:txBody>
                  <a:tcPr marT="45669" marB="45669" anchor="ctr"/>
                </a:tc>
              </a:tr>
              <a:tr h="822774">
                <a:tc>
                  <a:txBody>
                    <a:bodyPr/>
                    <a:lstStyle/>
                    <a:p>
                      <a:r>
                        <a:rPr lang="en-US" sz="2400" dirty="0" smtClean="0">
                          <a:latin typeface="Times New Roman" panose="02020603050405020304" pitchFamily="18" charset="0"/>
                          <a:cs typeface="Times New Roman" panose="02020603050405020304" pitchFamily="18" charset="0"/>
                        </a:rPr>
                        <a:t>float</a:t>
                      </a:r>
                      <a:endParaRPr lang="en-US" sz="2400" dirty="0">
                        <a:latin typeface="Times New Roman" panose="02020603050405020304" pitchFamily="18" charset="0"/>
                        <a:cs typeface="Times New Roman" panose="02020603050405020304" pitchFamily="18" charset="0"/>
                      </a:endParaRPr>
                    </a:p>
                  </a:txBody>
                  <a:tcPr marT="45669" marB="45669" anchor="ctr"/>
                </a:tc>
                <a:tc>
                  <a:txBody>
                    <a:bodyPr/>
                    <a:lstStyle/>
                    <a:p>
                      <a:pPr algn="ctr"/>
                      <a:r>
                        <a:rPr lang="en-US" sz="2400" dirty="0" smtClean="0">
                          <a:latin typeface="Times New Roman" panose="02020603050405020304" pitchFamily="18" charset="0"/>
                          <a:cs typeface="Times New Roman" panose="02020603050405020304" pitchFamily="18" charset="0"/>
                        </a:rPr>
                        <a:t>4</a:t>
                      </a:r>
                      <a:endParaRPr lang="en-US" sz="2400" dirty="0">
                        <a:latin typeface="Times New Roman" panose="02020603050405020304" pitchFamily="18" charset="0"/>
                        <a:cs typeface="Times New Roman" panose="02020603050405020304" pitchFamily="18" charset="0"/>
                      </a:endParaRPr>
                    </a:p>
                  </a:txBody>
                  <a:tcPr marT="45669" marB="45669" anchor="ctr"/>
                </a:tc>
                <a:tc>
                  <a:txBody>
                    <a:bodyPr/>
                    <a:lstStyle/>
                    <a:p>
                      <a:r>
                        <a:rPr lang="en-US" sz="2400" smtClean="0">
                          <a:latin typeface="Times New Roman" panose="02020603050405020304" pitchFamily="18" charset="0"/>
                          <a:cs typeface="Times New Roman" panose="02020603050405020304" pitchFamily="18" charset="0"/>
                        </a:rPr>
                        <a:t>Single</a:t>
                      </a:r>
                      <a:endParaRPr lang="en-US" sz="2400" dirty="0">
                        <a:latin typeface="Times New Roman" panose="02020603050405020304" pitchFamily="18" charset="0"/>
                        <a:cs typeface="Times New Roman" panose="02020603050405020304" pitchFamily="18" charset="0"/>
                      </a:endParaRPr>
                    </a:p>
                  </a:txBody>
                  <a:tcPr marT="45669" marB="45669" anchor="ctr"/>
                </a:tc>
                <a:tc>
                  <a:txBody>
                    <a:bodyPr/>
                    <a:lstStyle/>
                    <a:p>
                      <a:r>
                        <a:rPr lang="en-US" sz="2400" dirty="0" err="1" smtClean="0">
                          <a:latin typeface="Times New Roman" panose="02020603050405020304" pitchFamily="18" charset="0"/>
                          <a:cs typeface="Times New Roman" panose="02020603050405020304" pitchFamily="18" charset="0"/>
                        </a:rPr>
                        <a:t>Từ</a:t>
                      </a:r>
                      <a:r>
                        <a:rPr lang="en-US" sz="2400" baseline="0" dirty="0" smtClean="0">
                          <a:latin typeface="Times New Roman" panose="02020603050405020304" pitchFamily="18" charset="0"/>
                          <a:cs typeface="Times New Roman" panose="02020603050405020304" pitchFamily="18" charset="0"/>
                        </a:rPr>
                        <a:t> 3,4E-38 </a:t>
                      </a:r>
                    </a:p>
                    <a:p>
                      <a:r>
                        <a:rPr lang="en-US" sz="2400" baseline="0" dirty="0" err="1" smtClean="0">
                          <a:latin typeface="Times New Roman" panose="02020603050405020304" pitchFamily="18" charset="0"/>
                          <a:cs typeface="Times New Roman" panose="02020603050405020304" pitchFamily="18" charset="0"/>
                        </a:rPr>
                        <a:t>đến</a:t>
                      </a:r>
                      <a:r>
                        <a:rPr lang="en-US" sz="2400" baseline="0" dirty="0" smtClean="0">
                          <a:latin typeface="Times New Roman" panose="02020603050405020304" pitchFamily="18" charset="0"/>
                          <a:cs typeface="Times New Roman" panose="02020603050405020304" pitchFamily="18" charset="0"/>
                        </a:rPr>
                        <a:t> 3,4E+38</a:t>
                      </a:r>
                      <a:endParaRPr lang="en-US" sz="2400" dirty="0">
                        <a:latin typeface="Times New Roman" panose="02020603050405020304" pitchFamily="18" charset="0"/>
                        <a:cs typeface="Times New Roman" panose="02020603050405020304" pitchFamily="18" charset="0"/>
                      </a:endParaRPr>
                    </a:p>
                  </a:txBody>
                  <a:tcPr marT="45669" marB="45669" anchor="ctr"/>
                </a:tc>
                <a:tc>
                  <a:txBody>
                    <a:bodyPr/>
                    <a:lstStyle/>
                    <a:p>
                      <a:r>
                        <a:rPr lang="en-US" sz="2400" smtClean="0">
                          <a:latin typeface="Times New Roman" panose="02020603050405020304" pitchFamily="18" charset="0"/>
                          <a:cs typeface="Times New Roman" panose="02020603050405020304" pitchFamily="18" charset="0"/>
                        </a:rPr>
                        <a:t>Kiểu</a:t>
                      </a:r>
                      <a:r>
                        <a:rPr lang="en-US" sz="2400" baseline="0" smtClean="0">
                          <a:latin typeface="Times New Roman" panose="02020603050405020304" pitchFamily="18" charset="0"/>
                          <a:cs typeface="Times New Roman" panose="02020603050405020304" pitchFamily="18" charset="0"/>
                        </a:rPr>
                        <a:t> dấu chấm động, với 7 chữ số có nghĩa</a:t>
                      </a:r>
                      <a:endParaRPr lang="en-US" sz="2400">
                        <a:latin typeface="Times New Roman" panose="02020603050405020304" pitchFamily="18" charset="0"/>
                        <a:cs typeface="Times New Roman" panose="02020603050405020304" pitchFamily="18" charset="0"/>
                      </a:endParaRPr>
                    </a:p>
                  </a:txBody>
                  <a:tcPr marT="45669" marB="45669" anchor="ctr"/>
                </a:tc>
              </a:tr>
              <a:tr h="1554211">
                <a:tc>
                  <a:txBody>
                    <a:bodyPr/>
                    <a:lstStyle/>
                    <a:p>
                      <a:r>
                        <a:rPr lang="en-US" sz="2400" smtClean="0">
                          <a:latin typeface="Times New Roman" panose="02020603050405020304" pitchFamily="18" charset="0"/>
                          <a:cs typeface="Times New Roman" panose="02020603050405020304" pitchFamily="18" charset="0"/>
                        </a:rPr>
                        <a:t>double</a:t>
                      </a:r>
                      <a:endParaRPr lang="en-US" sz="2400">
                        <a:latin typeface="Times New Roman" panose="02020603050405020304" pitchFamily="18" charset="0"/>
                        <a:cs typeface="Times New Roman" panose="02020603050405020304" pitchFamily="18" charset="0"/>
                      </a:endParaRPr>
                    </a:p>
                  </a:txBody>
                  <a:tcPr marT="45669" marB="45669" anchor="ctr"/>
                </a:tc>
                <a:tc>
                  <a:txBody>
                    <a:bodyPr/>
                    <a:lstStyle/>
                    <a:p>
                      <a:pPr algn="ctr"/>
                      <a:r>
                        <a:rPr lang="en-US" sz="2400" dirty="0" smtClean="0">
                          <a:latin typeface="Times New Roman" panose="02020603050405020304" pitchFamily="18" charset="0"/>
                          <a:cs typeface="Times New Roman" panose="02020603050405020304" pitchFamily="18" charset="0"/>
                        </a:rPr>
                        <a:t>8</a:t>
                      </a:r>
                      <a:endParaRPr lang="en-US" sz="2400" dirty="0">
                        <a:latin typeface="Times New Roman" panose="02020603050405020304" pitchFamily="18" charset="0"/>
                        <a:cs typeface="Times New Roman" panose="02020603050405020304" pitchFamily="18" charset="0"/>
                      </a:endParaRPr>
                    </a:p>
                  </a:txBody>
                  <a:tcPr marT="45669" marB="45669" anchor="ctr"/>
                </a:tc>
                <a:tc>
                  <a:txBody>
                    <a:bodyPr/>
                    <a:lstStyle/>
                    <a:p>
                      <a:r>
                        <a:rPr lang="en-US" sz="2400" dirty="0" smtClean="0">
                          <a:latin typeface="Times New Roman" panose="02020603050405020304" pitchFamily="18" charset="0"/>
                          <a:cs typeface="Times New Roman" panose="02020603050405020304" pitchFamily="18" charset="0"/>
                        </a:rPr>
                        <a:t>Double</a:t>
                      </a:r>
                      <a:endParaRPr lang="en-US" sz="2400" dirty="0">
                        <a:latin typeface="Times New Roman" panose="02020603050405020304" pitchFamily="18" charset="0"/>
                        <a:cs typeface="Times New Roman" panose="02020603050405020304" pitchFamily="18" charset="0"/>
                      </a:endParaRPr>
                    </a:p>
                  </a:txBody>
                  <a:tcPr marT="45669" marB="45669" anchor="ctr"/>
                </a:tc>
                <a:tc>
                  <a:txBody>
                    <a:bodyPr/>
                    <a:lstStyle/>
                    <a:p>
                      <a:r>
                        <a:rPr lang="en-US" sz="2400" dirty="0" err="1" smtClean="0">
                          <a:latin typeface="Times New Roman" panose="02020603050405020304" pitchFamily="18" charset="0"/>
                          <a:cs typeface="Times New Roman" panose="02020603050405020304" pitchFamily="18" charset="0"/>
                        </a:rPr>
                        <a:t>Từ</a:t>
                      </a:r>
                      <a:r>
                        <a:rPr lang="en-US" sz="2400" baseline="0" dirty="0" smtClean="0">
                          <a:latin typeface="Times New Roman" panose="02020603050405020304" pitchFamily="18" charset="0"/>
                          <a:cs typeface="Times New Roman" panose="02020603050405020304" pitchFamily="18" charset="0"/>
                        </a:rPr>
                        <a:t> 1,7E308 </a:t>
                      </a:r>
                    </a:p>
                    <a:p>
                      <a:r>
                        <a:rPr lang="en-US" sz="2400" baseline="0" dirty="0" err="1" smtClean="0">
                          <a:latin typeface="Times New Roman" panose="02020603050405020304" pitchFamily="18" charset="0"/>
                          <a:cs typeface="Times New Roman" panose="02020603050405020304" pitchFamily="18" charset="0"/>
                        </a:rPr>
                        <a:t>đến</a:t>
                      </a:r>
                      <a:r>
                        <a:rPr lang="en-US" sz="2400" baseline="0" dirty="0" smtClean="0">
                          <a:latin typeface="Times New Roman" panose="02020603050405020304" pitchFamily="18" charset="0"/>
                          <a:cs typeface="Times New Roman" panose="02020603050405020304" pitchFamily="18" charset="0"/>
                        </a:rPr>
                        <a:t> 1,7E+308</a:t>
                      </a:r>
                      <a:endParaRPr lang="en-US" sz="2400" dirty="0">
                        <a:latin typeface="Times New Roman" panose="02020603050405020304" pitchFamily="18" charset="0"/>
                        <a:cs typeface="Times New Roman" panose="02020603050405020304" pitchFamily="18" charset="0"/>
                      </a:endParaRPr>
                    </a:p>
                  </a:txBody>
                  <a:tcPr marT="45669" marB="45669" anchor="ctr"/>
                </a:tc>
                <a:tc>
                  <a:txBody>
                    <a:bodyPr/>
                    <a:lstStyle/>
                    <a:p>
                      <a:r>
                        <a:rPr lang="en-US" sz="2400" dirty="0" err="1" smtClean="0">
                          <a:latin typeface="Times New Roman" panose="02020603050405020304" pitchFamily="18" charset="0"/>
                          <a:cs typeface="Times New Roman" panose="02020603050405020304" pitchFamily="18" charset="0"/>
                        </a:rPr>
                        <a:t>Kiểu</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dấu</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chấm</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động</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có</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độ</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chính</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xác</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gấp</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đôi</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với</a:t>
                      </a:r>
                      <a:r>
                        <a:rPr lang="en-US" sz="2400" baseline="0" dirty="0" smtClean="0">
                          <a:latin typeface="Times New Roman" panose="02020603050405020304" pitchFamily="18" charset="0"/>
                          <a:cs typeface="Times New Roman" panose="02020603050405020304" pitchFamily="18" charset="0"/>
                        </a:rPr>
                        <a:t> 15 </a:t>
                      </a:r>
                      <a:r>
                        <a:rPr lang="en-US" sz="2400" baseline="0" dirty="0" err="1" smtClean="0">
                          <a:latin typeface="Times New Roman" panose="02020603050405020304" pitchFamily="18" charset="0"/>
                          <a:cs typeface="Times New Roman" panose="02020603050405020304" pitchFamily="18" charset="0"/>
                        </a:rPr>
                        <a:t>chữ</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số</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có</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nghĩa</a:t>
                      </a:r>
                      <a:endParaRPr lang="en-US" sz="2400" dirty="0">
                        <a:latin typeface="Times New Roman" panose="02020603050405020304" pitchFamily="18" charset="0"/>
                        <a:cs typeface="Times New Roman" panose="02020603050405020304" pitchFamily="18" charset="0"/>
                      </a:endParaRPr>
                    </a:p>
                  </a:txBody>
                  <a:tcPr marT="45669" marB="45669" anchor="ctr"/>
                </a:tc>
              </a:tr>
              <a:tr h="1554211">
                <a:tc>
                  <a:txBody>
                    <a:bodyPr/>
                    <a:lstStyle/>
                    <a:p>
                      <a:r>
                        <a:rPr lang="en-US" sz="2400" smtClean="0">
                          <a:latin typeface="Times New Roman" panose="02020603050405020304" pitchFamily="18" charset="0"/>
                          <a:cs typeface="Times New Roman" panose="02020603050405020304" pitchFamily="18" charset="0"/>
                        </a:rPr>
                        <a:t>decimal</a:t>
                      </a:r>
                      <a:endParaRPr lang="en-US" sz="2400">
                        <a:latin typeface="Times New Roman" panose="02020603050405020304" pitchFamily="18" charset="0"/>
                        <a:cs typeface="Times New Roman" panose="02020603050405020304" pitchFamily="18" charset="0"/>
                      </a:endParaRPr>
                    </a:p>
                  </a:txBody>
                  <a:tcPr marT="45669" marB="45669" anchor="ctr"/>
                </a:tc>
                <a:tc>
                  <a:txBody>
                    <a:bodyPr/>
                    <a:lstStyle/>
                    <a:p>
                      <a:pPr algn="ctr"/>
                      <a:r>
                        <a:rPr lang="en-US" sz="2400" dirty="0" smtClean="0">
                          <a:latin typeface="Times New Roman" panose="02020603050405020304" pitchFamily="18" charset="0"/>
                          <a:cs typeface="Times New Roman" panose="02020603050405020304" pitchFamily="18" charset="0"/>
                        </a:rPr>
                        <a:t>8</a:t>
                      </a:r>
                      <a:endParaRPr lang="en-US" sz="2400" dirty="0">
                        <a:latin typeface="Times New Roman" panose="02020603050405020304" pitchFamily="18" charset="0"/>
                        <a:cs typeface="Times New Roman" panose="02020603050405020304" pitchFamily="18" charset="0"/>
                      </a:endParaRPr>
                    </a:p>
                  </a:txBody>
                  <a:tcPr marT="45669" marB="45669" anchor="ctr"/>
                </a:tc>
                <a:tc>
                  <a:txBody>
                    <a:bodyPr/>
                    <a:lstStyle/>
                    <a:p>
                      <a:r>
                        <a:rPr lang="en-US" sz="2400" smtClean="0">
                          <a:latin typeface="Times New Roman" panose="02020603050405020304" pitchFamily="18" charset="0"/>
                          <a:cs typeface="Times New Roman" panose="02020603050405020304" pitchFamily="18" charset="0"/>
                        </a:rPr>
                        <a:t>Decimal</a:t>
                      </a:r>
                      <a:endParaRPr lang="en-US" sz="2400">
                        <a:latin typeface="Times New Roman" panose="02020603050405020304" pitchFamily="18" charset="0"/>
                        <a:cs typeface="Times New Roman" panose="02020603050405020304" pitchFamily="18" charset="0"/>
                      </a:endParaRPr>
                    </a:p>
                  </a:txBody>
                  <a:tcPr marT="45669" marB="45669" anchor="ctr"/>
                </a:tc>
                <a:tc>
                  <a:txBody>
                    <a:bodyPr/>
                    <a:lstStyle/>
                    <a:p>
                      <a:endParaRPr lang="en-US" sz="2400">
                        <a:latin typeface="Times New Roman" panose="02020603050405020304" pitchFamily="18" charset="0"/>
                        <a:cs typeface="Times New Roman" panose="02020603050405020304" pitchFamily="18" charset="0"/>
                      </a:endParaRPr>
                    </a:p>
                  </a:txBody>
                  <a:tcPr marT="45669" marB="45669" anchor="ctr"/>
                </a:tc>
                <a:tc>
                  <a:txBody>
                    <a:bodyPr/>
                    <a:lstStyle/>
                    <a:p>
                      <a:r>
                        <a:rPr lang="en-US" sz="2400" dirty="0" err="1" smtClean="0">
                          <a:latin typeface="Times New Roman" panose="02020603050405020304" pitchFamily="18" charset="0"/>
                          <a:cs typeface="Times New Roman" panose="02020603050405020304" pitchFamily="18" charset="0"/>
                        </a:rPr>
                        <a:t>Có</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độ</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chính</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xác</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đến</a:t>
                      </a:r>
                      <a:r>
                        <a:rPr lang="en-US" sz="2400" baseline="0" dirty="0" smtClean="0">
                          <a:latin typeface="Times New Roman" panose="02020603050405020304" pitchFamily="18" charset="0"/>
                          <a:cs typeface="Times New Roman" panose="02020603050405020304" pitchFamily="18" charset="0"/>
                        </a:rPr>
                        <a:t> 28 con </a:t>
                      </a:r>
                      <a:r>
                        <a:rPr lang="en-US" sz="2400" baseline="0" dirty="0" err="1" smtClean="0">
                          <a:latin typeface="Times New Roman" panose="02020603050405020304" pitchFamily="18" charset="0"/>
                          <a:cs typeface="Times New Roman" panose="02020603050405020304" pitchFamily="18" charset="0"/>
                        </a:rPr>
                        <a:t>số</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phải</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có</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hậu</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tố</a:t>
                      </a:r>
                      <a:r>
                        <a:rPr lang="en-US" sz="2400" baseline="0" dirty="0" smtClean="0">
                          <a:latin typeface="Times New Roman" panose="02020603050405020304" pitchFamily="18" charset="0"/>
                          <a:cs typeface="Times New Roman" panose="02020603050405020304" pitchFamily="18" charset="0"/>
                        </a:rPr>
                        <a:t> “m” </a:t>
                      </a:r>
                      <a:r>
                        <a:rPr lang="en-US" sz="2400" baseline="0" dirty="0" err="1" smtClean="0">
                          <a:latin typeface="Times New Roman" panose="02020603050405020304" pitchFamily="18" charset="0"/>
                          <a:cs typeface="Times New Roman" panose="02020603050405020304" pitchFamily="18" charset="0"/>
                        </a:rPr>
                        <a:t>hoặc</a:t>
                      </a:r>
                      <a:r>
                        <a:rPr lang="en-US" sz="2400" baseline="0" dirty="0" smtClean="0">
                          <a:latin typeface="Times New Roman" panose="02020603050405020304" pitchFamily="18" charset="0"/>
                          <a:cs typeface="Times New Roman" panose="02020603050405020304" pitchFamily="18" charset="0"/>
                        </a:rPr>
                        <a:t> “M” </a:t>
                      </a:r>
                      <a:r>
                        <a:rPr lang="en-US" sz="2400" baseline="0" dirty="0" err="1" smtClean="0">
                          <a:latin typeface="Times New Roman" panose="02020603050405020304" pitchFamily="18" charset="0"/>
                          <a:cs typeface="Times New Roman" panose="02020603050405020304" pitchFamily="18" charset="0"/>
                        </a:rPr>
                        <a:t>theo</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sau</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giá</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trị</a:t>
                      </a:r>
                      <a:endParaRPr lang="en-US" sz="2400" dirty="0">
                        <a:latin typeface="Times New Roman" panose="02020603050405020304" pitchFamily="18" charset="0"/>
                        <a:cs typeface="Times New Roman" panose="02020603050405020304" pitchFamily="18" charset="0"/>
                      </a:endParaRPr>
                    </a:p>
                  </a:txBody>
                  <a:tcPr marT="45669" marB="45669" anchor="ct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09600" y="533400"/>
            <a:ext cx="7543800" cy="914400"/>
          </a:xfrm>
        </p:spPr>
        <p:txBody>
          <a:bodyPr/>
          <a:lstStyle/>
          <a:p>
            <a:pPr eaLnBrk="1" hangingPunct="1"/>
            <a:r>
              <a:rPr lang="en-US" smtClean="0"/>
              <a:t>String (kiểu chuỗi)</a:t>
            </a:r>
          </a:p>
        </p:txBody>
      </p:sp>
      <p:sp>
        <p:nvSpPr>
          <p:cNvPr id="36867" name="Content Placeholder 2"/>
          <p:cNvSpPr>
            <a:spLocks noGrp="1"/>
          </p:cNvSpPr>
          <p:nvPr>
            <p:ph idx="1"/>
          </p:nvPr>
        </p:nvSpPr>
        <p:spPr>
          <a:xfrm>
            <a:off x="609600" y="1752600"/>
            <a:ext cx="7905750" cy="4343400"/>
          </a:xfrm>
        </p:spPr>
        <p:txBody>
          <a:bodyPr/>
          <a:lstStyle/>
          <a:p>
            <a:pPr algn="just" eaLnBrk="1" hangingPunct="1">
              <a:lnSpc>
                <a:spcPct val="150000"/>
              </a:lnSpc>
              <a:defRPr/>
            </a:pPr>
            <a:r>
              <a:rPr lang="en-US" dirty="0" err="1" smtClean="0"/>
              <a:t>Kiểu</a:t>
            </a:r>
            <a:r>
              <a:rPr lang="en-US" dirty="0" smtClean="0"/>
              <a:t> </a:t>
            </a:r>
            <a:r>
              <a:rPr lang="en-US" dirty="0" smtClean="0">
                <a:solidFill>
                  <a:srgbClr val="0070C0"/>
                </a:solidFill>
              </a:rPr>
              <a:t>string </a:t>
            </a:r>
            <a:r>
              <a:rPr lang="en-US" dirty="0" err="1" smtClean="0"/>
              <a:t>có</a:t>
            </a:r>
            <a:r>
              <a:rPr lang="en-US" dirty="0" smtClean="0"/>
              <a:t> </a:t>
            </a:r>
            <a:r>
              <a:rPr lang="en-US" dirty="0" err="1" smtClean="0"/>
              <a:t>thể</a:t>
            </a:r>
            <a:r>
              <a:rPr lang="en-US" dirty="0" smtClean="0"/>
              <a:t> </a:t>
            </a:r>
            <a:r>
              <a:rPr lang="en-US" dirty="0" err="1" smtClean="0"/>
              <a:t>chứa</a:t>
            </a:r>
            <a:r>
              <a:rPr lang="en-US" dirty="0" smtClean="0"/>
              <a:t> </a:t>
            </a:r>
            <a:r>
              <a:rPr lang="en-US" dirty="0" err="1" smtClean="0"/>
              <a:t>nội</a:t>
            </a:r>
            <a:r>
              <a:rPr lang="en-US" dirty="0" smtClean="0"/>
              <a:t> dung </a:t>
            </a:r>
            <a:r>
              <a:rPr lang="en-US" dirty="0" err="1" smtClean="0"/>
              <a:t>không</a:t>
            </a:r>
            <a:r>
              <a:rPr lang="en-US" dirty="0" smtClean="0"/>
              <a:t> </a:t>
            </a:r>
            <a:r>
              <a:rPr lang="en-US" dirty="0" err="1" smtClean="0"/>
              <a:t>giới</a:t>
            </a:r>
            <a:r>
              <a:rPr lang="en-US" dirty="0" smtClean="0"/>
              <a:t> </a:t>
            </a:r>
            <a:r>
              <a:rPr lang="en-US" dirty="0" err="1" smtClean="0"/>
              <a:t>hạn</a:t>
            </a:r>
            <a:r>
              <a:rPr lang="en-US" dirty="0" smtClean="0"/>
              <a:t>, </a:t>
            </a:r>
            <a:r>
              <a:rPr lang="en-US" dirty="0" err="1" smtClean="0"/>
              <a:t>vì</a:t>
            </a:r>
            <a:r>
              <a:rPr lang="en-US" dirty="0" smtClean="0"/>
              <a:t> </a:t>
            </a:r>
            <a:r>
              <a:rPr lang="en-US" dirty="0" err="1" smtClean="0"/>
              <a:t>đây</a:t>
            </a:r>
            <a:r>
              <a:rPr lang="en-US" dirty="0" smtClean="0"/>
              <a:t> </a:t>
            </a:r>
            <a:r>
              <a:rPr lang="en-US" dirty="0" err="1" smtClean="0"/>
              <a:t>là</a:t>
            </a:r>
            <a:r>
              <a:rPr lang="en-US" dirty="0" smtClean="0"/>
              <a:t> </a:t>
            </a:r>
            <a:r>
              <a:rPr lang="en-US" dirty="0" err="1" smtClean="0"/>
              <a:t>kiểu</a:t>
            </a:r>
            <a:r>
              <a:rPr lang="en-US" dirty="0" smtClean="0"/>
              <a:t> </a:t>
            </a:r>
            <a:r>
              <a:rPr lang="en-US" dirty="0" err="1" smtClean="0"/>
              <a:t>dữ</a:t>
            </a:r>
            <a:r>
              <a:rPr lang="en-US" dirty="0" smtClean="0"/>
              <a:t> </a:t>
            </a:r>
            <a:r>
              <a:rPr lang="en-US" dirty="0" err="1" smtClean="0"/>
              <a:t>liệu</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được</a:t>
            </a:r>
            <a:r>
              <a:rPr lang="en-US" dirty="0" smtClean="0"/>
              <a:t> </a:t>
            </a:r>
            <a:r>
              <a:rPr lang="en-US" dirty="0" err="1" smtClean="0"/>
              <a:t>chứa</a:t>
            </a:r>
            <a:r>
              <a:rPr lang="en-US" dirty="0" smtClean="0"/>
              <a:t> ở </a:t>
            </a:r>
            <a:r>
              <a:rPr lang="en-US" dirty="0" err="1" smtClean="0"/>
              <a:t>bộ</a:t>
            </a:r>
            <a:r>
              <a:rPr lang="en-US" dirty="0" smtClean="0"/>
              <a:t> </a:t>
            </a:r>
            <a:r>
              <a:rPr lang="en-US" dirty="0" err="1" smtClean="0"/>
              <a:t>nhớ</a:t>
            </a:r>
            <a:r>
              <a:rPr lang="en-US" dirty="0" smtClean="0"/>
              <a:t> heap. </a:t>
            </a:r>
          </a:p>
          <a:p>
            <a:pPr algn="just" eaLnBrk="1" hangingPunct="1">
              <a:lnSpc>
                <a:spcPct val="150000"/>
              </a:lnSpc>
              <a:defRPr/>
            </a:pPr>
            <a:r>
              <a:rPr lang="en-US" dirty="0" err="1" smtClean="0"/>
              <a:t>Khai</a:t>
            </a:r>
            <a:r>
              <a:rPr lang="en-US" dirty="0" smtClean="0"/>
              <a:t> </a:t>
            </a:r>
            <a:r>
              <a:rPr lang="en-US" dirty="0" err="1" smtClean="0"/>
              <a:t>báo</a:t>
            </a:r>
            <a:r>
              <a:rPr lang="en-US" dirty="0"/>
              <a:t>:</a:t>
            </a:r>
            <a:endParaRPr lang="en-US" dirty="0" smtClean="0"/>
          </a:p>
          <a:p>
            <a:pPr marL="0" indent="0" algn="just" eaLnBrk="1" hangingPunct="1">
              <a:lnSpc>
                <a:spcPct val="150000"/>
              </a:lnSpc>
              <a:buFont typeface="Wingdings" panose="05000000000000000000" pitchFamily="2" charset="2"/>
              <a:buNone/>
              <a:defRPr/>
            </a:pPr>
            <a:r>
              <a:rPr lang="en-US" dirty="0" smtClean="0"/>
              <a:t>	string s = “Nguyen Van </a:t>
            </a:r>
            <a:r>
              <a:rPr lang="en-US" dirty="0"/>
              <a:t>A</a:t>
            </a:r>
            <a:r>
              <a:rPr lang="en-US" dirty="0" smtClean="0"/>
              <a:t>”;</a:t>
            </a:r>
          </a:p>
        </p:txBody>
      </p:sp>
      <p:sp>
        <p:nvSpPr>
          <p:cNvPr id="38917"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38918"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09600" y="533400"/>
            <a:ext cx="7543800" cy="838200"/>
          </a:xfrm>
        </p:spPr>
        <p:txBody>
          <a:bodyPr/>
          <a:lstStyle/>
          <a:p>
            <a:pPr eaLnBrk="1" hangingPunct="1"/>
            <a:r>
              <a:rPr lang="en-US" dirty="0" err="1" smtClean="0"/>
              <a:t>Kiểu</a:t>
            </a:r>
            <a:r>
              <a:rPr lang="en-US" dirty="0" smtClean="0"/>
              <a:t> </a:t>
            </a:r>
            <a:r>
              <a:rPr lang="en-US" dirty="0" err="1" smtClean="0"/>
              <a:t>mảng</a:t>
            </a:r>
            <a:endParaRPr lang="en-US" dirty="0" smtClean="0"/>
          </a:p>
        </p:txBody>
      </p:sp>
      <p:sp>
        <p:nvSpPr>
          <p:cNvPr id="39939" name="Content Placeholder 2"/>
          <p:cNvSpPr>
            <a:spLocks noGrp="1"/>
          </p:cNvSpPr>
          <p:nvPr>
            <p:ph idx="1"/>
          </p:nvPr>
        </p:nvSpPr>
        <p:spPr>
          <a:xfrm>
            <a:off x="609600" y="1524000"/>
            <a:ext cx="7905750" cy="4419600"/>
          </a:xfrm>
        </p:spPr>
        <p:txBody>
          <a:bodyPr/>
          <a:lstStyle/>
          <a:p>
            <a:pPr algn="just" eaLnBrk="1" hangingPunct="1">
              <a:lnSpc>
                <a:spcPct val="150000"/>
              </a:lnSpc>
            </a:pPr>
            <a:r>
              <a:rPr lang="en-US" smtClean="0"/>
              <a:t>Mảng là một tập hợp các phần tử cùng một kiểu dữ liệu liên tiếp nhau và được truy xuất thông qua chỉ số.</a:t>
            </a:r>
          </a:p>
          <a:p>
            <a:pPr eaLnBrk="1" hangingPunct="1">
              <a:lnSpc>
                <a:spcPct val="150000"/>
              </a:lnSpc>
            </a:pPr>
            <a:r>
              <a:rPr lang="en-US" smtClean="0"/>
              <a:t>Chỉ số bắt đầu từ 0.</a:t>
            </a:r>
          </a:p>
        </p:txBody>
      </p:sp>
      <p:sp>
        <p:nvSpPr>
          <p:cNvPr id="39941"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39942"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609600" y="533400"/>
            <a:ext cx="7543800" cy="838200"/>
          </a:xfrm>
        </p:spPr>
        <p:txBody>
          <a:bodyPr/>
          <a:lstStyle/>
          <a:p>
            <a:pPr eaLnBrk="1" hangingPunct="1"/>
            <a:r>
              <a:rPr lang="en-US" dirty="0" err="1" smtClean="0"/>
              <a:t>Kiểu</a:t>
            </a:r>
            <a:r>
              <a:rPr lang="en-US" dirty="0" smtClean="0"/>
              <a:t> </a:t>
            </a:r>
            <a:r>
              <a:rPr lang="en-US" dirty="0" err="1" smtClean="0"/>
              <a:t>mảng</a:t>
            </a:r>
            <a:endParaRPr lang="en-US" dirty="0" smtClean="0"/>
          </a:p>
        </p:txBody>
      </p:sp>
      <p:sp>
        <p:nvSpPr>
          <p:cNvPr id="37891" name="Content Placeholder 2"/>
          <p:cNvSpPr>
            <a:spLocks noGrp="1"/>
          </p:cNvSpPr>
          <p:nvPr>
            <p:ph idx="1"/>
          </p:nvPr>
        </p:nvSpPr>
        <p:spPr>
          <a:xfrm>
            <a:off x="609600" y="1828800"/>
            <a:ext cx="7905750" cy="4114800"/>
          </a:xfrm>
        </p:spPr>
        <p:txBody>
          <a:bodyPr/>
          <a:lstStyle/>
          <a:p>
            <a:pPr eaLnBrk="1" hangingPunct="1">
              <a:lnSpc>
                <a:spcPct val="150000"/>
              </a:lnSpc>
              <a:defRPr/>
            </a:pPr>
            <a:r>
              <a:rPr lang="en-US" dirty="0" err="1" smtClean="0"/>
              <a:t>Mảng</a:t>
            </a:r>
            <a:r>
              <a:rPr lang="en-US" dirty="0" smtClean="0"/>
              <a:t> </a:t>
            </a:r>
            <a:r>
              <a:rPr lang="en-US" dirty="0" err="1" smtClean="0"/>
              <a:t>một</a:t>
            </a:r>
            <a:r>
              <a:rPr lang="en-US" dirty="0" smtClean="0"/>
              <a:t> </a:t>
            </a:r>
            <a:r>
              <a:rPr lang="en-US" dirty="0" err="1" smtClean="0"/>
              <a:t>chiều</a:t>
            </a:r>
            <a:endParaRPr lang="en-US" dirty="0"/>
          </a:p>
          <a:p>
            <a:pPr marL="0" indent="0" eaLnBrk="1" hangingPunct="1">
              <a:lnSpc>
                <a:spcPct val="150000"/>
              </a:lnSpc>
              <a:buFont typeface="Wingdings" panose="05000000000000000000" pitchFamily="2" charset="2"/>
              <a:buNone/>
              <a:defRPr/>
            </a:pPr>
            <a:r>
              <a:rPr lang="en-US" sz="3000" dirty="0" smtClean="0"/>
              <a:t>&lt;KDL&gt; []&lt;</a:t>
            </a:r>
            <a:r>
              <a:rPr lang="en-US" sz="3000" dirty="0" err="1" smtClean="0"/>
              <a:t>Tên</a:t>
            </a:r>
            <a:r>
              <a:rPr lang="en-US" sz="3000" dirty="0" smtClean="0"/>
              <a:t> </a:t>
            </a:r>
            <a:r>
              <a:rPr lang="en-US" sz="3000" dirty="0" err="1" smtClean="0"/>
              <a:t>mảng</a:t>
            </a:r>
            <a:r>
              <a:rPr lang="en-US" sz="3000" dirty="0" smtClean="0"/>
              <a:t>&gt;=new &lt;KDL&gt;[</a:t>
            </a:r>
            <a:r>
              <a:rPr lang="en-US" sz="3000" dirty="0" err="1" smtClean="0"/>
              <a:t>Số</a:t>
            </a:r>
            <a:r>
              <a:rPr lang="en-US" sz="3000" dirty="0" smtClean="0"/>
              <a:t> </a:t>
            </a:r>
            <a:r>
              <a:rPr lang="en-US" sz="3000" dirty="0" err="1" smtClean="0"/>
              <a:t>phần</a:t>
            </a:r>
            <a:r>
              <a:rPr lang="en-US" sz="3000" dirty="0" smtClean="0"/>
              <a:t> </a:t>
            </a:r>
            <a:r>
              <a:rPr lang="en-US" sz="3000" dirty="0" err="1" smtClean="0"/>
              <a:t>tử</a:t>
            </a:r>
            <a:r>
              <a:rPr lang="en-US" sz="3000" dirty="0" smtClean="0"/>
              <a:t>];</a:t>
            </a:r>
          </a:p>
          <a:p>
            <a:pPr eaLnBrk="1" hangingPunct="1">
              <a:defRPr/>
            </a:pPr>
            <a:r>
              <a:rPr lang="en-US" sz="3000" b="1" dirty="0" smtClean="0"/>
              <a:t>VD:</a:t>
            </a:r>
            <a:r>
              <a:rPr lang="en-US" sz="3000" dirty="0" smtClean="0"/>
              <a:t> </a:t>
            </a:r>
            <a:r>
              <a:rPr lang="en-US" sz="3000" dirty="0" err="1"/>
              <a:t>Khai</a:t>
            </a:r>
            <a:r>
              <a:rPr lang="en-US" sz="3000" dirty="0"/>
              <a:t> </a:t>
            </a:r>
            <a:r>
              <a:rPr lang="en-US" sz="3000" dirty="0" err="1"/>
              <a:t>báo</a:t>
            </a:r>
            <a:r>
              <a:rPr lang="en-US" sz="3000" dirty="0"/>
              <a:t> </a:t>
            </a:r>
            <a:r>
              <a:rPr lang="en-US" sz="3000" dirty="0" err="1"/>
              <a:t>mảng</a:t>
            </a:r>
            <a:r>
              <a:rPr lang="en-US" sz="3000" dirty="0"/>
              <a:t> </a:t>
            </a:r>
            <a:r>
              <a:rPr lang="en-US" sz="3000" dirty="0" err="1"/>
              <a:t>số</a:t>
            </a:r>
            <a:r>
              <a:rPr lang="en-US" sz="3000" dirty="0"/>
              <a:t> </a:t>
            </a:r>
            <a:r>
              <a:rPr lang="en-US" sz="3000" dirty="0" err="1"/>
              <a:t>nguyên</a:t>
            </a:r>
            <a:r>
              <a:rPr lang="en-US" sz="3000" dirty="0"/>
              <a:t> </a:t>
            </a:r>
            <a:r>
              <a:rPr lang="en-US" sz="3000" b="1" dirty="0" err="1"/>
              <a:t>arr</a:t>
            </a:r>
            <a:r>
              <a:rPr lang="en-US" sz="3000" dirty="0"/>
              <a:t> </a:t>
            </a:r>
            <a:r>
              <a:rPr lang="en-US" sz="3000" dirty="0" err="1"/>
              <a:t>gồm</a:t>
            </a:r>
            <a:r>
              <a:rPr lang="en-US" sz="3000" dirty="0"/>
              <a:t> 5 </a:t>
            </a:r>
            <a:r>
              <a:rPr lang="en-US" sz="3000" dirty="0" err="1"/>
              <a:t>phần</a:t>
            </a:r>
            <a:r>
              <a:rPr lang="en-US" sz="3000" dirty="0"/>
              <a:t> </a:t>
            </a:r>
            <a:r>
              <a:rPr lang="en-US" sz="3000" dirty="0" err="1"/>
              <a:t>tử</a:t>
            </a:r>
            <a:r>
              <a:rPr lang="en-US" sz="3000" dirty="0"/>
              <a:t> </a:t>
            </a:r>
            <a:endParaRPr lang="en-US" sz="3000" dirty="0" smtClean="0"/>
          </a:p>
          <a:p>
            <a:pPr eaLnBrk="1" hangingPunct="1">
              <a:buFont typeface="Wingdings" panose="05000000000000000000" pitchFamily="2" charset="2"/>
              <a:buNone/>
              <a:defRPr/>
            </a:pPr>
            <a:r>
              <a:rPr lang="en-US" sz="3000" dirty="0"/>
              <a:t>	</a:t>
            </a:r>
            <a:r>
              <a:rPr lang="en-US" sz="3000" dirty="0" smtClean="0"/>
              <a:t>	</a:t>
            </a:r>
            <a:r>
              <a:rPr lang="en-US" sz="3000" dirty="0" err="1" smtClean="0"/>
              <a:t>int</a:t>
            </a:r>
            <a:r>
              <a:rPr lang="en-US" sz="3000" dirty="0" smtClean="0"/>
              <a:t> </a:t>
            </a:r>
            <a:r>
              <a:rPr lang="en-US" sz="3000" dirty="0"/>
              <a:t>[] </a:t>
            </a:r>
            <a:r>
              <a:rPr lang="en-US" sz="3000" dirty="0" err="1"/>
              <a:t>arr</a:t>
            </a:r>
            <a:r>
              <a:rPr lang="en-US" sz="3000" dirty="0"/>
              <a:t> = new </a:t>
            </a:r>
            <a:r>
              <a:rPr lang="en-US" sz="3000" dirty="0" err="1"/>
              <a:t>int</a:t>
            </a:r>
            <a:r>
              <a:rPr lang="en-US" sz="3000" dirty="0"/>
              <a:t> [5</a:t>
            </a:r>
            <a:r>
              <a:rPr lang="en-US" sz="3000" dirty="0" smtClean="0"/>
              <a:t>];</a:t>
            </a:r>
          </a:p>
        </p:txBody>
      </p:sp>
      <p:sp>
        <p:nvSpPr>
          <p:cNvPr id="40965"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40966"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09600" y="533400"/>
            <a:ext cx="7543800" cy="838200"/>
          </a:xfrm>
        </p:spPr>
        <p:txBody>
          <a:bodyPr/>
          <a:lstStyle/>
          <a:p>
            <a:pPr eaLnBrk="1" hangingPunct="1"/>
            <a:r>
              <a:rPr lang="en-US" dirty="0" err="1" smtClean="0"/>
              <a:t>Kiểu</a:t>
            </a:r>
            <a:r>
              <a:rPr lang="en-US" dirty="0" smtClean="0"/>
              <a:t> </a:t>
            </a:r>
            <a:r>
              <a:rPr lang="en-US" dirty="0" err="1" smtClean="0"/>
              <a:t>mảng</a:t>
            </a:r>
            <a:endParaRPr lang="en-US" dirty="0" smtClean="0"/>
          </a:p>
        </p:txBody>
      </p:sp>
      <p:sp>
        <p:nvSpPr>
          <p:cNvPr id="37891" name="Content Placeholder 2"/>
          <p:cNvSpPr>
            <a:spLocks noGrp="1"/>
          </p:cNvSpPr>
          <p:nvPr>
            <p:ph idx="1"/>
          </p:nvPr>
        </p:nvSpPr>
        <p:spPr>
          <a:xfrm>
            <a:off x="368300" y="1828800"/>
            <a:ext cx="8775700" cy="4114800"/>
          </a:xfrm>
        </p:spPr>
        <p:txBody>
          <a:bodyPr/>
          <a:lstStyle/>
          <a:p>
            <a:pPr eaLnBrk="1" hangingPunct="1">
              <a:lnSpc>
                <a:spcPct val="150000"/>
              </a:lnSpc>
              <a:defRPr/>
            </a:pPr>
            <a:r>
              <a:rPr lang="en-US" dirty="0" err="1" smtClean="0"/>
              <a:t>Mảng</a:t>
            </a:r>
            <a:r>
              <a:rPr lang="en-US" dirty="0" smtClean="0"/>
              <a:t> </a:t>
            </a:r>
            <a:r>
              <a:rPr lang="en-US" dirty="0" err="1" smtClean="0"/>
              <a:t>hai</a:t>
            </a:r>
            <a:r>
              <a:rPr lang="en-US" dirty="0" smtClean="0"/>
              <a:t> </a:t>
            </a:r>
            <a:r>
              <a:rPr lang="en-US" dirty="0" err="1" smtClean="0"/>
              <a:t>chiều</a:t>
            </a:r>
            <a:endParaRPr lang="en-US" dirty="0"/>
          </a:p>
          <a:p>
            <a:pPr marL="0" indent="0" eaLnBrk="1" hangingPunct="1">
              <a:lnSpc>
                <a:spcPct val="150000"/>
              </a:lnSpc>
              <a:buFont typeface="Wingdings" panose="05000000000000000000" pitchFamily="2" charset="2"/>
              <a:buNone/>
              <a:defRPr/>
            </a:pPr>
            <a:r>
              <a:rPr lang="en-US" sz="3000" dirty="0" smtClean="0"/>
              <a:t>&lt;KDL&gt; [,]&lt;</a:t>
            </a:r>
            <a:r>
              <a:rPr lang="en-US" sz="3000" dirty="0" err="1" smtClean="0"/>
              <a:t>Tên</a:t>
            </a:r>
            <a:r>
              <a:rPr lang="en-US" sz="3000" dirty="0" smtClean="0"/>
              <a:t> </a:t>
            </a:r>
            <a:r>
              <a:rPr lang="en-US" sz="3000" dirty="0" err="1" smtClean="0"/>
              <a:t>mảng</a:t>
            </a:r>
            <a:r>
              <a:rPr lang="en-US" sz="3000" dirty="0" smtClean="0"/>
              <a:t>&gt;=new &lt;KDL&gt;[</a:t>
            </a:r>
            <a:r>
              <a:rPr lang="en-US" sz="3000" dirty="0" err="1" smtClean="0"/>
              <a:t>Số</a:t>
            </a:r>
            <a:r>
              <a:rPr lang="en-US" sz="3000" dirty="0" smtClean="0"/>
              <a:t> </a:t>
            </a:r>
            <a:r>
              <a:rPr lang="en-US" sz="3000" dirty="0" err="1" smtClean="0"/>
              <a:t>dòng</a:t>
            </a:r>
            <a:r>
              <a:rPr lang="en-US" sz="3000" dirty="0" smtClean="0"/>
              <a:t>, </a:t>
            </a:r>
            <a:r>
              <a:rPr lang="en-US" sz="3000" dirty="0" err="1" smtClean="0"/>
              <a:t>số</a:t>
            </a:r>
            <a:r>
              <a:rPr lang="en-US" sz="3000" dirty="0" smtClean="0"/>
              <a:t> </a:t>
            </a:r>
            <a:r>
              <a:rPr lang="en-US" sz="3000" dirty="0" err="1" smtClean="0"/>
              <a:t>cột</a:t>
            </a:r>
            <a:r>
              <a:rPr lang="en-US" sz="3000" dirty="0" smtClean="0"/>
              <a:t>];</a:t>
            </a:r>
          </a:p>
          <a:p>
            <a:pPr eaLnBrk="1" hangingPunct="1">
              <a:defRPr/>
            </a:pPr>
            <a:r>
              <a:rPr lang="en-US" sz="2800" b="1" dirty="0" smtClean="0"/>
              <a:t>VD:</a:t>
            </a:r>
            <a:r>
              <a:rPr lang="en-US" sz="2800" dirty="0" smtClean="0"/>
              <a:t> </a:t>
            </a:r>
            <a:r>
              <a:rPr lang="en-US" sz="2800" dirty="0" err="1"/>
              <a:t>Khai</a:t>
            </a:r>
            <a:r>
              <a:rPr lang="en-US" sz="2800" dirty="0"/>
              <a:t> </a:t>
            </a:r>
            <a:r>
              <a:rPr lang="en-US" sz="2800" dirty="0" err="1"/>
              <a:t>báo</a:t>
            </a:r>
            <a:r>
              <a:rPr lang="en-US" sz="2800" dirty="0"/>
              <a:t> ma </a:t>
            </a:r>
            <a:r>
              <a:rPr lang="en-US" sz="2800" dirty="0" err="1"/>
              <a:t>trận</a:t>
            </a:r>
            <a:r>
              <a:rPr lang="en-US" sz="2800" dirty="0"/>
              <a:t> </a:t>
            </a:r>
            <a:r>
              <a:rPr lang="en-US" sz="2800" dirty="0" err="1"/>
              <a:t>số</a:t>
            </a:r>
            <a:r>
              <a:rPr lang="en-US" sz="2800" dirty="0"/>
              <a:t> </a:t>
            </a:r>
            <a:r>
              <a:rPr lang="en-US" sz="2800" dirty="0" err="1"/>
              <a:t>nguyên</a:t>
            </a:r>
            <a:r>
              <a:rPr lang="en-US" sz="2800" dirty="0"/>
              <a:t> </a:t>
            </a:r>
            <a:r>
              <a:rPr lang="en-US" sz="2800" b="1" dirty="0" err="1" smtClean="0"/>
              <a:t>mt</a:t>
            </a:r>
            <a:r>
              <a:rPr lang="en-US" sz="2800" dirty="0" smtClean="0"/>
              <a:t> </a:t>
            </a:r>
            <a:r>
              <a:rPr lang="en-US" sz="2800" dirty="0" err="1"/>
              <a:t>gồm</a:t>
            </a:r>
            <a:r>
              <a:rPr lang="en-US" sz="2800" dirty="0"/>
              <a:t> 5 </a:t>
            </a:r>
            <a:r>
              <a:rPr lang="en-US" sz="2800" dirty="0" err="1"/>
              <a:t>dòng</a:t>
            </a:r>
            <a:r>
              <a:rPr lang="en-US" sz="2800" dirty="0"/>
              <a:t> </a:t>
            </a:r>
            <a:r>
              <a:rPr lang="en-US" sz="2800" dirty="0" err="1"/>
              <a:t>và</a:t>
            </a:r>
            <a:r>
              <a:rPr lang="en-US" sz="2800" dirty="0"/>
              <a:t> 3 </a:t>
            </a:r>
            <a:r>
              <a:rPr lang="en-US" sz="2800" dirty="0" err="1"/>
              <a:t>cột</a:t>
            </a:r>
            <a:endParaRPr lang="en-US" sz="2800" dirty="0"/>
          </a:p>
          <a:p>
            <a:pPr eaLnBrk="1" hangingPunct="1">
              <a:buFont typeface="Wingdings" panose="05000000000000000000" pitchFamily="2" charset="2"/>
              <a:buNone/>
              <a:defRPr/>
            </a:pPr>
            <a:r>
              <a:rPr lang="en-US" sz="2800" dirty="0"/>
              <a:t>	long [ ,] </a:t>
            </a:r>
            <a:r>
              <a:rPr lang="en-US" sz="2800" dirty="0" err="1" smtClean="0"/>
              <a:t>mt</a:t>
            </a:r>
            <a:r>
              <a:rPr lang="en-US" sz="2800" dirty="0" smtClean="0"/>
              <a:t> </a:t>
            </a:r>
            <a:r>
              <a:rPr lang="en-US" sz="2800" dirty="0"/>
              <a:t>= new long [5, 3];</a:t>
            </a:r>
          </a:p>
          <a:p>
            <a:pPr marL="0" indent="0" eaLnBrk="1" hangingPunct="1">
              <a:lnSpc>
                <a:spcPct val="150000"/>
              </a:lnSpc>
              <a:buFont typeface="Wingdings" panose="05000000000000000000" pitchFamily="2" charset="2"/>
              <a:buNone/>
              <a:defRPr/>
            </a:pPr>
            <a:endParaRPr lang="en-US" sz="3000" dirty="0" smtClean="0"/>
          </a:p>
        </p:txBody>
      </p:sp>
      <p:sp>
        <p:nvSpPr>
          <p:cNvPr id="41989"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41990"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extLst>
      <p:ext uri="{BB962C8B-B14F-4D97-AF65-F5344CB8AC3E}">
        <p14:creationId xmlns="" xmlns:p14="http://schemas.microsoft.com/office/powerpoint/2010/main" val="349937332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609600" y="533400"/>
            <a:ext cx="7772400" cy="762000"/>
          </a:xfrm>
        </p:spPr>
        <p:txBody>
          <a:bodyPr/>
          <a:lstStyle/>
          <a:p>
            <a:pPr eaLnBrk="1" hangingPunct="1"/>
            <a:r>
              <a:rPr lang="en-US" smtClean="0"/>
              <a:t>Enum (kiểu liệt kê)</a:t>
            </a:r>
          </a:p>
        </p:txBody>
      </p:sp>
      <p:sp>
        <p:nvSpPr>
          <p:cNvPr id="43011" name="Content Placeholder 2"/>
          <p:cNvSpPr>
            <a:spLocks noGrp="1"/>
          </p:cNvSpPr>
          <p:nvPr>
            <p:ph idx="1"/>
          </p:nvPr>
        </p:nvSpPr>
        <p:spPr>
          <a:xfrm>
            <a:off x="609600" y="1676400"/>
            <a:ext cx="7772400" cy="4800600"/>
          </a:xfrm>
        </p:spPr>
        <p:txBody>
          <a:bodyPr/>
          <a:lstStyle/>
          <a:p>
            <a:pPr marL="0" indent="0" algn="just" eaLnBrk="1" hangingPunct="1">
              <a:lnSpc>
                <a:spcPct val="150000"/>
              </a:lnSpc>
              <a:buFont typeface="Wingdings" panose="05000000000000000000" pitchFamily="2" charset="2"/>
              <a:buNone/>
            </a:pPr>
            <a:r>
              <a:rPr lang="en-US" smtClean="0"/>
              <a:t>Enum là một cách thức để đặt tên cho các trị nguyên (các trị kiểu số nguyên, theo nghĩa nào đó tương tự như tập các hằng), làm cho chương trình rõ ràng, dễ hiểu hơn</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609600" y="533400"/>
            <a:ext cx="7772400" cy="762000"/>
          </a:xfrm>
        </p:spPr>
        <p:txBody>
          <a:bodyPr/>
          <a:lstStyle/>
          <a:p>
            <a:pPr eaLnBrk="1" hangingPunct="1"/>
            <a:r>
              <a:rPr lang="en-US" smtClean="0"/>
              <a:t>Enum (kiểu liệt kê)</a:t>
            </a:r>
          </a:p>
        </p:txBody>
      </p:sp>
      <p:sp>
        <p:nvSpPr>
          <p:cNvPr id="10" name="Content Placeholder 2"/>
          <p:cNvSpPr>
            <a:spLocks noGrp="1"/>
          </p:cNvSpPr>
          <p:nvPr>
            <p:ph idx="1"/>
          </p:nvPr>
        </p:nvSpPr>
        <p:spPr>
          <a:xfrm>
            <a:off x="609600" y="1524000"/>
            <a:ext cx="7772400" cy="4953000"/>
          </a:xfrm>
        </p:spPr>
        <p:txBody>
          <a:bodyPr rtlCol="0">
            <a:noAutofit/>
          </a:bodyPr>
          <a:lstStyle/>
          <a:p>
            <a:pPr eaLnBrk="1" fontAlgn="auto" hangingPunct="1">
              <a:lnSpc>
                <a:spcPct val="100000"/>
              </a:lnSpc>
              <a:spcAft>
                <a:spcPts val="0"/>
              </a:spcAft>
              <a:defRPr/>
            </a:pPr>
            <a:r>
              <a:rPr lang="en-US" dirty="0" smtClean="0"/>
              <a:t>VD1:</a:t>
            </a:r>
          </a:p>
          <a:p>
            <a:pPr marL="274320" indent="-274320" eaLnBrk="1" fontAlgn="auto" hangingPunct="1">
              <a:lnSpc>
                <a:spcPct val="100000"/>
              </a:lnSpc>
              <a:spcAft>
                <a:spcPts val="0"/>
              </a:spcAft>
              <a:buFont typeface="Wingdings"/>
              <a:buNone/>
              <a:defRPr/>
            </a:pPr>
            <a:r>
              <a:rPr lang="en-US" dirty="0"/>
              <a:t>	</a:t>
            </a:r>
            <a:r>
              <a:rPr lang="en-US" dirty="0" err="1" smtClean="0"/>
              <a:t>enum</a:t>
            </a:r>
            <a:r>
              <a:rPr lang="en-US" dirty="0" smtClean="0"/>
              <a:t> </a:t>
            </a:r>
            <a:r>
              <a:rPr lang="en-US" dirty="0" err="1" smtClean="0"/>
              <a:t>Ngay</a:t>
            </a:r>
            <a:r>
              <a:rPr lang="en-US" dirty="0" smtClean="0"/>
              <a:t> {</a:t>
            </a:r>
            <a:r>
              <a:rPr lang="en-US" dirty="0" err="1" smtClean="0"/>
              <a:t>Hai</a:t>
            </a:r>
            <a:r>
              <a:rPr lang="en-US" dirty="0" smtClean="0"/>
              <a:t>, Ba, </a:t>
            </a:r>
            <a:r>
              <a:rPr lang="en-US" dirty="0" err="1" smtClean="0"/>
              <a:t>Tu</a:t>
            </a:r>
            <a:r>
              <a:rPr lang="en-US" dirty="0" smtClean="0"/>
              <a:t>, Nam, </a:t>
            </a:r>
            <a:r>
              <a:rPr lang="en-US" dirty="0" err="1" smtClean="0"/>
              <a:t>Sau</a:t>
            </a:r>
            <a:r>
              <a:rPr lang="en-US" dirty="0" smtClean="0"/>
              <a:t>, Bay, </a:t>
            </a:r>
            <a:r>
              <a:rPr lang="en-US" dirty="0" err="1" smtClean="0"/>
              <a:t>ChuNhat</a:t>
            </a:r>
            <a:r>
              <a:rPr lang="en-US" dirty="0" smtClean="0"/>
              <a:t>};</a:t>
            </a:r>
          </a:p>
          <a:p>
            <a:pPr marL="274320" indent="-274320" eaLnBrk="1" fontAlgn="auto" hangingPunct="1">
              <a:lnSpc>
                <a:spcPct val="100000"/>
              </a:lnSpc>
              <a:spcAft>
                <a:spcPts val="0"/>
              </a:spcAft>
              <a:buFont typeface="Wingdings"/>
              <a:buNone/>
              <a:defRPr/>
            </a:pPr>
            <a:r>
              <a:rPr lang="en-US" dirty="0" smtClean="0"/>
              <a:t>	</a:t>
            </a:r>
            <a:r>
              <a:rPr lang="en-US" dirty="0" err="1" smtClean="0"/>
              <a:t>Hai</a:t>
            </a:r>
            <a:r>
              <a:rPr lang="en-US" dirty="0" smtClean="0"/>
              <a:t> = 0; Ba = 1; … ; </a:t>
            </a:r>
            <a:r>
              <a:rPr lang="en-US" dirty="0" err="1" smtClean="0"/>
              <a:t>ChuNhat</a:t>
            </a:r>
            <a:r>
              <a:rPr lang="en-US" dirty="0" smtClean="0"/>
              <a:t> = 6</a:t>
            </a:r>
          </a:p>
          <a:p>
            <a:pPr eaLnBrk="1" fontAlgn="auto" hangingPunct="1">
              <a:lnSpc>
                <a:spcPct val="100000"/>
              </a:lnSpc>
              <a:spcAft>
                <a:spcPts val="0"/>
              </a:spcAft>
              <a:defRPr/>
            </a:pPr>
            <a:r>
              <a:rPr lang="en-US" dirty="0" smtClean="0"/>
              <a:t>VD2:</a:t>
            </a:r>
          </a:p>
          <a:p>
            <a:pPr marL="274320" indent="-274320" eaLnBrk="1" fontAlgn="auto" hangingPunct="1">
              <a:lnSpc>
                <a:spcPct val="100000"/>
              </a:lnSpc>
              <a:spcAft>
                <a:spcPts val="0"/>
              </a:spcAft>
              <a:buFont typeface="Wingdings"/>
              <a:buNone/>
              <a:defRPr/>
            </a:pPr>
            <a:r>
              <a:rPr lang="en-US" dirty="0" smtClean="0"/>
              <a:t>	</a:t>
            </a:r>
            <a:r>
              <a:rPr lang="en-US" dirty="0" err="1" smtClean="0"/>
              <a:t>enum</a:t>
            </a:r>
            <a:r>
              <a:rPr lang="en-US" dirty="0" smtClean="0"/>
              <a:t> </a:t>
            </a:r>
            <a:r>
              <a:rPr lang="en-US" dirty="0" err="1" smtClean="0"/>
              <a:t>Ngay</a:t>
            </a:r>
            <a:r>
              <a:rPr lang="en-US" dirty="0" smtClean="0"/>
              <a:t> {</a:t>
            </a:r>
            <a:r>
              <a:rPr lang="en-US" dirty="0" err="1" smtClean="0"/>
              <a:t>Hai</a:t>
            </a:r>
            <a:r>
              <a:rPr lang="en-US" dirty="0" smtClean="0"/>
              <a:t> = 1, Ba, </a:t>
            </a:r>
            <a:r>
              <a:rPr lang="en-US" dirty="0" err="1" smtClean="0"/>
              <a:t>Tu</a:t>
            </a:r>
            <a:r>
              <a:rPr lang="en-US" dirty="0" smtClean="0"/>
              <a:t>, Nam, </a:t>
            </a:r>
            <a:r>
              <a:rPr lang="en-US" dirty="0" err="1" smtClean="0"/>
              <a:t>Sau</a:t>
            </a:r>
            <a:r>
              <a:rPr lang="en-US" dirty="0" smtClean="0"/>
              <a:t>, Bay, </a:t>
            </a:r>
            <a:r>
              <a:rPr lang="en-US" dirty="0" err="1" smtClean="0"/>
              <a:t>ChuNhat</a:t>
            </a:r>
            <a:r>
              <a:rPr lang="en-US" dirty="0" smtClean="0"/>
              <a:t>};</a:t>
            </a:r>
          </a:p>
          <a:p>
            <a:pPr marL="274320" indent="-274320" eaLnBrk="1" fontAlgn="auto" hangingPunct="1">
              <a:lnSpc>
                <a:spcPct val="100000"/>
              </a:lnSpc>
              <a:spcAft>
                <a:spcPts val="0"/>
              </a:spcAft>
              <a:buFont typeface="Wingdings"/>
              <a:buNone/>
              <a:defRPr/>
            </a:pPr>
            <a:r>
              <a:rPr lang="en-US" dirty="0" smtClean="0"/>
              <a:t>	</a:t>
            </a:r>
            <a:r>
              <a:rPr lang="en-US" dirty="0" err="1" smtClean="0"/>
              <a:t>Hai</a:t>
            </a:r>
            <a:r>
              <a:rPr lang="en-US" dirty="0" smtClean="0"/>
              <a:t> = 1; Ba = 2; … ; </a:t>
            </a:r>
            <a:r>
              <a:rPr lang="en-US" dirty="0" err="1" smtClean="0"/>
              <a:t>ChuNhat</a:t>
            </a:r>
            <a:r>
              <a:rPr lang="en-US" dirty="0" smtClean="0"/>
              <a:t> = 7</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Lập trình là gì?</a:t>
            </a:r>
            <a:endParaRPr lang="en-US" smtClean="0">
              <a:solidFill>
                <a:schemeClr val="accent1"/>
              </a:solidFill>
            </a:endParaRPr>
          </a:p>
        </p:txBody>
      </p:sp>
      <p:sp>
        <p:nvSpPr>
          <p:cNvPr id="8195" name="Content Placeholder 2"/>
          <p:cNvSpPr>
            <a:spLocks noGrp="1"/>
          </p:cNvSpPr>
          <p:nvPr>
            <p:ph idx="1"/>
          </p:nvPr>
        </p:nvSpPr>
        <p:spPr>
          <a:xfrm>
            <a:off x="628650" y="1690688"/>
            <a:ext cx="7886700" cy="4938712"/>
          </a:xfrm>
        </p:spPr>
        <p:txBody>
          <a:bodyPr/>
          <a:lstStyle/>
          <a:p>
            <a:pPr marL="0" indent="0" algn="just" eaLnBrk="1" hangingPunct="1">
              <a:lnSpc>
                <a:spcPct val="150000"/>
              </a:lnSpc>
              <a:buNone/>
            </a:pPr>
            <a:r>
              <a:rPr lang="en-US" dirty="0" err="1" smtClean="0"/>
              <a:t>Máy</a:t>
            </a:r>
            <a:r>
              <a:rPr lang="en-US" dirty="0" smtClean="0"/>
              <a:t> </a:t>
            </a:r>
            <a:r>
              <a:rPr lang="en-US" dirty="0" err="1" smtClean="0"/>
              <a:t>tính</a:t>
            </a:r>
            <a:r>
              <a:rPr lang="en-US" dirty="0" smtClean="0"/>
              <a:t> </a:t>
            </a:r>
            <a:r>
              <a:rPr lang="en-US" dirty="0" err="1" smtClean="0"/>
              <a:t>chỉ</a:t>
            </a:r>
            <a:r>
              <a:rPr lang="en-US" dirty="0" smtClean="0"/>
              <a:t> </a:t>
            </a:r>
            <a:r>
              <a:rPr lang="en-US" dirty="0" err="1" smtClean="0"/>
              <a:t>hiểu</a:t>
            </a:r>
            <a:r>
              <a:rPr lang="en-US" dirty="0" smtClean="0"/>
              <a:t> </a:t>
            </a:r>
            <a:r>
              <a:rPr lang="en-US" dirty="0" err="1" smtClean="0"/>
              <a:t>được</a:t>
            </a:r>
            <a:r>
              <a:rPr lang="en-US" dirty="0" smtClean="0"/>
              <a:t> </a:t>
            </a:r>
            <a:r>
              <a:rPr lang="en-US" dirty="0" err="1" smtClean="0"/>
              <a:t>ngôn</a:t>
            </a:r>
            <a:r>
              <a:rPr lang="en-US" dirty="0" smtClean="0"/>
              <a:t> </a:t>
            </a:r>
            <a:r>
              <a:rPr lang="en-US" dirty="0" err="1" smtClean="0"/>
              <a:t>ngữ</a:t>
            </a:r>
            <a:r>
              <a:rPr lang="en-US" dirty="0" smtClean="0"/>
              <a:t> </a:t>
            </a:r>
            <a:r>
              <a:rPr lang="en-US" dirty="0" err="1" smtClean="0"/>
              <a:t>máy</a:t>
            </a:r>
            <a:r>
              <a:rPr lang="en-US" dirty="0" smtClean="0"/>
              <a:t>, do </a:t>
            </a:r>
            <a:r>
              <a:rPr lang="en-US" dirty="0" err="1" smtClean="0"/>
              <a:t>đó</a:t>
            </a:r>
            <a:r>
              <a:rPr lang="en-US" dirty="0" smtClean="0"/>
              <a:t> </a:t>
            </a:r>
            <a:r>
              <a:rPr lang="en-US" dirty="0" err="1" smtClean="0"/>
              <a:t>cần</a:t>
            </a:r>
            <a:r>
              <a:rPr lang="en-US" dirty="0" smtClean="0"/>
              <a:t> </a:t>
            </a:r>
            <a:r>
              <a:rPr lang="en-US" dirty="0" err="1" smtClean="0"/>
              <a:t>phải</a:t>
            </a:r>
            <a:r>
              <a:rPr lang="en-US" dirty="0" smtClean="0"/>
              <a:t> </a:t>
            </a:r>
            <a:r>
              <a:rPr lang="en-US" dirty="0" err="1" smtClean="0"/>
              <a:t>có</a:t>
            </a:r>
            <a:r>
              <a:rPr lang="en-US" dirty="0" smtClean="0"/>
              <a:t> </a:t>
            </a:r>
            <a:r>
              <a:rPr lang="en-US" dirty="0" err="1" smtClean="0"/>
              <a:t>giai</a:t>
            </a:r>
            <a:r>
              <a:rPr lang="en-US" dirty="0" smtClean="0"/>
              <a:t> </a:t>
            </a:r>
            <a:r>
              <a:rPr lang="en-US" dirty="0" err="1" smtClean="0"/>
              <a:t>đoạn</a:t>
            </a:r>
            <a:r>
              <a:rPr lang="en-US" dirty="0" smtClean="0"/>
              <a:t> </a:t>
            </a:r>
            <a:r>
              <a:rPr lang="en-US" dirty="0" err="1" smtClean="0"/>
              <a:t>chuyển</a:t>
            </a:r>
            <a:r>
              <a:rPr lang="en-US" dirty="0" smtClean="0"/>
              <a:t> </a:t>
            </a:r>
            <a:r>
              <a:rPr lang="en-US" dirty="0" err="1" smtClean="0"/>
              <a:t>ngôn</a:t>
            </a:r>
            <a:r>
              <a:rPr lang="en-US" dirty="0" smtClean="0"/>
              <a:t> </a:t>
            </a:r>
            <a:r>
              <a:rPr lang="en-US" dirty="0" err="1" smtClean="0"/>
              <a:t>ngữ</a:t>
            </a:r>
            <a:r>
              <a:rPr lang="en-US" dirty="0" smtClean="0"/>
              <a:t> </a:t>
            </a:r>
            <a:r>
              <a:rPr lang="en-US" dirty="0" err="1" smtClean="0"/>
              <a:t>lập</a:t>
            </a:r>
            <a:r>
              <a:rPr lang="en-US" dirty="0" smtClean="0"/>
              <a:t> </a:t>
            </a:r>
            <a:r>
              <a:rPr lang="en-US" dirty="0" err="1" smtClean="0"/>
              <a:t>trình</a:t>
            </a:r>
            <a:r>
              <a:rPr lang="en-US" dirty="0" smtClean="0"/>
              <a:t> sang </a:t>
            </a:r>
            <a:r>
              <a:rPr lang="en-US" dirty="0" err="1" smtClean="0"/>
              <a:t>ngôn</a:t>
            </a:r>
            <a:r>
              <a:rPr lang="en-US" dirty="0" smtClean="0"/>
              <a:t> </a:t>
            </a:r>
            <a:r>
              <a:rPr lang="en-US" dirty="0" err="1" smtClean="0"/>
              <a:t>ngữ</a:t>
            </a:r>
            <a:r>
              <a:rPr lang="en-US" dirty="0" smtClean="0"/>
              <a:t> </a:t>
            </a:r>
            <a:r>
              <a:rPr lang="en-US" dirty="0" err="1" smtClean="0"/>
              <a:t>máy</a:t>
            </a:r>
            <a:r>
              <a:rPr lang="en-US" dirty="0" smtClean="0"/>
              <a:t> </a:t>
            </a:r>
            <a:r>
              <a:rPr lang="en-US" dirty="0" err="1" smtClean="0"/>
              <a:t>thông</a:t>
            </a:r>
            <a:r>
              <a:rPr lang="en-US" dirty="0" smtClean="0"/>
              <a:t> qua </a:t>
            </a:r>
            <a:r>
              <a:rPr lang="en-US" dirty="0" err="1" smtClean="0"/>
              <a:t>trình</a:t>
            </a:r>
            <a:r>
              <a:rPr lang="en-US" dirty="0" smtClean="0"/>
              <a:t> </a:t>
            </a:r>
            <a:r>
              <a:rPr lang="en-US" dirty="0" err="1" smtClean="0"/>
              <a:t>biên</a:t>
            </a:r>
            <a:r>
              <a:rPr lang="en-US" dirty="0" smtClean="0"/>
              <a:t> </a:t>
            </a:r>
            <a:r>
              <a:rPr lang="en-US" dirty="0" err="1" smtClean="0"/>
              <a:t>dịch</a:t>
            </a:r>
            <a:r>
              <a:rPr lang="en-US" dirty="0" smtClean="0"/>
              <a:t> </a:t>
            </a:r>
            <a:r>
              <a:rPr lang="en-US" dirty="0" err="1" smtClean="0"/>
              <a:t>của</a:t>
            </a:r>
            <a:r>
              <a:rPr lang="en-US" dirty="0" smtClean="0"/>
              <a:t> </a:t>
            </a:r>
            <a:r>
              <a:rPr lang="en-US" dirty="0" err="1" smtClean="0"/>
              <a:t>ngôn</a:t>
            </a:r>
            <a:r>
              <a:rPr lang="en-US" dirty="0" smtClean="0"/>
              <a:t> </a:t>
            </a:r>
            <a:r>
              <a:rPr lang="en-US" dirty="0" err="1" smtClean="0"/>
              <a:t>ngữ</a:t>
            </a:r>
            <a:r>
              <a:rPr lang="en-US" dirty="0" smtClean="0"/>
              <a:t> </a:t>
            </a:r>
            <a:r>
              <a:rPr lang="en-US" dirty="0" err="1" smtClean="0"/>
              <a:t>lập</a:t>
            </a:r>
            <a:r>
              <a:rPr lang="en-US" dirty="0" smtClean="0"/>
              <a:t> </a:t>
            </a:r>
            <a:r>
              <a:rPr lang="en-US" dirty="0" err="1" smtClean="0"/>
              <a:t>trình</a:t>
            </a:r>
            <a:r>
              <a:rPr lang="en-US" dirty="0" smtClean="0"/>
              <a:t>.</a:t>
            </a:r>
          </a:p>
        </p:txBody>
      </p:sp>
      <p:sp>
        <p:nvSpPr>
          <p:cNvPr id="819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09600" y="533400"/>
            <a:ext cx="7772400" cy="762000"/>
          </a:xfrm>
        </p:spPr>
        <p:txBody>
          <a:bodyPr/>
          <a:lstStyle/>
          <a:p>
            <a:pPr eaLnBrk="1" hangingPunct="1"/>
            <a:r>
              <a:rPr lang="en-US" smtClean="0"/>
              <a:t>Enum (kiểu liệt kê)</a:t>
            </a:r>
          </a:p>
        </p:txBody>
      </p:sp>
      <p:sp>
        <p:nvSpPr>
          <p:cNvPr id="10" name="Content Placeholder 2"/>
          <p:cNvSpPr>
            <a:spLocks noGrp="1"/>
          </p:cNvSpPr>
          <p:nvPr>
            <p:ph idx="1"/>
          </p:nvPr>
        </p:nvSpPr>
        <p:spPr>
          <a:xfrm>
            <a:off x="609600" y="1524000"/>
            <a:ext cx="7772400" cy="4953000"/>
          </a:xfrm>
        </p:spPr>
        <p:txBody>
          <a:bodyPr rtlCol="0">
            <a:noAutofit/>
          </a:bodyPr>
          <a:lstStyle/>
          <a:p>
            <a:pPr eaLnBrk="1" fontAlgn="auto" hangingPunct="1">
              <a:lnSpc>
                <a:spcPct val="100000"/>
              </a:lnSpc>
              <a:spcAft>
                <a:spcPts val="0"/>
              </a:spcAft>
              <a:defRPr/>
            </a:pPr>
            <a:r>
              <a:rPr lang="en-US" dirty="0" smtClean="0"/>
              <a:t>VD3:</a:t>
            </a:r>
          </a:p>
          <a:p>
            <a:pPr marL="274320" indent="-274320" eaLnBrk="1" fontAlgn="auto" hangingPunct="1">
              <a:lnSpc>
                <a:spcPct val="100000"/>
              </a:lnSpc>
              <a:spcAft>
                <a:spcPts val="0"/>
              </a:spcAft>
              <a:buFont typeface="Wingdings"/>
              <a:buNone/>
              <a:defRPr/>
            </a:pPr>
            <a:r>
              <a:rPr lang="en-US" dirty="0" smtClean="0"/>
              <a:t>	</a:t>
            </a:r>
            <a:r>
              <a:rPr lang="en-US" dirty="0" err="1" smtClean="0"/>
              <a:t>enum</a:t>
            </a:r>
            <a:r>
              <a:rPr lang="en-US" dirty="0" smtClean="0"/>
              <a:t> </a:t>
            </a:r>
            <a:r>
              <a:rPr lang="en-US" dirty="0" err="1" smtClean="0"/>
              <a:t>Ngay</a:t>
            </a:r>
            <a:r>
              <a:rPr lang="en-US" dirty="0" smtClean="0"/>
              <a:t> {</a:t>
            </a:r>
            <a:r>
              <a:rPr lang="en-US" dirty="0" err="1" smtClean="0"/>
              <a:t>Hai</a:t>
            </a:r>
            <a:r>
              <a:rPr lang="en-US" dirty="0" smtClean="0"/>
              <a:t> = 1, Ba, </a:t>
            </a:r>
            <a:r>
              <a:rPr lang="en-US" dirty="0" err="1" smtClean="0"/>
              <a:t>Tu</a:t>
            </a:r>
            <a:r>
              <a:rPr lang="en-US" dirty="0" smtClean="0"/>
              <a:t>, Nam, </a:t>
            </a:r>
            <a:r>
              <a:rPr lang="en-US" dirty="0" err="1" smtClean="0"/>
              <a:t>Sau</a:t>
            </a:r>
            <a:r>
              <a:rPr lang="en-US" dirty="0" smtClean="0"/>
              <a:t>=10, Bay, </a:t>
            </a:r>
            <a:r>
              <a:rPr lang="en-US" dirty="0" err="1" smtClean="0"/>
              <a:t>ChuNhat</a:t>
            </a:r>
            <a:r>
              <a:rPr lang="en-US" dirty="0" smtClean="0"/>
              <a:t>};</a:t>
            </a:r>
          </a:p>
          <a:p>
            <a:pPr marL="274320" indent="-274320" eaLnBrk="1" fontAlgn="auto" hangingPunct="1">
              <a:lnSpc>
                <a:spcPct val="100000"/>
              </a:lnSpc>
              <a:spcAft>
                <a:spcPts val="0"/>
              </a:spcAft>
              <a:buFont typeface="Wingdings"/>
              <a:buNone/>
              <a:defRPr/>
            </a:pPr>
            <a:r>
              <a:rPr lang="en-US" dirty="0" smtClean="0"/>
              <a:t>	</a:t>
            </a:r>
            <a:r>
              <a:rPr lang="en-US" dirty="0" err="1" smtClean="0"/>
              <a:t>Hai</a:t>
            </a:r>
            <a:r>
              <a:rPr lang="en-US" dirty="0" smtClean="0"/>
              <a:t> = 1; Ba = 2; … ; </a:t>
            </a:r>
            <a:r>
              <a:rPr lang="en-US" dirty="0" err="1" smtClean="0"/>
              <a:t>Sau</a:t>
            </a:r>
            <a:r>
              <a:rPr lang="en-US" dirty="0" smtClean="0"/>
              <a:t>=10; Bay=11;ChuNhat = 12</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09600" y="304800"/>
            <a:ext cx="7772400" cy="914400"/>
          </a:xfrm>
        </p:spPr>
        <p:txBody>
          <a:bodyPr/>
          <a:lstStyle/>
          <a:p>
            <a:pPr eaLnBrk="1" hangingPunct="1"/>
            <a:r>
              <a:rPr lang="en-US" smtClean="0"/>
              <a:t>Struct (kiểu cấu trúc)</a:t>
            </a:r>
          </a:p>
        </p:txBody>
      </p:sp>
      <p:sp>
        <p:nvSpPr>
          <p:cNvPr id="46083" name="Content Placeholder 2"/>
          <p:cNvSpPr>
            <a:spLocks noGrp="1"/>
          </p:cNvSpPr>
          <p:nvPr>
            <p:ph idx="1"/>
          </p:nvPr>
        </p:nvSpPr>
        <p:spPr>
          <a:xfrm>
            <a:off x="609600" y="1066800"/>
            <a:ext cx="7783513" cy="5638800"/>
          </a:xfrm>
        </p:spPr>
        <p:txBody>
          <a:bodyPr/>
          <a:lstStyle/>
          <a:p>
            <a:pPr algn="just" eaLnBrk="1" hangingPunct="1">
              <a:lnSpc>
                <a:spcPct val="150000"/>
              </a:lnSpc>
            </a:pPr>
            <a:r>
              <a:rPr lang="en-US" smtClean="0">
                <a:solidFill>
                  <a:srgbClr val="0070C0"/>
                </a:solidFill>
              </a:rPr>
              <a:t>Struct</a:t>
            </a:r>
            <a:r>
              <a:rPr lang="en-US" smtClean="0"/>
              <a:t> dùng để nhóm các dữ liệu cùng liên quan đến một đối tượng nào đó.</a:t>
            </a:r>
          </a:p>
          <a:p>
            <a:pPr algn="just" eaLnBrk="1" hangingPunct="1">
              <a:lnSpc>
                <a:spcPct val="150000"/>
              </a:lnSpc>
            </a:pPr>
            <a:r>
              <a:rPr lang="en-US" smtClean="0"/>
              <a:t>Khai báo :</a:t>
            </a:r>
          </a:p>
          <a:p>
            <a:pPr marL="1487488" lvl="1" indent="-573088" eaLnBrk="1" hangingPunct="1">
              <a:buFont typeface="Wingdings" panose="05000000000000000000" pitchFamily="2" charset="2"/>
              <a:buNone/>
            </a:pPr>
            <a:r>
              <a:rPr lang="en-US" b="1" smtClean="0"/>
              <a:t>struct &lt;Tên cấu trúc&gt;</a:t>
            </a:r>
          </a:p>
          <a:p>
            <a:pPr marL="1487488" lvl="1" indent="-573088" eaLnBrk="1" hangingPunct="1">
              <a:buFont typeface="Wingdings" panose="05000000000000000000" pitchFamily="2" charset="2"/>
              <a:buNone/>
            </a:pPr>
            <a:r>
              <a:rPr lang="en-US" b="1" smtClean="0"/>
              <a:t>{</a:t>
            </a:r>
          </a:p>
          <a:p>
            <a:pPr marL="1487488" lvl="1" indent="-573088" eaLnBrk="1" hangingPunct="1">
              <a:buFont typeface="Wingdings" panose="05000000000000000000" pitchFamily="2" charset="2"/>
              <a:buNone/>
            </a:pPr>
            <a:r>
              <a:rPr lang="en-US" b="1" smtClean="0"/>
              <a:t>	Danh sách các thuộc tính;</a:t>
            </a:r>
          </a:p>
          <a:p>
            <a:pPr marL="1487488" lvl="1" indent="-573088" eaLnBrk="1" hangingPunct="1">
              <a:buFont typeface="Wingdings" panose="05000000000000000000" pitchFamily="2" charset="2"/>
              <a:buNone/>
            </a:pPr>
            <a:r>
              <a:rPr lang="en-US" b="1" smtClean="0"/>
              <a:t>}</a:t>
            </a:r>
          </a:p>
          <a:p>
            <a:pPr algn="just" eaLnBrk="1" hangingPunct="1">
              <a:lnSpc>
                <a:spcPct val="150000"/>
              </a:lnSpc>
            </a:pPr>
            <a:r>
              <a:rPr lang="en-US" smtClean="0"/>
              <a:t>Truy xuất: &lt;tên biến cấu trúc&gt;</a:t>
            </a:r>
            <a:r>
              <a:rPr lang="en-US" b="1" smtClean="0"/>
              <a:t>.</a:t>
            </a:r>
            <a:r>
              <a:rPr lang="en-US" smtClean="0"/>
              <a:t>thuộc tính</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520700" y="533400"/>
            <a:ext cx="7632700" cy="517525"/>
          </a:xfrm>
        </p:spPr>
        <p:txBody>
          <a:bodyPr>
            <a:normAutofit fontScale="90000"/>
          </a:bodyPr>
          <a:lstStyle/>
          <a:p>
            <a:pPr eaLnBrk="1" hangingPunct="1">
              <a:defRPr/>
            </a:pPr>
            <a:r>
              <a:rPr lang="en-US" dirty="0" err="1" smtClean="0"/>
              <a:t>Struct</a:t>
            </a:r>
            <a:r>
              <a:rPr lang="en-US" dirty="0" smtClean="0"/>
              <a:t> (</a:t>
            </a:r>
            <a:r>
              <a:rPr lang="en-US" dirty="0" err="1" smtClean="0"/>
              <a:t>kiểu</a:t>
            </a:r>
            <a:r>
              <a:rPr lang="en-US" dirty="0" smtClean="0"/>
              <a:t> </a:t>
            </a:r>
            <a:r>
              <a:rPr lang="en-US" dirty="0" err="1" smtClean="0"/>
              <a:t>cấu</a:t>
            </a:r>
            <a:r>
              <a:rPr lang="en-US" dirty="0" smtClean="0"/>
              <a:t> </a:t>
            </a:r>
            <a:r>
              <a:rPr lang="en-US" dirty="0" err="1" smtClean="0"/>
              <a:t>trúc</a:t>
            </a:r>
            <a:r>
              <a:rPr lang="en-US" dirty="0" smtClean="0"/>
              <a:t>)</a:t>
            </a:r>
          </a:p>
        </p:txBody>
      </p:sp>
      <p:sp>
        <p:nvSpPr>
          <p:cNvPr id="8" name="Content Placeholder 2"/>
          <p:cNvSpPr>
            <a:spLocks noGrp="1"/>
          </p:cNvSpPr>
          <p:nvPr>
            <p:ph idx="1"/>
          </p:nvPr>
        </p:nvSpPr>
        <p:spPr>
          <a:xfrm>
            <a:off x="334963" y="1295400"/>
            <a:ext cx="8809037" cy="5638800"/>
          </a:xfrm>
        </p:spPr>
        <p:txBody>
          <a:bodyPr rtlCol="0">
            <a:noAutofit/>
          </a:bodyPr>
          <a:lstStyle/>
          <a:p>
            <a:pPr marL="182563" lvl="2" indent="-182563" eaLnBrk="1" fontAlgn="auto" hangingPunct="1">
              <a:lnSpc>
                <a:spcPct val="100000"/>
              </a:lnSpc>
              <a:spcBef>
                <a:spcPct val="0"/>
              </a:spcBef>
              <a:spcAft>
                <a:spcPts val="0"/>
              </a:spcAft>
              <a:buClr>
                <a:schemeClr val="accent1">
                  <a:shade val="75000"/>
                </a:schemeClr>
              </a:buClr>
              <a:buSzPct val="70000"/>
              <a:buFont typeface="Wingdings" panose="05000000000000000000" pitchFamily="2" charset="2"/>
              <a:buNone/>
              <a:defRPr/>
            </a:pPr>
            <a:r>
              <a:rPr lang="en-US" sz="2800" dirty="0" smtClean="0"/>
              <a:t>	</a:t>
            </a:r>
            <a:r>
              <a:rPr lang="en-US" sz="2800" dirty="0" err="1" smtClean="0"/>
              <a:t>struct</a:t>
            </a:r>
            <a:r>
              <a:rPr lang="en-US" sz="2800" dirty="0" smtClean="0"/>
              <a:t> SV</a:t>
            </a:r>
          </a:p>
          <a:p>
            <a:pPr marL="182563" lvl="2" indent="-182563" eaLnBrk="1" fontAlgn="auto" hangingPunct="1">
              <a:lnSpc>
                <a:spcPct val="100000"/>
              </a:lnSpc>
              <a:spcBef>
                <a:spcPct val="0"/>
              </a:spcBef>
              <a:spcAft>
                <a:spcPts val="0"/>
              </a:spcAft>
              <a:buClr>
                <a:schemeClr val="accent1">
                  <a:shade val="75000"/>
                </a:schemeClr>
              </a:buClr>
              <a:buSzPct val="70000"/>
              <a:buFont typeface="Wingdings" panose="05000000000000000000" pitchFamily="2" charset="2"/>
              <a:buNone/>
              <a:defRPr/>
            </a:pPr>
            <a:r>
              <a:rPr lang="en-US" sz="2800" dirty="0" smtClean="0"/>
              <a:t>	{</a:t>
            </a:r>
          </a:p>
          <a:p>
            <a:pPr marL="182563" lvl="2" indent="-182563" eaLnBrk="1" fontAlgn="auto" hangingPunct="1">
              <a:lnSpc>
                <a:spcPct val="100000"/>
              </a:lnSpc>
              <a:spcBef>
                <a:spcPct val="0"/>
              </a:spcBef>
              <a:spcAft>
                <a:spcPts val="0"/>
              </a:spcAft>
              <a:buClr>
                <a:schemeClr val="accent1">
                  <a:shade val="75000"/>
                </a:schemeClr>
              </a:buClr>
              <a:buSzPct val="70000"/>
              <a:buFont typeface="Wingdings" panose="05000000000000000000" pitchFamily="2" charset="2"/>
              <a:buNone/>
              <a:defRPr/>
            </a:pPr>
            <a:r>
              <a:rPr lang="en-US" sz="2800" dirty="0" smtClean="0"/>
              <a:t>    	public string ten;</a:t>
            </a:r>
          </a:p>
          <a:p>
            <a:pPr marL="182563" lvl="2" indent="-182563" eaLnBrk="1" fontAlgn="auto" hangingPunct="1">
              <a:lnSpc>
                <a:spcPct val="100000"/>
              </a:lnSpc>
              <a:spcBef>
                <a:spcPct val="0"/>
              </a:spcBef>
              <a:spcAft>
                <a:spcPts val="0"/>
              </a:spcAft>
              <a:buClr>
                <a:schemeClr val="accent1">
                  <a:shade val="75000"/>
                </a:schemeClr>
              </a:buClr>
              <a:buSzPct val="70000"/>
              <a:buFont typeface="Wingdings" panose="05000000000000000000" pitchFamily="2" charset="2"/>
              <a:buNone/>
              <a:defRPr/>
            </a:pPr>
            <a:r>
              <a:rPr lang="en-US" sz="2800" dirty="0" smtClean="0"/>
              <a:t>    	public string </a:t>
            </a:r>
            <a:r>
              <a:rPr lang="en-US" sz="2800" dirty="0" err="1" smtClean="0"/>
              <a:t>maso</a:t>
            </a:r>
            <a:r>
              <a:rPr lang="en-US" sz="2800" dirty="0" smtClean="0"/>
              <a:t>;</a:t>
            </a:r>
          </a:p>
          <a:p>
            <a:pPr marL="182563" lvl="2" indent="-182563" eaLnBrk="1" fontAlgn="auto" hangingPunct="1">
              <a:lnSpc>
                <a:spcPct val="100000"/>
              </a:lnSpc>
              <a:spcBef>
                <a:spcPct val="0"/>
              </a:spcBef>
              <a:spcAft>
                <a:spcPts val="0"/>
              </a:spcAft>
              <a:buClr>
                <a:schemeClr val="accent1">
                  <a:shade val="75000"/>
                </a:schemeClr>
              </a:buClr>
              <a:buSzPct val="70000"/>
              <a:buFont typeface="Wingdings" panose="05000000000000000000" pitchFamily="2" charset="2"/>
              <a:buNone/>
              <a:defRPr/>
            </a:pPr>
            <a:r>
              <a:rPr lang="en-US" sz="2800" dirty="0" smtClean="0"/>
              <a:t>	}</a:t>
            </a:r>
          </a:p>
          <a:p>
            <a:pPr marL="341313" indent="-341313" eaLnBrk="1" fontAlgn="auto" hangingPunct="1">
              <a:lnSpc>
                <a:spcPct val="100000"/>
              </a:lnSpc>
              <a:spcBef>
                <a:spcPct val="0"/>
              </a:spcBef>
              <a:spcAft>
                <a:spcPts val="0"/>
              </a:spcAft>
              <a:buFont typeface="Wingdings" panose="05000000000000000000" pitchFamily="2" charset="2"/>
              <a:buNone/>
              <a:defRPr/>
            </a:pPr>
            <a:r>
              <a:rPr lang="en-US" sz="2800" dirty="0" smtClean="0"/>
              <a:t>   static void Main(string[] </a:t>
            </a:r>
            <a:r>
              <a:rPr lang="en-US" sz="2800" dirty="0" err="1" smtClean="0"/>
              <a:t>args</a:t>
            </a:r>
            <a:r>
              <a:rPr lang="en-US" sz="2800" dirty="0" smtClean="0"/>
              <a:t>)</a:t>
            </a:r>
          </a:p>
          <a:p>
            <a:pPr marL="341313" indent="-341313" eaLnBrk="1" fontAlgn="auto" hangingPunct="1">
              <a:lnSpc>
                <a:spcPct val="100000"/>
              </a:lnSpc>
              <a:spcBef>
                <a:spcPct val="0"/>
              </a:spcBef>
              <a:spcAft>
                <a:spcPts val="0"/>
              </a:spcAft>
              <a:buFont typeface="Wingdings" panose="05000000000000000000" pitchFamily="2" charset="2"/>
              <a:buNone/>
              <a:defRPr/>
            </a:pPr>
            <a:r>
              <a:rPr lang="en-US" sz="2800" dirty="0" smtClean="0"/>
              <a:t>   {</a:t>
            </a:r>
          </a:p>
          <a:p>
            <a:pPr marL="341313" indent="-341313" eaLnBrk="1" fontAlgn="auto" hangingPunct="1">
              <a:lnSpc>
                <a:spcPct val="100000"/>
              </a:lnSpc>
              <a:spcBef>
                <a:spcPct val="0"/>
              </a:spcBef>
              <a:spcAft>
                <a:spcPts val="0"/>
              </a:spcAft>
              <a:buFont typeface="Wingdings" panose="05000000000000000000" pitchFamily="2" charset="2"/>
              <a:buNone/>
              <a:defRPr/>
            </a:pPr>
            <a:r>
              <a:rPr lang="en-US" sz="2800" dirty="0" smtClean="0"/>
              <a:t>       	SV a;</a:t>
            </a:r>
          </a:p>
          <a:p>
            <a:pPr marL="341313" indent="-341313" eaLnBrk="1" fontAlgn="auto" hangingPunct="1">
              <a:lnSpc>
                <a:spcPct val="100000"/>
              </a:lnSpc>
              <a:spcBef>
                <a:spcPct val="0"/>
              </a:spcBef>
              <a:spcAft>
                <a:spcPts val="0"/>
              </a:spcAft>
              <a:buFont typeface="Wingdings" panose="05000000000000000000" pitchFamily="2" charset="2"/>
              <a:buNone/>
              <a:defRPr/>
            </a:pPr>
            <a:r>
              <a:rPr lang="en-US" sz="2800" dirty="0" smtClean="0"/>
              <a:t>        </a:t>
            </a:r>
            <a:r>
              <a:rPr lang="en-US" sz="2800" dirty="0" err="1" smtClean="0"/>
              <a:t>a.ten</a:t>
            </a:r>
            <a:r>
              <a:rPr lang="en-US" sz="2800" dirty="0" smtClean="0"/>
              <a:t> = "Le Van </a:t>
            </a:r>
            <a:r>
              <a:rPr lang="en-US" sz="2800" dirty="0" err="1" smtClean="0"/>
              <a:t>Teo</a:t>
            </a:r>
            <a:r>
              <a:rPr lang="en-US" sz="2800" dirty="0" smtClean="0"/>
              <a:t>";</a:t>
            </a:r>
          </a:p>
          <a:p>
            <a:pPr marL="341313" indent="-341313" eaLnBrk="1" fontAlgn="auto" hangingPunct="1">
              <a:lnSpc>
                <a:spcPct val="100000"/>
              </a:lnSpc>
              <a:spcBef>
                <a:spcPct val="0"/>
              </a:spcBef>
              <a:spcAft>
                <a:spcPts val="0"/>
              </a:spcAft>
              <a:buFont typeface="Wingdings" panose="05000000000000000000" pitchFamily="2" charset="2"/>
              <a:buNone/>
              <a:defRPr/>
            </a:pPr>
            <a:r>
              <a:rPr lang="en-US" sz="2800" dirty="0" smtClean="0"/>
              <a:t>        </a:t>
            </a:r>
            <a:r>
              <a:rPr lang="en-US" sz="2800" dirty="0" err="1" smtClean="0"/>
              <a:t>a.maso</a:t>
            </a:r>
            <a:r>
              <a:rPr lang="en-US" sz="2800" dirty="0" smtClean="0"/>
              <a:t> = "002";</a:t>
            </a:r>
          </a:p>
          <a:p>
            <a:pPr marL="341313" indent="-341313" eaLnBrk="1" fontAlgn="auto" hangingPunct="1">
              <a:lnSpc>
                <a:spcPct val="100000"/>
              </a:lnSpc>
              <a:spcBef>
                <a:spcPct val="0"/>
              </a:spcBef>
              <a:spcAft>
                <a:spcPts val="0"/>
              </a:spcAft>
              <a:buFont typeface="Wingdings" panose="05000000000000000000" pitchFamily="2" charset="2"/>
              <a:buNone/>
              <a:defRPr/>
            </a:pPr>
            <a:r>
              <a:rPr lang="en-US" sz="2800" dirty="0" smtClean="0"/>
              <a:t>    	</a:t>
            </a:r>
            <a:r>
              <a:rPr lang="en-US" sz="2800" dirty="0" err="1" smtClean="0"/>
              <a:t>Console.WriteLine</a:t>
            </a:r>
            <a:r>
              <a:rPr lang="en-US" sz="2800" dirty="0" smtClean="0"/>
              <a:t>("Ten: "+</a:t>
            </a:r>
            <a:r>
              <a:rPr lang="en-US" sz="2800" dirty="0" err="1" smtClean="0"/>
              <a:t>a.ten</a:t>
            </a:r>
            <a:r>
              <a:rPr lang="en-US" sz="2800" dirty="0" smtClean="0"/>
              <a:t>+" Ma so: "+</a:t>
            </a:r>
            <a:r>
              <a:rPr lang="en-US" sz="2800" dirty="0" err="1" smtClean="0"/>
              <a:t>a.maso</a:t>
            </a:r>
            <a:r>
              <a:rPr lang="en-US" sz="2800" dirty="0" smtClean="0"/>
              <a:t>);</a:t>
            </a:r>
          </a:p>
          <a:p>
            <a:pPr marL="341313" indent="-341313" eaLnBrk="1" fontAlgn="auto" hangingPunct="1">
              <a:lnSpc>
                <a:spcPct val="100000"/>
              </a:lnSpc>
              <a:spcBef>
                <a:spcPct val="0"/>
              </a:spcBef>
              <a:spcAft>
                <a:spcPts val="0"/>
              </a:spcAft>
              <a:buFont typeface="Wingdings" panose="05000000000000000000" pitchFamily="2" charset="2"/>
              <a:buNone/>
              <a:defRPr/>
            </a:pPr>
            <a:r>
              <a:rPr lang="en-US" sz="2800" dirty="0" smtClean="0"/>
              <a:t>        </a:t>
            </a:r>
            <a:r>
              <a:rPr lang="en-US" sz="2800" dirty="0" err="1" smtClean="0"/>
              <a:t>Console.ReadLine</a:t>
            </a:r>
            <a:r>
              <a:rPr lang="en-US" sz="2800" dirty="0" smtClean="0"/>
              <a:t>();</a:t>
            </a:r>
          </a:p>
          <a:p>
            <a:pPr marL="341313" indent="-341313" eaLnBrk="1" fontAlgn="auto" hangingPunct="1">
              <a:lnSpc>
                <a:spcPct val="100000"/>
              </a:lnSpc>
              <a:spcBef>
                <a:spcPct val="0"/>
              </a:spcBef>
              <a:spcAft>
                <a:spcPts val="0"/>
              </a:spcAft>
              <a:buFont typeface="Wingdings" panose="05000000000000000000" pitchFamily="2" charset="2"/>
              <a:buNone/>
              <a:defRPr/>
            </a:pPr>
            <a:r>
              <a:rPr lang="en-US" sz="2800" dirty="0"/>
              <a:t>	</a:t>
            </a:r>
            <a:r>
              <a:rPr lang="en-US" sz="2800" dirty="0" smtClean="0"/>
              <a:t>}</a:t>
            </a:r>
            <a:endParaRPr lang="en-US" sz="28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smtClean="0"/>
              <a:t>Identifier (định danh)</a:t>
            </a:r>
            <a:endParaRPr lang="en-US" smtClean="0">
              <a:solidFill>
                <a:schemeClr val="accent1"/>
              </a:solidFill>
            </a:endParaRPr>
          </a:p>
        </p:txBody>
      </p:sp>
      <p:sp>
        <p:nvSpPr>
          <p:cNvPr id="48131" name="Content Placeholder 2"/>
          <p:cNvSpPr>
            <a:spLocks noGrp="1"/>
          </p:cNvSpPr>
          <p:nvPr>
            <p:ph idx="1"/>
          </p:nvPr>
        </p:nvSpPr>
        <p:spPr>
          <a:xfrm>
            <a:off x="628650" y="1690688"/>
            <a:ext cx="7886700" cy="4405312"/>
          </a:xfrm>
        </p:spPr>
        <p:txBody>
          <a:bodyPr/>
          <a:lstStyle/>
          <a:p>
            <a:pPr algn="just" eaLnBrk="1" hangingPunct="1">
              <a:lnSpc>
                <a:spcPct val="150000"/>
              </a:lnSpc>
            </a:pPr>
            <a:r>
              <a:rPr lang="en-US" smtClean="0"/>
              <a:t>Định danh là việc xác định tên: biến, hàm, hằng, …</a:t>
            </a:r>
          </a:p>
          <a:p>
            <a:pPr algn="just" eaLnBrk="1" hangingPunct="1">
              <a:lnSpc>
                <a:spcPct val="150000"/>
              </a:lnSpc>
            </a:pPr>
            <a:r>
              <a:rPr lang="en-US" smtClean="0"/>
              <a:t>Phân biệt chữ hoa thường</a:t>
            </a:r>
          </a:p>
          <a:p>
            <a:pPr algn="just" eaLnBrk="1" hangingPunct="1">
              <a:lnSpc>
                <a:spcPct val="150000"/>
              </a:lnSpc>
            </a:pPr>
            <a:endParaRPr lang="en-US" smtClean="0"/>
          </a:p>
        </p:txBody>
      </p:sp>
      <p:sp>
        <p:nvSpPr>
          <p:cNvPr id="4813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48134"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48135"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smtClean="0"/>
              <a:t>Identifier (định danh)</a:t>
            </a:r>
            <a:endParaRPr lang="en-US" smtClean="0">
              <a:solidFill>
                <a:schemeClr val="accent1"/>
              </a:solidFill>
            </a:endParaRPr>
          </a:p>
        </p:txBody>
      </p:sp>
      <p:sp>
        <p:nvSpPr>
          <p:cNvPr id="49155" name="Content Placeholder 2"/>
          <p:cNvSpPr>
            <a:spLocks noGrp="1"/>
          </p:cNvSpPr>
          <p:nvPr>
            <p:ph idx="1"/>
          </p:nvPr>
        </p:nvSpPr>
        <p:spPr>
          <a:xfrm>
            <a:off x="628650" y="1690688"/>
            <a:ext cx="7886700" cy="4405312"/>
          </a:xfrm>
        </p:spPr>
        <p:txBody>
          <a:bodyPr/>
          <a:lstStyle/>
          <a:p>
            <a:pPr marL="53975" lvl="1" indent="0" algn="just" eaLnBrk="1" hangingPunct="1">
              <a:lnSpc>
                <a:spcPct val="150000"/>
              </a:lnSpc>
              <a:buFont typeface="Wingdings" panose="05000000000000000000" pitchFamily="2" charset="2"/>
              <a:buNone/>
            </a:pPr>
            <a:r>
              <a:rPr lang="en-US" smtClean="0"/>
              <a:t>Quy ước đặt tên :</a:t>
            </a:r>
          </a:p>
          <a:p>
            <a:pPr algn="just" eaLnBrk="1" hangingPunct="1">
              <a:lnSpc>
                <a:spcPct val="150000"/>
              </a:lnSpc>
            </a:pPr>
            <a:r>
              <a:rPr lang="en-US" smtClean="0"/>
              <a:t>Sử dụng 26 chữ cái (thường/ hoa), 10 chữ số</a:t>
            </a:r>
          </a:p>
          <a:p>
            <a:pPr algn="just" eaLnBrk="1" hangingPunct="1">
              <a:lnSpc>
                <a:spcPct val="150000"/>
              </a:lnSpc>
            </a:pPr>
            <a:r>
              <a:rPr lang="en-US" smtClean="0"/>
              <a:t>Dấu nối ( _ )</a:t>
            </a:r>
          </a:p>
          <a:p>
            <a:pPr algn="just" eaLnBrk="1" hangingPunct="1">
              <a:lnSpc>
                <a:spcPct val="150000"/>
              </a:lnSpc>
            </a:pPr>
            <a:r>
              <a:rPr lang="en-US" smtClean="0"/>
              <a:t>Không dùng chữ số ở đầu</a:t>
            </a:r>
          </a:p>
          <a:p>
            <a:pPr algn="just" eaLnBrk="1" hangingPunct="1">
              <a:lnSpc>
                <a:spcPct val="150000"/>
              </a:lnSpc>
            </a:pPr>
            <a:r>
              <a:rPr lang="en-US" smtClean="0"/>
              <a:t>Không trùng với từ khoá</a:t>
            </a:r>
          </a:p>
          <a:p>
            <a:pPr algn="just" eaLnBrk="1" hangingPunct="1">
              <a:lnSpc>
                <a:spcPct val="150000"/>
              </a:lnSpc>
            </a:pPr>
            <a:endParaRPr lang="en-US" smtClean="0"/>
          </a:p>
          <a:p>
            <a:pPr algn="just" eaLnBrk="1" hangingPunct="1">
              <a:lnSpc>
                <a:spcPct val="150000"/>
              </a:lnSpc>
            </a:pPr>
            <a:endParaRPr lang="en-US" smtClean="0"/>
          </a:p>
        </p:txBody>
      </p:sp>
      <p:sp>
        <p:nvSpPr>
          <p:cNvPr id="4915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49158"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49159"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628650" y="15875"/>
            <a:ext cx="7886700" cy="1355725"/>
          </a:xfrm>
        </p:spPr>
        <p:txBody>
          <a:bodyPr/>
          <a:lstStyle/>
          <a:p>
            <a:pPr eaLnBrk="1" hangingPunct="1"/>
            <a:r>
              <a:rPr lang="en-US" smtClean="0"/>
              <a:t>Biến &amp; khai báo biến</a:t>
            </a:r>
          </a:p>
        </p:txBody>
      </p:sp>
      <p:sp>
        <p:nvSpPr>
          <p:cNvPr id="50179" name="Content Placeholder 2"/>
          <p:cNvSpPr>
            <a:spLocks noGrp="1"/>
          </p:cNvSpPr>
          <p:nvPr>
            <p:ph idx="1"/>
          </p:nvPr>
        </p:nvSpPr>
        <p:spPr>
          <a:xfrm>
            <a:off x="628650" y="1371600"/>
            <a:ext cx="7886700" cy="4724400"/>
          </a:xfrm>
        </p:spPr>
        <p:txBody>
          <a:bodyPr/>
          <a:lstStyle/>
          <a:p>
            <a:pPr algn="just" eaLnBrk="1" hangingPunct="1"/>
            <a:r>
              <a:rPr lang="en-US" smtClean="0"/>
              <a:t>Biến dùng để lưu trữ dữ liệu. Mỗi biến thuộc về một KDL nào đó. </a:t>
            </a:r>
          </a:p>
          <a:p>
            <a:pPr algn="just" eaLnBrk="1" hangingPunct="1"/>
            <a:r>
              <a:rPr lang="en-US" smtClean="0"/>
              <a:t>Khai báo:</a:t>
            </a:r>
          </a:p>
          <a:p>
            <a:pPr algn="just" eaLnBrk="1" hangingPunct="1">
              <a:buFont typeface="Wingdings" panose="05000000000000000000" pitchFamily="2" charset="2"/>
              <a:buNone/>
            </a:pPr>
            <a:r>
              <a:rPr lang="en-US" smtClean="0"/>
              <a:t>		&lt;KDL&gt; tên biến;</a:t>
            </a:r>
          </a:p>
          <a:p>
            <a:pPr algn="just" eaLnBrk="1" hangingPunct="1"/>
            <a:r>
              <a:rPr lang="en-US" smtClean="0"/>
              <a:t>VD:</a:t>
            </a:r>
          </a:p>
          <a:p>
            <a:pPr algn="just" eaLnBrk="1" hangingPunct="1">
              <a:buFont typeface="Wingdings" panose="05000000000000000000" pitchFamily="2" charset="2"/>
              <a:buNone/>
            </a:pPr>
            <a:r>
              <a:rPr lang="en-US" smtClean="0"/>
              <a:t>		int x;</a:t>
            </a:r>
          </a:p>
          <a:p>
            <a:pPr algn="just" eaLnBrk="1" hangingPunct="1">
              <a:buFont typeface="Wingdings" panose="05000000000000000000" pitchFamily="2" charset="2"/>
              <a:buNone/>
            </a:pPr>
            <a:r>
              <a:rPr lang="en-US" smtClean="0"/>
              <a:t>		int a, b;</a:t>
            </a:r>
          </a:p>
        </p:txBody>
      </p:sp>
      <p:sp>
        <p:nvSpPr>
          <p:cNvPr id="50181"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50182"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50183"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628650" y="15875"/>
            <a:ext cx="7886700" cy="1073151"/>
          </a:xfrm>
        </p:spPr>
        <p:txBody>
          <a:bodyPr/>
          <a:lstStyle/>
          <a:p>
            <a:pPr eaLnBrk="1" hangingPunct="1"/>
            <a:r>
              <a:rPr lang="en-US" dirty="0" err="1" smtClean="0"/>
              <a:t>Biến</a:t>
            </a:r>
            <a:r>
              <a:rPr lang="en-US" dirty="0" smtClean="0"/>
              <a:t> &amp; </a:t>
            </a:r>
            <a:r>
              <a:rPr lang="en-US" dirty="0" err="1" smtClean="0"/>
              <a:t>khai</a:t>
            </a:r>
            <a:r>
              <a:rPr lang="en-US" dirty="0" smtClean="0"/>
              <a:t> </a:t>
            </a:r>
            <a:r>
              <a:rPr lang="en-US" dirty="0" err="1" smtClean="0"/>
              <a:t>báo</a:t>
            </a:r>
            <a:r>
              <a:rPr lang="en-US" dirty="0" smtClean="0"/>
              <a:t> </a:t>
            </a:r>
            <a:r>
              <a:rPr lang="en-US" dirty="0" err="1" smtClean="0"/>
              <a:t>biến</a:t>
            </a:r>
            <a:endParaRPr lang="en-US" dirty="0" smtClean="0"/>
          </a:p>
        </p:txBody>
      </p:sp>
      <p:sp>
        <p:nvSpPr>
          <p:cNvPr id="32771" name="Content Placeholder 2"/>
          <p:cNvSpPr>
            <a:spLocks noGrp="1"/>
          </p:cNvSpPr>
          <p:nvPr>
            <p:ph idx="1"/>
          </p:nvPr>
        </p:nvSpPr>
        <p:spPr>
          <a:xfrm>
            <a:off x="628650" y="1795463"/>
            <a:ext cx="7886700" cy="4300537"/>
          </a:xfrm>
        </p:spPr>
        <p:txBody>
          <a:bodyPr/>
          <a:lstStyle/>
          <a:p>
            <a:pPr marL="0" indent="0" algn="just" eaLnBrk="1" hangingPunct="1">
              <a:buFont typeface="Wingdings" panose="05000000000000000000" pitchFamily="2" charset="2"/>
              <a:buNone/>
              <a:defRPr/>
            </a:pPr>
            <a:r>
              <a:rPr lang="en-US" dirty="0" smtClean="0"/>
              <a:t>VD: </a:t>
            </a:r>
            <a:r>
              <a:rPr lang="en-US" dirty="0" err="1" smtClean="0"/>
              <a:t>Khai</a:t>
            </a:r>
            <a:r>
              <a:rPr lang="en-US" dirty="0" smtClean="0"/>
              <a:t> </a:t>
            </a:r>
            <a:r>
              <a:rPr lang="en-US" dirty="0" err="1"/>
              <a:t>báo</a:t>
            </a:r>
            <a:r>
              <a:rPr lang="en-US" dirty="0"/>
              <a:t> </a:t>
            </a:r>
            <a:r>
              <a:rPr lang="en-US" dirty="0" err="1"/>
              <a:t>và</a:t>
            </a:r>
            <a:r>
              <a:rPr lang="en-US" dirty="0"/>
              <a:t> </a:t>
            </a:r>
            <a:r>
              <a:rPr lang="en-US" dirty="0" err="1"/>
              <a:t>khởi</a:t>
            </a:r>
            <a:r>
              <a:rPr lang="en-US" dirty="0"/>
              <a:t> </a:t>
            </a:r>
            <a:r>
              <a:rPr lang="en-US" dirty="0" err="1"/>
              <a:t>tạo</a:t>
            </a:r>
            <a:r>
              <a:rPr lang="en-US" dirty="0"/>
              <a:t>:</a:t>
            </a:r>
          </a:p>
          <a:p>
            <a:pPr algn="just" eaLnBrk="1" hangingPunct="1">
              <a:buFont typeface="Wingdings" panose="05000000000000000000" pitchFamily="2" charset="2"/>
              <a:buNone/>
              <a:defRPr/>
            </a:pPr>
            <a:r>
              <a:rPr lang="en-US" dirty="0"/>
              <a:t>		</a:t>
            </a:r>
            <a:r>
              <a:rPr lang="en-US" dirty="0" err="1"/>
              <a:t>int</a:t>
            </a:r>
            <a:r>
              <a:rPr lang="en-US" dirty="0"/>
              <a:t> x = 5;</a:t>
            </a:r>
          </a:p>
          <a:p>
            <a:pPr algn="just" eaLnBrk="1" hangingPunct="1">
              <a:buFont typeface="Wingdings" panose="05000000000000000000" pitchFamily="2" charset="2"/>
              <a:buNone/>
              <a:defRPr/>
            </a:pPr>
            <a:r>
              <a:rPr lang="en-US" dirty="0"/>
              <a:t>		</a:t>
            </a:r>
            <a:r>
              <a:rPr lang="en-US" dirty="0" err="1"/>
              <a:t>int</a:t>
            </a:r>
            <a:r>
              <a:rPr lang="en-US" dirty="0"/>
              <a:t> y = x</a:t>
            </a:r>
            <a:r>
              <a:rPr lang="en-US" dirty="0" smtClean="0"/>
              <a:t>;</a:t>
            </a:r>
          </a:p>
          <a:p>
            <a:pPr algn="just" eaLnBrk="1" hangingPunct="1">
              <a:buFont typeface="Wingdings" panose="05000000000000000000" pitchFamily="2" charset="2"/>
              <a:buNone/>
              <a:defRPr/>
            </a:pPr>
            <a:r>
              <a:rPr lang="en-US" dirty="0"/>
              <a:t>	</a:t>
            </a:r>
            <a:r>
              <a:rPr lang="en-US" dirty="0" smtClean="0"/>
              <a:t>	float z = 3.7;</a:t>
            </a:r>
          </a:p>
          <a:p>
            <a:pPr algn="just" eaLnBrk="1" hangingPunct="1">
              <a:buFont typeface="Wingdings" panose="05000000000000000000" pitchFamily="2" charset="2"/>
              <a:buNone/>
              <a:defRPr/>
            </a:pPr>
            <a:r>
              <a:rPr lang="en-US" dirty="0"/>
              <a:t>	</a:t>
            </a:r>
            <a:r>
              <a:rPr lang="en-US" dirty="0" smtClean="0"/>
              <a:t>	float k = (float) x/2;</a:t>
            </a:r>
            <a:endParaRPr lang="en-US" dirty="0"/>
          </a:p>
        </p:txBody>
      </p:sp>
      <p:sp>
        <p:nvSpPr>
          <p:cNvPr id="51205"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51206"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51207"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mtClean="0"/>
              <a:t>Toán tử số học</a:t>
            </a:r>
          </a:p>
        </p:txBody>
      </p:sp>
      <p:graphicFrame>
        <p:nvGraphicFramePr>
          <p:cNvPr id="5" name="Content Placeholder 5"/>
          <p:cNvGraphicFramePr>
            <a:graphicFrameLocks noGrp="1"/>
          </p:cNvGraphicFramePr>
          <p:nvPr>
            <p:ph sz="quarter" idx="1"/>
            <p:extLst>
              <p:ext uri="{D42A27DB-BD31-4B8C-83A1-F6EECF244321}">
                <p14:modId xmlns="" xmlns:p14="http://schemas.microsoft.com/office/powerpoint/2010/main" val="4286550689"/>
              </p:ext>
            </p:extLst>
          </p:nvPr>
        </p:nvGraphicFramePr>
        <p:xfrm>
          <a:off x="381000" y="1623719"/>
          <a:ext cx="8302624" cy="5081881"/>
        </p:xfrm>
        <a:graphic>
          <a:graphicData uri="http://schemas.openxmlformats.org/drawingml/2006/table">
            <a:tbl>
              <a:tblPr firstRow="1" bandRow="1">
                <a:tableStyleId>{5C22544A-7EE6-4342-B048-85BDC9FD1C3A}</a:tableStyleId>
              </a:tblPr>
              <a:tblGrid>
                <a:gridCol w="1277952"/>
                <a:gridCol w="2314022"/>
                <a:gridCol w="4710650"/>
              </a:tblGrid>
              <a:tr h="688107">
                <a:tc>
                  <a:txBody>
                    <a:bodyPr/>
                    <a:lstStyle/>
                    <a:p>
                      <a:pPr algn="ctr"/>
                      <a:r>
                        <a:rPr lang="en-US" sz="2400" dirty="0" err="1" smtClean="0"/>
                        <a:t>Ký</a:t>
                      </a:r>
                      <a:r>
                        <a:rPr lang="en-US" sz="2400" baseline="0" dirty="0" smtClean="0"/>
                        <a:t> </a:t>
                      </a:r>
                      <a:r>
                        <a:rPr lang="en-US" sz="2400" baseline="0" dirty="0" err="1" smtClean="0"/>
                        <a:t>hiệu</a:t>
                      </a:r>
                      <a:endParaRPr lang="en-US" sz="2400" dirty="0"/>
                    </a:p>
                  </a:txBody>
                  <a:tcPr marL="91445" marR="91445" marT="45724" marB="45724" anchor="ctr"/>
                </a:tc>
                <a:tc>
                  <a:txBody>
                    <a:bodyPr/>
                    <a:lstStyle/>
                    <a:p>
                      <a:pPr algn="ctr"/>
                      <a:r>
                        <a:rPr lang="en-US" sz="2400" dirty="0" smtClean="0"/>
                        <a:t>Ý</a:t>
                      </a:r>
                      <a:r>
                        <a:rPr lang="en-US" sz="2400" baseline="0" dirty="0" smtClean="0"/>
                        <a:t> </a:t>
                      </a:r>
                      <a:r>
                        <a:rPr lang="en-US" sz="2400" baseline="0" dirty="0" err="1" smtClean="0"/>
                        <a:t>nghĩa</a:t>
                      </a:r>
                      <a:endParaRPr lang="en-US" sz="2400" dirty="0"/>
                    </a:p>
                  </a:txBody>
                  <a:tcPr marL="91445" marR="91445" marT="45724" marB="45724" anchor="ctr"/>
                </a:tc>
                <a:tc>
                  <a:txBody>
                    <a:bodyPr/>
                    <a:lstStyle/>
                    <a:p>
                      <a:pPr algn="ctr"/>
                      <a:r>
                        <a:rPr lang="en-US" sz="2400" dirty="0" err="1" smtClean="0"/>
                        <a:t>Ghi</a:t>
                      </a:r>
                      <a:r>
                        <a:rPr lang="en-US" sz="2400" dirty="0" smtClean="0"/>
                        <a:t> </a:t>
                      </a:r>
                      <a:r>
                        <a:rPr lang="en-US" sz="2400" dirty="0" err="1" smtClean="0"/>
                        <a:t>chú</a:t>
                      </a:r>
                      <a:endParaRPr lang="en-US" sz="2400" dirty="0"/>
                    </a:p>
                  </a:txBody>
                  <a:tcPr marL="91445" marR="91445" marT="45724" marB="45724" anchor="ctr"/>
                </a:tc>
              </a:tr>
              <a:tr h="457166">
                <a:tc>
                  <a:txBody>
                    <a:bodyPr/>
                    <a:lstStyle/>
                    <a:p>
                      <a:pPr algn="just"/>
                      <a:r>
                        <a:rPr lang="en-US" sz="2400" dirty="0" smtClean="0"/>
                        <a:t>+</a:t>
                      </a:r>
                      <a:endParaRPr lang="en-US" sz="2400" dirty="0"/>
                    </a:p>
                  </a:txBody>
                  <a:tcPr marL="91445" marR="91445" marT="45724" marB="45724" anchor="ctr"/>
                </a:tc>
                <a:tc>
                  <a:txBody>
                    <a:bodyPr/>
                    <a:lstStyle/>
                    <a:p>
                      <a:pPr algn="just"/>
                      <a:r>
                        <a:rPr lang="en-US" sz="2400" smtClean="0"/>
                        <a:t>Cộng</a:t>
                      </a:r>
                      <a:endParaRPr lang="en-US" sz="2400"/>
                    </a:p>
                  </a:txBody>
                  <a:tcPr marL="91445" marR="91445" marT="45724" marB="45724" anchor="ctr"/>
                </a:tc>
                <a:tc>
                  <a:txBody>
                    <a:bodyPr/>
                    <a:lstStyle/>
                    <a:p>
                      <a:pPr algn="just"/>
                      <a:endParaRPr lang="en-US" sz="2400"/>
                    </a:p>
                  </a:txBody>
                  <a:tcPr marL="91445" marR="91445" marT="45724" marB="45724" anchor="ctr"/>
                </a:tc>
              </a:tr>
              <a:tr h="457166">
                <a:tc>
                  <a:txBody>
                    <a:bodyPr/>
                    <a:lstStyle/>
                    <a:p>
                      <a:pPr algn="just"/>
                      <a:r>
                        <a:rPr lang="en-US" sz="2400" smtClean="0"/>
                        <a:t>- </a:t>
                      </a:r>
                      <a:endParaRPr lang="en-US" sz="2400"/>
                    </a:p>
                  </a:txBody>
                  <a:tcPr marL="91445" marR="91445" marT="45724" marB="45724" anchor="ctr"/>
                </a:tc>
                <a:tc>
                  <a:txBody>
                    <a:bodyPr/>
                    <a:lstStyle/>
                    <a:p>
                      <a:pPr algn="just"/>
                      <a:r>
                        <a:rPr lang="en-US" sz="2400" dirty="0" err="1" smtClean="0"/>
                        <a:t>Trừ</a:t>
                      </a:r>
                      <a:endParaRPr lang="en-US" sz="2400" dirty="0"/>
                    </a:p>
                  </a:txBody>
                  <a:tcPr marL="91445" marR="91445" marT="45724" marB="45724" anchor="ctr"/>
                </a:tc>
                <a:tc>
                  <a:txBody>
                    <a:bodyPr/>
                    <a:lstStyle/>
                    <a:p>
                      <a:pPr algn="just"/>
                      <a:endParaRPr lang="en-US" sz="2400"/>
                    </a:p>
                  </a:txBody>
                  <a:tcPr marL="91445" marR="91445" marT="45724" marB="45724" anchor="ctr"/>
                </a:tc>
              </a:tr>
              <a:tr h="457166">
                <a:tc>
                  <a:txBody>
                    <a:bodyPr/>
                    <a:lstStyle/>
                    <a:p>
                      <a:pPr algn="just"/>
                      <a:r>
                        <a:rPr lang="en-US" sz="2400" smtClean="0"/>
                        <a:t>*</a:t>
                      </a:r>
                      <a:endParaRPr lang="en-US" sz="2400"/>
                    </a:p>
                  </a:txBody>
                  <a:tcPr marL="91445" marR="91445" marT="45724" marB="45724" anchor="ctr"/>
                </a:tc>
                <a:tc>
                  <a:txBody>
                    <a:bodyPr/>
                    <a:lstStyle/>
                    <a:p>
                      <a:pPr algn="just"/>
                      <a:r>
                        <a:rPr lang="en-US" sz="2400" smtClean="0"/>
                        <a:t>Nhân</a:t>
                      </a:r>
                      <a:endParaRPr lang="en-US" sz="2400"/>
                    </a:p>
                  </a:txBody>
                  <a:tcPr marL="91445" marR="91445" marT="45724" marB="45724" anchor="ctr"/>
                </a:tc>
                <a:tc>
                  <a:txBody>
                    <a:bodyPr/>
                    <a:lstStyle/>
                    <a:p>
                      <a:pPr algn="just"/>
                      <a:endParaRPr lang="en-US" sz="2400"/>
                    </a:p>
                  </a:txBody>
                  <a:tcPr marL="91445" marR="91445" marT="45724" marB="45724" anchor="ctr"/>
                </a:tc>
              </a:tr>
              <a:tr h="822885">
                <a:tc>
                  <a:txBody>
                    <a:bodyPr/>
                    <a:lstStyle/>
                    <a:p>
                      <a:pPr algn="just"/>
                      <a:r>
                        <a:rPr lang="en-US" sz="2400" smtClean="0"/>
                        <a:t>/</a:t>
                      </a:r>
                      <a:endParaRPr lang="en-US" sz="2400"/>
                    </a:p>
                  </a:txBody>
                  <a:tcPr marL="91445" marR="91445" marT="45724" marB="45724" anchor="ctr"/>
                </a:tc>
                <a:tc>
                  <a:txBody>
                    <a:bodyPr/>
                    <a:lstStyle/>
                    <a:p>
                      <a:pPr algn="just"/>
                      <a:r>
                        <a:rPr lang="en-US" sz="2400" smtClean="0"/>
                        <a:t>Chia</a:t>
                      </a:r>
                      <a:endParaRPr lang="en-US" sz="2400"/>
                    </a:p>
                  </a:txBody>
                  <a:tcPr marL="91445" marR="91445" marT="45724" marB="45724" anchor="ctr"/>
                </a:tc>
                <a:tc>
                  <a:txBody>
                    <a:bodyPr/>
                    <a:lstStyle/>
                    <a:p>
                      <a:pPr algn="just"/>
                      <a:r>
                        <a:rPr lang="en-US" sz="2400" dirty="0" err="1" smtClean="0"/>
                        <a:t>Đối</a:t>
                      </a:r>
                      <a:r>
                        <a:rPr lang="en-US" sz="2400" baseline="0" dirty="0" smtClean="0"/>
                        <a:t> </a:t>
                      </a:r>
                      <a:r>
                        <a:rPr lang="en-US" sz="2400" baseline="0" dirty="0" err="1" smtClean="0"/>
                        <a:t>với</a:t>
                      </a:r>
                      <a:r>
                        <a:rPr lang="en-US" sz="2400" baseline="0" dirty="0" smtClean="0"/>
                        <a:t> </a:t>
                      </a:r>
                      <a:r>
                        <a:rPr lang="en-US" sz="2400" baseline="0" dirty="0" err="1" smtClean="0"/>
                        <a:t>số</a:t>
                      </a:r>
                      <a:r>
                        <a:rPr lang="en-US" sz="2400" baseline="0" dirty="0" smtClean="0"/>
                        <a:t> chia &amp; </a:t>
                      </a:r>
                      <a:r>
                        <a:rPr lang="en-US" sz="2400" baseline="0" dirty="0" err="1" smtClean="0"/>
                        <a:t>bị</a:t>
                      </a:r>
                      <a:r>
                        <a:rPr lang="en-US" sz="2400" baseline="0" dirty="0" smtClean="0"/>
                        <a:t> chia </a:t>
                      </a:r>
                      <a:r>
                        <a:rPr lang="en-US" sz="2400" baseline="0" dirty="0" err="1" smtClean="0"/>
                        <a:t>là</a:t>
                      </a:r>
                      <a:r>
                        <a:rPr lang="en-US" sz="2400" baseline="0" dirty="0" smtClean="0"/>
                        <a:t> </a:t>
                      </a:r>
                      <a:r>
                        <a:rPr lang="en-US" sz="2400" baseline="0" dirty="0" err="1" smtClean="0"/>
                        <a:t>nguyên</a:t>
                      </a:r>
                      <a:r>
                        <a:rPr lang="en-US" sz="2400" baseline="0" dirty="0" smtClean="0"/>
                        <a:t> </a:t>
                      </a:r>
                      <a:r>
                        <a:rPr lang="en-US" sz="2400" baseline="0" dirty="0" err="1" smtClean="0"/>
                        <a:t>thì</a:t>
                      </a:r>
                      <a:r>
                        <a:rPr lang="en-US" sz="2400" baseline="0" dirty="0" smtClean="0"/>
                        <a:t> </a:t>
                      </a:r>
                      <a:r>
                        <a:rPr lang="en-US" sz="2400" baseline="0" dirty="0" err="1" smtClean="0"/>
                        <a:t>cho</a:t>
                      </a:r>
                      <a:r>
                        <a:rPr lang="en-US" sz="2400" baseline="0" dirty="0" smtClean="0"/>
                        <a:t> </a:t>
                      </a:r>
                      <a:r>
                        <a:rPr lang="en-US" sz="2400" baseline="0" dirty="0" err="1" smtClean="0"/>
                        <a:t>kết</a:t>
                      </a:r>
                      <a:r>
                        <a:rPr lang="en-US" sz="2400" baseline="0" dirty="0" smtClean="0"/>
                        <a:t> </a:t>
                      </a:r>
                      <a:r>
                        <a:rPr lang="en-US" sz="2400" baseline="0" dirty="0" err="1" smtClean="0"/>
                        <a:t>quả</a:t>
                      </a:r>
                      <a:r>
                        <a:rPr lang="en-US" sz="2400" baseline="0" dirty="0" smtClean="0"/>
                        <a:t> </a:t>
                      </a:r>
                      <a:r>
                        <a:rPr lang="en-US" sz="2400" baseline="0" dirty="0" err="1" smtClean="0"/>
                        <a:t>là</a:t>
                      </a:r>
                      <a:r>
                        <a:rPr lang="en-US" sz="2400" baseline="0" dirty="0" smtClean="0"/>
                        <a:t> </a:t>
                      </a:r>
                      <a:r>
                        <a:rPr lang="en-US" sz="2400" baseline="0" dirty="0" err="1" smtClean="0"/>
                        <a:t>phần</a:t>
                      </a:r>
                      <a:r>
                        <a:rPr lang="en-US" sz="2400" baseline="0" dirty="0" smtClean="0"/>
                        <a:t> </a:t>
                      </a:r>
                      <a:r>
                        <a:rPr lang="en-US" sz="2400" baseline="0" dirty="0" err="1" smtClean="0"/>
                        <a:t>nguyên</a:t>
                      </a:r>
                      <a:endParaRPr lang="en-US" sz="2400" dirty="0"/>
                    </a:p>
                  </a:txBody>
                  <a:tcPr marL="91445" marR="91445" marT="45724" marB="45724" anchor="ctr"/>
                </a:tc>
              </a:tr>
              <a:tr h="822885">
                <a:tc>
                  <a:txBody>
                    <a:bodyPr/>
                    <a:lstStyle/>
                    <a:p>
                      <a:pPr algn="just"/>
                      <a:r>
                        <a:rPr lang="en-US" sz="2400" smtClean="0"/>
                        <a:t>%</a:t>
                      </a:r>
                      <a:endParaRPr lang="en-US" sz="2400"/>
                    </a:p>
                  </a:txBody>
                  <a:tcPr marL="91445" marR="91445" marT="45724" marB="45724" anchor="ctr"/>
                </a:tc>
                <a:tc>
                  <a:txBody>
                    <a:bodyPr/>
                    <a:lstStyle/>
                    <a:p>
                      <a:pPr algn="just"/>
                      <a:r>
                        <a:rPr lang="en-US" sz="2400" dirty="0" smtClean="0"/>
                        <a:t>Chia </a:t>
                      </a:r>
                      <a:r>
                        <a:rPr lang="en-US" sz="2400" dirty="0" err="1" smtClean="0"/>
                        <a:t>lấy</a:t>
                      </a:r>
                      <a:r>
                        <a:rPr lang="en-US" sz="2400" baseline="0" dirty="0" smtClean="0"/>
                        <a:t> </a:t>
                      </a:r>
                      <a:r>
                        <a:rPr lang="en-US" sz="2400" baseline="0" dirty="0" err="1" smtClean="0"/>
                        <a:t>phần</a:t>
                      </a:r>
                      <a:r>
                        <a:rPr lang="en-US" sz="2400" baseline="0" dirty="0" smtClean="0"/>
                        <a:t> </a:t>
                      </a:r>
                      <a:r>
                        <a:rPr lang="en-US" sz="2400" baseline="0" dirty="0" err="1" smtClean="0"/>
                        <a:t>dư</a:t>
                      </a:r>
                      <a:endParaRPr lang="en-US" sz="2400" dirty="0"/>
                    </a:p>
                  </a:txBody>
                  <a:tcPr marL="91445" marR="91445" marT="45724" marB="45724" anchor="ctr"/>
                </a:tc>
                <a:tc>
                  <a:txBody>
                    <a:bodyPr/>
                    <a:lstStyle/>
                    <a:p>
                      <a:pPr algn="just"/>
                      <a:r>
                        <a:rPr lang="en-US" sz="2400" dirty="0" err="1" smtClean="0"/>
                        <a:t>Chỉ</a:t>
                      </a:r>
                      <a:r>
                        <a:rPr lang="en-US" sz="2400" baseline="0" dirty="0" smtClean="0"/>
                        <a:t> </a:t>
                      </a:r>
                      <a:r>
                        <a:rPr lang="en-US" sz="2400" baseline="0" dirty="0" err="1" smtClean="0"/>
                        <a:t>áp</a:t>
                      </a:r>
                      <a:r>
                        <a:rPr lang="en-US" sz="2400" baseline="0" dirty="0" smtClean="0"/>
                        <a:t> </a:t>
                      </a:r>
                      <a:r>
                        <a:rPr lang="en-US" sz="2400" baseline="0" dirty="0" err="1" smtClean="0"/>
                        <a:t>dụng</a:t>
                      </a:r>
                      <a:r>
                        <a:rPr lang="en-US" sz="2400" baseline="0" dirty="0" smtClean="0"/>
                        <a:t> </a:t>
                      </a:r>
                      <a:r>
                        <a:rPr lang="en-US" sz="2400" baseline="0" dirty="0" err="1" smtClean="0"/>
                        <a:t>cho</a:t>
                      </a:r>
                      <a:r>
                        <a:rPr lang="en-US" sz="2400" baseline="0" dirty="0" smtClean="0"/>
                        <a:t> </a:t>
                      </a:r>
                      <a:r>
                        <a:rPr lang="en-US" sz="2400" baseline="0" dirty="0" err="1" smtClean="0"/>
                        <a:t>số</a:t>
                      </a:r>
                      <a:r>
                        <a:rPr lang="en-US" sz="2400" baseline="0" dirty="0" smtClean="0"/>
                        <a:t> chia &amp; </a:t>
                      </a:r>
                      <a:r>
                        <a:rPr lang="en-US" sz="2400" baseline="0" dirty="0" err="1" smtClean="0"/>
                        <a:t>bị</a:t>
                      </a:r>
                      <a:r>
                        <a:rPr lang="en-US" sz="2400" baseline="0" dirty="0" smtClean="0"/>
                        <a:t> chia </a:t>
                      </a:r>
                      <a:r>
                        <a:rPr lang="en-US" sz="2400" baseline="0" dirty="0" err="1" smtClean="0"/>
                        <a:t>là</a:t>
                      </a:r>
                      <a:r>
                        <a:rPr lang="en-US" sz="2400" baseline="0" dirty="0" smtClean="0"/>
                        <a:t> </a:t>
                      </a:r>
                      <a:r>
                        <a:rPr lang="en-US" sz="2400" baseline="0" dirty="0" err="1" smtClean="0"/>
                        <a:t>số</a:t>
                      </a:r>
                      <a:r>
                        <a:rPr lang="en-US" sz="2400" baseline="0" dirty="0" smtClean="0"/>
                        <a:t> </a:t>
                      </a:r>
                      <a:r>
                        <a:rPr lang="en-US" sz="2400" baseline="0" dirty="0" err="1" smtClean="0"/>
                        <a:t>nguyên</a:t>
                      </a:r>
                      <a:endParaRPr lang="en-US" sz="2400" dirty="0"/>
                    </a:p>
                  </a:txBody>
                  <a:tcPr marL="91445" marR="91445" marT="45724" marB="45724" anchor="ctr"/>
                </a:tc>
              </a:tr>
              <a:tr h="688107">
                <a:tc>
                  <a:txBody>
                    <a:bodyPr/>
                    <a:lstStyle/>
                    <a:p>
                      <a:pPr algn="just"/>
                      <a:r>
                        <a:rPr lang="en-US" sz="2400" smtClean="0"/>
                        <a:t>++x; x++</a:t>
                      </a:r>
                      <a:endParaRPr lang="en-US" sz="2400"/>
                    </a:p>
                  </a:txBody>
                  <a:tcPr marL="91445" marR="91445" marT="45724" marB="45724" anchor="ctr"/>
                </a:tc>
                <a:tc>
                  <a:txBody>
                    <a:bodyPr/>
                    <a:lstStyle/>
                    <a:p>
                      <a:pPr algn="just"/>
                      <a:r>
                        <a:rPr lang="en-US" sz="2400" dirty="0" err="1" smtClean="0"/>
                        <a:t>Tăng</a:t>
                      </a:r>
                      <a:r>
                        <a:rPr lang="en-US" sz="2400" baseline="0" dirty="0" smtClean="0"/>
                        <a:t> x 1 </a:t>
                      </a:r>
                      <a:r>
                        <a:rPr lang="en-US" sz="2400" baseline="0" dirty="0" err="1" smtClean="0"/>
                        <a:t>đơn</a:t>
                      </a:r>
                      <a:r>
                        <a:rPr lang="en-US" sz="2400" baseline="0" dirty="0" smtClean="0"/>
                        <a:t> </a:t>
                      </a:r>
                      <a:r>
                        <a:rPr lang="en-US" sz="2400" baseline="0" dirty="0" err="1" smtClean="0"/>
                        <a:t>vị</a:t>
                      </a:r>
                      <a:endParaRPr lang="en-US" sz="2400" dirty="0"/>
                    </a:p>
                  </a:txBody>
                  <a:tcPr marL="91445" marR="91445" marT="45724" marB="45724" anchor="ctr"/>
                </a:tc>
                <a:tc>
                  <a:txBody>
                    <a:bodyPr/>
                    <a:lstStyle/>
                    <a:p>
                      <a:pPr algn="just"/>
                      <a:endParaRPr lang="en-US" sz="2400" dirty="0"/>
                    </a:p>
                  </a:txBody>
                  <a:tcPr marL="91445" marR="91445" marT="45724" marB="45724" anchor="ctr"/>
                </a:tc>
              </a:tr>
              <a:tr h="688107">
                <a:tc>
                  <a:txBody>
                    <a:bodyPr/>
                    <a:lstStyle/>
                    <a:p>
                      <a:pPr algn="just"/>
                      <a:r>
                        <a:rPr lang="en-US" sz="2400" smtClean="0"/>
                        <a:t>--x;</a:t>
                      </a:r>
                      <a:r>
                        <a:rPr lang="en-US" sz="2400" baseline="0" smtClean="0"/>
                        <a:t> x--</a:t>
                      </a:r>
                      <a:endParaRPr lang="en-US" sz="2400"/>
                    </a:p>
                  </a:txBody>
                  <a:tcPr marL="91445" marR="91445" marT="45724" marB="45724" anchor="ctr"/>
                </a:tc>
                <a:tc>
                  <a:txBody>
                    <a:bodyPr/>
                    <a:lstStyle/>
                    <a:p>
                      <a:pPr algn="just"/>
                      <a:r>
                        <a:rPr lang="en-US" sz="2400" dirty="0" err="1" smtClean="0"/>
                        <a:t>Giảm</a:t>
                      </a:r>
                      <a:r>
                        <a:rPr lang="en-US" sz="2400" baseline="0" dirty="0" smtClean="0"/>
                        <a:t> x 1 </a:t>
                      </a:r>
                      <a:r>
                        <a:rPr lang="en-US" sz="2400" baseline="0" dirty="0" err="1" smtClean="0"/>
                        <a:t>đơn</a:t>
                      </a:r>
                      <a:r>
                        <a:rPr lang="en-US" sz="2400" baseline="0" dirty="0" smtClean="0"/>
                        <a:t> </a:t>
                      </a:r>
                      <a:r>
                        <a:rPr lang="en-US" sz="2400" baseline="0" dirty="0" err="1" smtClean="0"/>
                        <a:t>vị</a:t>
                      </a:r>
                      <a:endParaRPr lang="en-US" sz="2400" dirty="0"/>
                    </a:p>
                  </a:txBody>
                  <a:tcPr marL="91445" marR="91445" marT="45724" marB="45724" anchor="ctr"/>
                </a:tc>
                <a:tc>
                  <a:txBody>
                    <a:bodyPr/>
                    <a:lstStyle/>
                    <a:p>
                      <a:pPr algn="just"/>
                      <a:endParaRPr lang="en-US" sz="2400" dirty="0"/>
                    </a:p>
                  </a:txBody>
                  <a:tcPr marL="91445" marR="91445" marT="45724" marB="45724" anchor="ct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smtClean="0"/>
              <a:t>Ký hiệu so sánh và phép toán bit</a:t>
            </a:r>
          </a:p>
        </p:txBody>
      </p:sp>
      <p:graphicFrame>
        <p:nvGraphicFramePr>
          <p:cNvPr id="5" name="Content Placeholder 5"/>
          <p:cNvGraphicFramePr>
            <a:graphicFrameLocks noGrp="1"/>
          </p:cNvGraphicFramePr>
          <p:nvPr>
            <p:ph sz="quarter" idx="1"/>
          </p:nvPr>
        </p:nvGraphicFramePr>
        <p:xfrm>
          <a:off x="666750" y="1524000"/>
          <a:ext cx="4438650" cy="5181600"/>
        </p:xfrm>
        <a:graphic>
          <a:graphicData uri="http://schemas.openxmlformats.org/drawingml/2006/table">
            <a:tbl>
              <a:tblPr firstRow="1" bandRow="1">
                <a:tableStyleId>{5C22544A-7EE6-4342-B048-85BDC9FD1C3A}</a:tableStyleId>
              </a:tblPr>
              <a:tblGrid>
                <a:gridCol w="1339879"/>
                <a:gridCol w="3098771"/>
              </a:tblGrid>
              <a:tr h="370840">
                <a:tc>
                  <a:txBody>
                    <a:bodyPr/>
                    <a:lstStyle/>
                    <a:p>
                      <a:pPr algn="ctr"/>
                      <a:r>
                        <a:rPr lang="en-US" sz="2800" dirty="0" err="1" smtClean="0"/>
                        <a:t>Ký</a:t>
                      </a:r>
                      <a:r>
                        <a:rPr lang="en-US" sz="2800" baseline="0" dirty="0" smtClean="0"/>
                        <a:t> </a:t>
                      </a:r>
                      <a:r>
                        <a:rPr lang="en-US" sz="2800" baseline="0" dirty="0" err="1" smtClean="0"/>
                        <a:t>hiệu</a:t>
                      </a:r>
                      <a:endParaRPr lang="en-US" sz="2800" dirty="0"/>
                    </a:p>
                  </a:txBody>
                  <a:tcPr marL="91412" marR="91412"/>
                </a:tc>
                <a:tc>
                  <a:txBody>
                    <a:bodyPr/>
                    <a:lstStyle/>
                    <a:p>
                      <a:pPr algn="ctr"/>
                      <a:r>
                        <a:rPr lang="en-US" sz="2800" smtClean="0"/>
                        <a:t>Ý</a:t>
                      </a:r>
                      <a:r>
                        <a:rPr lang="en-US" sz="2800" baseline="0" smtClean="0"/>
                        <a:t> nghĩa</a:t>
                      </a:r>
                      <a:endParaRPr lang="en-US" sz="2800"/>
                    </a:p>
                  </a:txBody>
                  <a:tcPr marL="91412" marR="91412"/>
                </a:tc>
              </a:tr>
              <a:tr h="370840">
                <a:tc>
                  <a:txBody>
                    <a:bodyPr/>
                    <a:lstStyle/>
                    <a:p>
                      <a:r>
                        <a:rPr lang="en-US" sz="2800" smtClean="0"/>
                        <a:t>&gt;</a:t>
                      </a:r>
                      <a:endParaRPr lang="en-US" sz="2800"/>
                    </a:p>
                  </a:txBody>
                  <a:tcPr marL="91412" marR="91412"/>
                </a:tc>
                <a:tc>
                  <a:txBody>
                    <a:bodyPr/>
                    <a:lstStyle/>
                    <a:p>
                      <a:r>
                        <a:rPr lang="en-US" sz="2800" smtClean="0"/>
                        <a:t>Lớn</a:t>
                      </a:r>
                      <a:r>
                        <a:rPr lang="en-US" sz="2800" baseline="0" smtClean="0"/>
                        <a:t> hơn</a:t>
                      </a:r>
                      <a:endParaRPr lang="en-US" sz="2800"/>
                    </a:p>
                  </a:txBody>
                  <a:tcPr marL="91412" marR="91412"/>
                </a:tc>
              </a:tr>
              <a:tr h="370840">
                <a:tc>
                  <a:txBody>
                    <a:bodyPr/>
                    <a:lstStyle/>
                    <a:p>
                      <a:r>
                        <a:rPr lang="en-US" sz="2800" smtClean="0"/>
                        <a:t>&gt;=</a:t>
                      </a:r>
                      <a:endParaRPr lang="en-US" sz="2800"/>
                    </a:p>
                  </a:txBody>
                  <a:tcPr marL="91412" marR="91412"/>
                </a:tc>
                <a:tc>
                  <a:txBody>
                    <a:bodyPr/>
                    <a:lstStyle/>
                    <a:p>
                      <a:r>
                        <a:rPr lang="en-US" sz="2800" smtClean="0"/>
                        <a:t>Lớn hơn</a:t>
                      </a:r>
                      <a:r>
                        <a:rPr lang="en-US" sz="2800" baseline="0" smtClean="0"/>
                        <a:t> hoặc bằng</a:t>
                      </a:r>
                      <a:endParaRPr lang="en-US" sz="2800"/>
                    </a:p>
                  </a:txBody>
                  <a:tcPr marL="91412" marR="91412"/>
                </a:tc>
              </a:tr>
              <a:tr h="370840">
                <a:tc>
                  <a:txBody>
                    <a:bodyPr/>
                    <a:lstStyle/>
                    <a:p>
                      <a:r>
                        <a:rPr lang="en-US" sz="2800" smtClean="0"/>
                        <a:t>&lt;</a:t>
                      </a:r>
                      <a:endParaRPr lang="en-US" sz="2800"/>
                    </a:p>
                  </a:txBody>
                  <a:tcPr marL="91412" marR="91412"/>
                </a:tc>
                <a:tc>
                  <a:txBody>
                    <a:bodyPr/>
                    <a:lstStyle/>
                    <a:p>
                      <a:r>
                        <a:rPr lang="en-US" sz="2800" smtClean="0"/>
                        <a:t>Nhỏ</a:t>
                      </a:r>
                      <a:r>
                        <a:rPr lang="en-US" sz="2800" baseline="0" smtClean="0"/>
                        <a:t> hơn</a:t>
                      </a:r>
                      <a:endParaRPr lang="en-US" sz="2800"/>
                    </a:p>
                  </a:txBody>
                  <a:tcPr marL="91412" marR="91412"/>
                </a:tc>
              </a:tr>
              <a:tr h="370840">
                <a:tc>
                  <a:txBody>
                    <a:bodyPr/>
                    <a:lstStyle/>
                    <a:p>
                      <a:r>
                        <a:rPr lang="en-US" sz="2800" smtClean="0"/>
                        <a:t>&lt;=</a:t>
                      </a:r>
                      <a:endParaRPr lang="en-US" sz="2800"/>
                    </a:p>
                  </a:txBody>
                  <a:tcPr marL="91412" marR="91412"/>
                </a:tc>
                <a:tc>
                  <a:txBody>
                    <a:bodyPr/>
                    <a:lstStyle/>
                    <a:p>
                      <a:r>
                        <a:rPr lang="en-US" sz="2800" dirty="0" err="1" smtClean="0"/>
                        <a:t>Nhỏ</a:t>
                      </a:r>
                      <a:r>
                        <a:rPr lang="en-US" sz="2800" baseline="0" dirty="0" smtClean="0"/>
                        <a:t> </a:t>
                      </a:r>
                      <a:r>
                        <a:rPr lang="en-US" sz="2800" baseline="0" dirty="0" err="1" smtClean="0"/>
                        <a:t>hơn</a:t>
                      </a:r>
                      <a:r>
                        <a:rPr lang="en-US" sz="2800" baseline="0" dirty="0" smtClean="0"/>
                        <a:t> </a:t>
                      </a:r>
                      <a:r>
                        <a:rPr lang="en-US" sz="2800" baseline="0" dirty="0" err="1" smtClean="0"/>
                        <a:t>hoặc</a:t>
                      </a:r>
                      <a:r>
                        <a:rPr lang="en-US" sz="2800" baseline="0" dirty="0" smtClean="0"/>
                        <a:t> </a:t>
                      </a:r>
                      <a:r>
                        <a:rPr lang="en-US" sz="2800" baseline="0" dirty="0" err="1" smtClean="0"/>
                        <a:t>bằng</a:t>
                      </a:r>
                      <a:endParaRPr lang="en-US" sz="2800" dirty="0"/>
                    </a:p>
                  </a:txBody>
                  <a:tcPr marL="91412" marR="91412"/>
                </a:tc>
              </a:tr>
              <a:tr h="370840">
                <a:tc>
                  <a:txBody>
                    <a:bodyPr/>
                    <a:lstStyle/>
                    <a:p>
                      <a:r>
                        <a:rPr lang="en-US" sz="2800" smtClean="0"/>
                        <a:t>==</a:t>
                      </a:r>
                      <a:endParaRPr lang="en-US" sz="2800"/>
                    </a:p>
                  </a:txBody>
                  <a:tcPr marL="91412" marR="91412"/>
                </a:tc>
                <a:tc>
                  <a:txBody>
                    <a:bodyPr/>
                    <a:lstStyle/>
                    <a:p>
                      <a:r>
                        <a:rPr lang="en-US" sz="2800" smtClean="0"/>
                        <a:t>Bằng</a:t>
                      </a:r>
                      <a:endParaRPr lang="en-US" sz="2800"/>
                    </a:p>
                  </a:txBody>
                  <a:tcPr marL="91412" marR="91412"/>
                </a:tc>
              </a:tr>
              <a:tr h="370840">
                <a:tc>
                  <a:txBody>
                    <a:bodyPr/>
                    <a:lstStyle/>
                    <a:p>
                      <a:r>
                        <a:rPr lang="en-US" sz="2800" smtClean="0"/>
                        <a:t>!=</a:t>
                      </a:r>
                      <a:endParaRPr lang="en-US" sz="2800"/>
                    </a:p>
                  </a:txBody>
                  <a:tcPr marL="91412" marR="91412"/>
                </a:tc>
                <a:tc>
                  <a:txBody>
                    <a:bodyPr/>
                    <a:lstStyle/>
                    <a:p>
                      <a:r>
                        <a:rPr lang="en-US" sz="2800" smtClean="0"/>
                        <a:t>Khác</a:t>
                      </a:r>
                      <a:endParaRPr lang="en-US" sz="2800"/>
                    </a:p>
                  </a:txBody>
                  <a:tcPr marL="91412" marR="91412"/>
                </a:tc>
              </a:tr>
              <a:tr h="370840">
                <a:tc>
                  <a:txBody>
                    <a:bodyPr/>
                    <a:lstStyle/>
                    <a:p>
                      <a:r>
                        <a:rPr lang="en-US" sz="2800" smtClean="0"/>
                        <a:t>&amp;&amp;</a:t>
                      </a:r>
                      <a:endParaRPr lang="en-US" sz="2800"/>
                    </a:p>
                  </a:txBody>
                  <a:tcPr marL="91412" marR="91412"/>
                </a:tc>
                <a:tc>
                  <a:txBody>
                    <a:bodyPr/>
                    <a:lstStyle/>
                    <a:p>
                      <a:r>
                        <a:rPr lang="en-US" sz="2800" smtClean="0"/>
                        <a:t>Và</a:t>
                      </a:r>
                      <a:endParaRPr lang="en-US" sz="2800"/>
                    </a:p>
                  </a:txBody>
                  <a:tcPr marL="91412" marR="91412"/>
                </a:tc>
              </a:tr>
              <a:tr h="370840">
                <a:tc>
                  <a:txBody>
                    <a:bodyPr/>
                    <a:lstStyle/>
                    <a:p>
                      <a:r>
                        <a:rPr lang="en-US" sz="2800" dirty="0" smtClean="0"/>
                        <a:t>||</a:t>
                      </a:r>
                      <a:endParaRPr lang="en-US" sz="2800" dirty="0"/>
                    </a:p>
                  </a:txBody>
                  <a:tcPr marL="91412" marR="91412"/>
                </a:tc>
                <a:tc>
                  <a:txBody>
                    <a:bodyPr/>
                    <a:lstStyle/>
                    <a:p>
                      <a:r>
                        <a:rPr lang="en-US" sz="2800" smtClean="0"/>
                        <a:t>Hoặc</a:t>
                      </a:r>
                      <a:endParaRPr lang="en-US" sz="2800"/>
                    </a:p>
                  </a:txBody>
                  <a:tcPr marL="91412" marR="91412"/>
                </a:tc>
              </a:tr>
              <a:tr h="370840">
                <a:tc>
                  <a:txBody>
                    <a:bodyPr/>
                    <a:lstStyle/>
                    <a:p>
                      <a:r>
                        <a:rPr lang="en-US" sz="2800" smtClean="0"/>
                        <a:t>!</a:t>
                      </a:r>
                      <a:endParaRPr lang="en-US" sz="2800"/>
                    </a:p>
                  </a:txBody>
                  <a:tcPr marL="91412" marR="91412"/>
                </a:tc>
                <a:tc>
                  <a:txBody>
                    <a:bodyPr/>
                    <a:lstStyle/>
                    <a:p>
                      <a:r>
                        <a:rPr lang="en-US" sz="2800" dirty="0" err="1" smtClean="0"/>
                        <a:t>Phủ</a:t>
                      </a:r>
                      <a:r>
                        <a:rPr lang="en-US" sz="2800" baseline="0" dirty="0" smtClean="0"/>
                        <a:t> </a:t>
                      </a:r>
                      <a:r>
                        <a:rPr lang="en-US" sz="2800" baseline="0" dirty="0" err="1" smtClean="0"/>
                        <a:t>định</a:t>
                      </a:r>
                      <a:endParaRPr lang="en-US" sz="2800" dirty="0"/>
                    </a:p>
                  </a:txBody>
                  <a:tcPr marL="91412" marR="91412"/>
                </a:tc>
              </a:tr>
            </a:tbl>
          </a:graphicData>
        </a:graphic>
      </p:graphicFrame>
      <p:graphicFrame>
        <p:nvGraphicFramePr>
          <p:cNvPr id="6" name="Content Placeholder 5"/>
          <p:cNvGraphicFramePr>
            <a:graphicFrameLocks/>
          </p:cNvGraphicFramePr>
          <p:nvPr/>
        </p:nvGraphicFramePr>
        <p:xfrm>
          <a:off x="5562600" y="1539875"/>
          <a:ext cx="2949575" cy="3108972"/>
        </p:xfrm>
        <a:graphic>
          <a:graphicData uri="http://schemas.openxmlformats.org/drawingml/2006/table">
            <a:tbl>
              <a:tblPr firstRow="1" bandRow="1">
                <a:tableStyleId>{5C22544A-7EE6-4342-B048-85BDC9FD1C3A}</a:tableStyleId>
              </a:tblPr>
              <a:tblGrid>
                <a:gridCol w="1341498"/>
                <a:gridCol w="1608077"/>
              </a:tblGrid>
              <a:tr h="518054">
                <a:tc>
                  <a:txBody>
                    <a:bodyPr/>
                    <a:lstStyle/>
                    <a:p>
                      <a:pPr algn="ctr"/>
                      <a:r>
                        <a:rPr lang="en-US" sz="2800" dirty="0" err="1" smtClean="0"/>
                        <a:t>Ký</a:t>
                      </a:r>
                      <a:r>
                        <a:rPr lang="en-US" sz="2800" baseline="0" dirty="0" smtClean="0"/>
                        <a:t> </a:t>
                      </a:r>
                      <a:r>
                        <a:rPr lang="en-US" sz="2800" baseline="0" dirty="0" err="1" smtClean="0"/>
                        <a:t>hiệu</a:t>
                      </a:r>
                      <a:endParaRPr lang="en-US" sz="2800" dirty="0"/>
                    </a:p>
                  </a:txBody>
                  <a:tcPr marL="91402" marR="91402" marT="45721" marB="45721"/>
                </a:tc>
                <a:tc>
                  <a:txBody>
                    <a:bodyPr/>
                    <a:lstStyle/>
                    <a:p>
                      <a:pPr algn="ctr"/>
                      <a:r>
                        <a:rPr lang="en-US" sz="2800" smtClean="0"/>
                        <a:t>Ý</a:t>
                      </a:r>
                      <a:r>
                        <a:rPr lang="en-US" sz="2800" baseline="0" smtClean="0"/>
                        <a:t> nghĩa</a:t>
                      </a:r>
                      <a:endParaRPr lang="en-US" sz="2800"/>
                    </a:p>
                  </a:txBody>
                  <a:tcPr marL="91402" marR="91402" marT="45721" marB="45721"/>
                </a:tc>
              </a:tr>
              <a:tr h="518054">
                <a:tc>
                  <a:txBody>
                    <a:bodyPr/>
                    <a:lstStyle/>
                    <a:p>
                      <a:r>
                        <a:rPr lang="en-US" sz="2800" dirty="0" smtClean="0"/>
                        <a:t>&amp;</a:t>
                      </a:r>
                      <a:endParaRPr lang="en-US" sz="2800" dirty="0"/>
                    </a:p>
                  </a:txBody>
                  <a:tcPr marL="91402" marR="91402" marT="45721" marB="45721" anchor="ctr"/>
                </a:tc>
                <a:tc>
                  <a:txBody>
                    <a:bodyPr/>
                    <a:lstStyle/>
                    <a:p>
                      <a:r>
                        <a:rPr lang="en-US" sz="2800" smtClean="0"/>
                        <a:t>Và</a:t>
                      </a:r>
                      <a:r>
                        <a:rPr lang="en-US" sz="2800" baseline="0" smtClean="0"/>
                        <a:t> bit</a:t>
                      </a:r>
                      <a:endParaRPr lang="en-US" sz="2800"/>
                    </a:p>
                  </a:txBody>
                  <a:tcPr marL="91402" marR="91402" marT="45721" marB="45721" anchor="ctr"/>
                </a:tc>
              </a:tr>
              <a:tr h="518054">
                <a:tc>
                  <a:txBody>
                    <a:bodyPr/>
                    <a:lstStyle/>
                    <a:p>
                      <a:r>
                        <a:rPr lang="en-US" sz="2800" dirty="0" smtClean="0"/>
                        <a:t>|</a:t>
                      </a:r>
                      <a:endParaRPr lang="en-US" sz="2800" dirty="0"/>
                    </a:p>
                  </a:txBody>
                  <a:tcPr marL="91402" marR="91402" marT="45721" marB="45721" anchor="ctr"/>
                </a:tc>
                <a:tc>
                  <a:txBody>
                    <a:bodyPr/>
                    <a:lstStyle/>
                    <a:p>
                      <a:r>
                        <a:rPr lang="en-US" sz="2800" dirty="0" err="1" smtClean="0"/>
                        <a:t>Hoặc</a:t>
                      </a:r>
                      <a:r>
                        <a:rPr lang="en-US" sz="2800" baseline="0" dirty="0" smtClean="0"/>
                        <a:t> bit</a:t>
                      </a:r>
                      <a:endParaRPr lang="en-US" sz="2800" dirty="0"/>
                    </a:p>
                  </a:txBody>
                  <a:tcPr marL="91402" marR="91402" marT="45721" marB="45721" anchor="ctr"/>
                </a:tc>
              </a:tr>
              <a:tr h="518054">
                <a:tc>
                  <a:txBody>
                    <a:bodyPr/>
                    <a:lstStyle/>
                    <a:p>
                      <a:r>
                        <a:rPr lang="en-US" sz="2800" dirty="0" smtClean="0"/>
                        <a:t>&gt;&gt;</a:t>
                      </a:r>
                      <a:endParaRPr lang="en-US" sz="2800" dirty="0"/>
                    </a:p>
                  </a:txBody>
                  <a:tcPr marL="91402" marR="91402" marT="45721" marB="45721" anchor="ctr"/>
                </a:tc>
                <a:tc>
                  <a:txBody>
                    <a:bodyPr/>
                    <a:lstStyle/>
                    <a:p>
                      <a:r>
                        <a:rPr lang="en-US" sz="2800" dirty="0" err="1" smtClean="0"/>
                        <a:t>Dịch</a:t>
                      </a:r>
                      <a:r>
                        <a:rPr lang="en-US" sz="2800" baseline="0" dirty="0" smtClean="0"/>
                        <a:t> </a:t>
                      </a:r>
                      <a:r>
                        <a:rPr lang="en-US" sz="2800" baseline="0" dirty="0" err="1" smtClean="0"/>
                        <a:t>phải</a:t>
                      </a:r>
                      <a:endParaRPr lang="en-US" sz="2800" dirty="0"/>
                    </a:p>
                  </a:txBody>
                  <a:tcPr marL="91402" marR="91402" marT="45721" marB="45721" anchor="ctr"/>
                </a:tc>
              </a:tr>
              <a:tr h="518054">
                <a:tc>
                  <a:txBody>
                    <a:bodyPr/>
                    <a:lstStyle/>
                    <a:p>
                      <a:r>
                        <a:rPr lang="en-US" sz="2800" smtClean="0"/>
                        <a:t>&lt;&lt;</a:t>
                      </a:r>
                      <a:endParaRPr lang="en-US" sz="2800"/>
                    </a:p>
                  </a:txBody>
                  <a:tcPr marL="91402" marR="91402" marT="45721" marB="45721" anchor="ctr"/>
                </a:tc>
                <a:tc>
                  <a:txBody>
                    <a:bodyPr/>
                    <a:lstStyle/>
                    <a:p>
                      <a:r>
                        <a:rPr lang="en-US" sz="2800" dirty="0" err="1" smtClean="0"/>
                        <a:t>Dịch</a:t>
                      </a:r>
                      <a:r>
                        <a:rPr lang="en-US" sz="2800" baseline="0" dirty="0" smtClean="0"/>
                        <a:t> </a:t>
                      </a:r>
                      <a:r>
                        <a:rPr lang="en-US" sz="2800" baseline="0" dirty="0" err="1" smtClean="0"/>
                        <a:t>trái</a:t>
                      </a:r>
                      <a:endParaRPr lang="en-US" sz="2800" dirty="0"/>
                    </a:p>
                  </a:txBody>
                  <a:tcPr marL="91402" marR="91402" marT="45721" marB="45721" anchor="ctr"/>
                </a:tc>
              </a:tr>
              <a:tr h="518054">
                <a:tc>
                  <a:txBody>
                    <a:bodyPr/>
                    <a:lstStyle/>
                    <a:p>
                      <a:r>
                        <a:rPr lang="en-US" sz="2800" smtClean="0"/>
                        <a:t>^</a:t>
                      </a:r>
                      <a:endParaRPr lang="en-US" sz="2800"/>
                    </a:p>
                  </a:txBody>
                  <a:tcPr marL="91402" marR="91402" marT="45721" marB="45721" anchor="ctr"/>
                </a:tc>
                <a:tc>
                  <a:txBody>
                    <a:bodyPr/>
                    <a:lstStyle/>
                    <a:p>
                      <a:r>
                        <a:rPr lang="en-US" sz="2800" dirty="0" err="1" smtClean="0"/>
                        <a:t>Xor</a:t>
                      </a:r>
                      <a:r>
                        <a:rPr lang="en-US" sz="2800" dirty="0" smtClean="0"/>
                        <a:t> bit</a:t>
                      </a:r>
                      <a:endParaRPr lang="en-US" sz="2800" dirty="0"/>
                    </a:p>
                  </a:txBody>
                  <a:tcPr marL="91402" marR="91402" marT="45721" marB="45721" anchor="ct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smtClean="0"/>
              <a:t>Hàm xuất – Console.System </a:t>
            </a:r>
          </a:p>
        </p:txBody>
      </p:sp>
      <p:sp>
        <p:nvSpPr>
          <p:cNvPr id="54275" name="Content Placeholder 2"/>
          <p:cNvSpPr>
            <a:spLocks noGrp="1"/>
          </p:cNvSpPr>
          <p:nvPr>
            <p:ph idx="1"/>
          </p:nvPr>
        </p:nvSpPr>
        <p:spPr/>
        <p:txBody>
          <a:bodyPr/>
          <a:lstStyle/>
          <a:p>
            <a:pPr eaLnBrk="1" hangingPunct="1"/>
            <a:r>
              <a:rPr lang="en-US" dirty="0" smtClean="0"/>
              <a:t>Write (</a:t>
            </a:r>
            <a:r>
              <a:rPr lang="en-US" dirty="0" err="1" smtClean="0"/>
              <a:t>Xuất</a:t>
            </a:r>
            <a:r>
              <a:rPr lang="en-US" dirty="0" smtClean="0"/>
              <a:t> </a:t>
            </a:r>
            <a:r>
              <a:rPr lang="en-US" dirty="0" err="1" smtClean="0"/>
              <a:t>xong</a:t>
            </a:r>
            <a:r>
              <a:rPr lang="en-US" dirty="0" smtClean="0"/>
              <a:t> </a:t>
            </a:r>
            <a:r>
              <a:rPr lang="en-US" dirty="0" err="1" smtClean="0"/>
              <a:t>không</a:t>
            </a:r>
            <a:r>
              <a:rPr lang="en-US" dirty="0" smtClean="0"/>
              <a:t> </a:t>
            </a:r>
            <a:r>
              <a:rPr lang="en-US" dirty="0" err="1" smtClean="0"/>
              <a:t>xuống</a:t>
            </a:r>
            <a:r>
              <a:rPr lang="en-US" dirty="0" smtClean="0"/>
              <a:t> </a:t>
            </a:r>
            <a:r>
              <a:rPr lang="en-US" dirty="0" err="1" smtClean="0"/>
              <a:t>hàng</a:t>
            </a:r>
            <a:r>
              <a:rPr lang="en-US" dirty="0" smtClean="0"/>
              <a:t>)</a:t>
            </a:r>
          </a:p>
          <a:p>
            <a:pPr eaLnBrk="1" hangingPunct="1"/>
            <a:r>
              <a:rPr lang="en-US" dirty="0" err="1" smtClean="0"/>
              <a:t>WriteLine</a:t>
            </a:r>
            <a:r>
              <a:rPr lang="en-US" dirty="0" smtClean="0"/>
              <a:t> (</a:t>
            </a:r>
            <a:r>
              <a:rPr lang="en-US" dirty="0" err="1" smtClean="0"/>
              <a:t>Xuất</a:t>
            </a:r>
            <a:r>
              <a:rPr lang="en-US" dirty="0" smtClean="0"/>
              <a:t> </a:t>
            </a:r>
            <a:r>
              <a:rPr lang="en-US" dirty="0" err="1" smtClean="0"/>
              <a:t>xong</a:t>
            </a:r>
            <a:r>
              <a:rPr lang="en-US" dirty="0" smtClean="0"/>
              <a:t> </a:t>
            </a:r>
            <a:r>
              <a:rPr lang="en-US" dirty="0" err="1" smtClean="0"/>
              <a:t>xuống</a:t>
            </a:r>
            <a:r>
              <a:rPr lang="en-US" dirty="0" smtClean="0"/>
              <a:t> </a:t>
            </a:r>
            <a:r>
              <a:rPr lang="en-US" dirty="0" err="1" smtClean="0"/>
              <a:t>hàng</a:t>
            </a:r>
            <a:r>
              <a:rPr lang="en-US" dirty="0" smtClean="0"/>
              <a:t>)</a:t>
            </a:r>
          </a:p>
          <a:p>
            <a:pPr eaLnBrk="1" hangingPunct="1"/>
            <a:r>
              <a:rPr lang="en-US" dirty="0" err="1" smtClean="0"/>
              <a:t>Xuất</a:t>
            </a:r>
            <a:r>
              <a:rPr lang="en-US" dirty="0" smtClean="0"/>
              <a:t> </a:t>
            </a:r>
            <a:r>
              <a:rPr lang="en-US" dirty="0" err="1" smtClean="0"/>
              <a:t>không</a:t>
            </a:r>
            <a:r>
              <a:rPr lang="en-US" dirty="0" smtClean="0"/>
              <a:t> </a:t>
            </a:r>
            <a:r>
              <a:rPr lang="en-US" dirty="0" err="1" smtClean="0"/>
              <a:t>định</a:t>
            </a:r>
            <a:r>
              <a:rPr lang="en-US" dirty="0" smtClean="0"/>
              <a:t> </a:t>
            </a:r>
            <a:r>
              <a:rPr lang="en-US" dirty="0" err="1" smtClean="0"/>
              <a:t>dạng</a:t>
            </a:r>
            <a:endParaRPr lang="en-US" dirty="0" smtClean="0"/>
          </a:p>
          <a:p>
            <a:pPr eaLnBrk="1" hangingPunct="1">
              <a:buFont typeface="Wingdings" panose="05000000000000000000" pitchFamily="2" charset="2"/>
              <a:buNone/>
            </a:pPr>
            <a:r>
              <a:rPr lang="en-US" b="1" dirty="0" smtClean="0"/>
              <a:t>	</a:t>
            </a:r>
            <a:r>
              <a:rPr lang="en-US" b="1" dirty="0" err="1" smtClean="0"/>
              <a:t>int</a:t>
            </a:r>
            <a:r>
              <a:rPr lang="en-US" b="1" dirty="0" smtClean="0"/>
              <a:t> a = 5;</a:t>
            </a:r>
          </a:p>
          <a:p>
            <a:pPr eaLnBrk="1" hangingPunct="1">
              <a:buFont typeface="Wingdings" panose="05000000000000000000" pitchFamily="2" charset="2"/>
              <a:buNone/>
            </a:pPr>
            <a:r>
              <a:rPr lang="en-US" b="1" dirty="0" smtClean="0"/>
              <a:t>  double x = 7.534;</a:t>
            </a:r>
          </a:p>
          <a:p>
            <a:pPr eaLnBrk="1" hangingPunct="1">
              <a:buFont typeface="Wingdings" panose="05000000000000000000" pitchFamily="2" charset="2"/>
              <a:buNone/>
            </a:pPr>
            <a:r>
              <a:rPr lang="en-US" b="1" dirty="0" smtClean="0"/>
              <a:t>  string s = "ABC";</a:t>
            </a:r>
          </a:p>
          <a:p>
            <a:pPr eaLnBrk="1" hangingPunct="1">
              <a:buFont typeface="Wingdings" panose="05000000000000000000" pitchFamily="2" charset="2"/>
              <a:buNone/>
            </a:pPr>
            <a:r>
              <a:rPr lang="en-US" b="1" dirty="0" smtClean="0"/>
              <a:t>  </a:t>
            </a:r>
            <a:r>
              <a:rPr lang="en-US" b="1" dirty="0" err="1" smtClean="0"/>
              <a:t>Console.WriteLine</a:t>
            </a:r>
            <a:r>
              <a:rPr lang="en-US" b="1" dirty="0" smtClean="0"/>
              <a:t>("a = " +a);</a:t>
            </a:r>
          </a:p>
          <a:p>
            <a:pPr eaLnBrk="1" hangingPunct="1">
              <a:buFont typeface="Wingdings" panose="05000000000000000000" pitchFamily="2" charset="2"/>
              <a:buNone/>
            </a:pPr>
            <a:r>
              <a:rPr lang="en-US" b="1" dirty="0" smtClean="0"/>
              <a:t>  </a:t>
            </a:r>
            <a:r>
              <a:rPr lang="en-US" b="1" dirty="0" err="1" smtClean="0"/>
              <a:t>Console.WriteLine</a:t>
            </a:r>
            <a:r>
              <a:rPr lang="en-US" b="1" dirty="0" smtClean="0"/>
              <a:t>("x = "+x+"; s = "+s);</a:t>
            </a:r>
            <a:endParaRPr lang="en-US" dirty="0" smtClean="0"/>
          </a:p>
          <a:p>
            <a:pPr eaLnBrk="1" hangingPunct="1"/>
            <a:endParaRPr lang="en-US" dirty="0" smtClean="0"/>
          </a:p>
          <a:p>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mtClean="0"/>
              <a:t>.NET Framework</a:t>
            </a:r>
          </a:p>
        </p:txBody>
      </p:sp>
      <p:sp>
        <p:nvSpPr>
          <p:cNvPr id="9219" name="Content Placeholder 2"/>
          <p:cNvSpPr>
            <a:spLocks noGrp="1"/>
          </p:cNvSpPr>
          <p:nvPr>
            <p:ph idx="1"/>
          </p:nvPr>
        </p:nvSpPr>
        <p:spPr>
          <a:xfrm>
            <a:off x="628650" y="1524000"/>
            <a:ext cx="7886700" cy="4876800"/>
          </a:xfrm>
        </p:spPr>
        <p:txBody>
          <a:bodyPr rtlCol="0">
            <a:normAutofit fontScale="92500" lnSpcReduction="10000"/>
          </a:bodyPr>
          <a:lstStyle/>
          <a:p>
            <a:pPr algn="just" eaLnBrk="1" hangingPunct="1">
              <a:lnSpc>
                <a:spcPct val="150000"/>
              </a:lnSpc>
              <a:defRPr/>
            </a:pPr>
            <a:r>
              <a:rPr lang="en-US" dirty="0" smtClean="0"/>
              <a:t>Framework </a:t>
            </a:r>
            <a:r>
              <a:rPr lang="en-US" dirty="0" err="1" smtClean="0"/>
              <a:t>là</a:t>
            </a:r>
            <a:r>
              <a:rPr lang="en-US" dirty="0" smtClean="0"/>
              <a:t> </a:t>
            </a:r>
            <a:r>
              <a:rPr lang="en-US" dirty="0" err="1" smtClean="0"/>
              <a:t>một</a:t>
            </a:r>
            <a:r>
              <a:rPr lang="en-US" dirty="0" smtClean="0"/>
              <a:t> </a:t>
            </a:r>
            <a:r>
              <a:rPr lang="en-US" dirty="0" err="1" smtClean="0"/>
              <a:t>tập</a:t>
            </a:r>
            <a:r>
              <a:rPr lang="en-US" dirty="0" smtClean="0"/>
              <a:t> </a:t>
            </a:r>
            <a:r>
              <a:rPr lang="en-US" dirty="0" err="1" smtClean="0"/>
              <a:t>hợp</a:t>
            </a:r>
            <a:r>
              <a:rPr lang="en-US" dirty="0" smtClean="0"/>
              <a:t> </a:t>
            </a:r>
            <a:r>
              <a:rPr lang="en-US" dirty="0" err="1" smtClean="0"/>
              <a:t>các</a:t>
            </a:r>
            <a:r>
              <a:rPr lang="en-US" dirty="0" smtClean="0"/>
              <a:t> </a:t>
            </a:r>
            <a:r>
              <a:rPr lang="en-US" dirty="0" err="1" smtClean="0"/>
              <a:t>thư</a:t>
            </a:r>
            <a:r>
              <a:rPr lang="en-US" dirty="0" smtClean="0"/>
              <a:t> </a:t>
            </a:r>
            <a:r>
              <a:rPr lang="en-US" dirty="0" err="1" smtClean="0"/>
              <a:t>viện</a:t>
            </a:r>
            <a:r>
              <a:rPr lang="en-US" dirty="0" smtClean="0"/>
              <a:t> </a:t>
            </a:r>
            <a:r>
              <a:rPr lang="en-US" dirty="0" err="1" smtClean="0"/>
              <a:t>để</a:t>
            </a:r>
            <a:r>
              <a:rPr lang="en-US" dirty="0" smtClean="0"/>
              <a:t> </a:t>
            </a:r>
            <a:r>
              <a:rPr lang="en-US" dirty="0" err="1" smtClean="0"/>
              <a:t>hỗ</a:t>
            </a:r>
            <a:r>
              <a:rPr lang="en-US" dirty="0" smtClean="0"/>
              <a:t> </a:t>
            </a:r>
            <a:r>
              <a:rPr lang="en-US" dirty="0" err="1" smtClean="0"/>
              <a:t>trợ</a:t>
            </a:r>
            <a:r>
              <a:rPr lang="en-US" dirty="0" smtClean="0"/>
              <a:t> </a:t>
            </a:r>
            <a:r>
              <a:rPr lang="en-US" dirty="0" err="1" smtClean="0"/>
              <a:t>cho</a:t>
            </a:r>
            <a:r>
              <a:rPr lang="en-US" dirty="0" smtClean="0"/>
              <a:t> </a:t>
            </a:r>
            <a:r>
              <a:rPr lang="en-US" dirty="0" err="1" smtClean="0"/>
              <a:t>người</a:t>
            </a:r>
            <a:r>
              <a:rPr lang="en-US" dirty="0" smtClean="0"/>
              <a:t> </a:t>
            </a:r>
            <a:r>
              <a:rPr lang="en-US" dirty="0" err="1" smtClean="0"/>
              <a:t>lập</a:t>
            </a:r>
            <a:r>
              <a:rPr lang="en-US" dirty="0" smtClean="0"/>
              <a:t> </a:t>
            </a:r>
            <a:r>
              <a:rPr lang="en-US" dirty="0" err="1" smtClean="0"/>
              <a:t>trình</a:t>
            </a:r>
            <a:r>
              <a:rPr lang="en-US" dirty="0" smtClean="0"/>
              <a:t>.</a:t>
            </a:r>
          </a:p>
          <a:p>
            <a:pPr algn="just" eaLnBrk="1" hangingPunct="1">
              <a:lnSpc>
                <a:spcPct val="150000"/>
              </a:lnSpc>
              <a:defRPr/>
            </a:pPr>
            <a:r>
              <a:rPr lang="en-US" dirty="0" err="1" smtClean="0"/>
              <a:t>Mỗi</a:t>
            </a:r>
            <a:r>
              <a:rPr lang="en-US" dirty="0" smtClean="0"/>
              <a:t> Framework </a:t>
            </a:r>
            <a:r>
              <a:rPr lang="en-US" dirty="0" err="1" smtClean="0"/>
              <a:t>được</a:t>
            </a:r>
            <a:r>
              <a:rPr lang="en-US" dirty="0" smtClean="0"/>
              <a:t> </a:t>
            </a:r>
            <a:r>
              <a:rPr lang="en-US" dirty="0" err="1" smtClean="0"/>
              <a:t>tạo</a:t>
            </a:r>
            <a:r>
              <a:rPr lang="en-US" dirty="0" smtClean="0"/>
              <a:t> </a:t>
            </a:r>
            <a:r>
              <a:rPr lang="en-US" dirty="0" err="1" smtClean="0"/>
              <a:t>ra</a:t>
            </a:r>
            <a:r>
              <a:rPr lang="en-US" dirty="0" smtClean="0"/>
              <a:t> </a:t>
            </a:r>
            <a:r>
              <a:rPr lang="en-US" dirty="0" err="1" smtClean="0"/>
              <a:t>có</a:t>
            </a:r>
            <a:r>
              <a:rPr lang="en-US" dirty="0" smtClean="0"/>
              <a:t> </a:t>
            </a:r>
            <a:r>
              <a:rPr lang="en-US" dirty="0" err="1" smtClean="0"/>
              <a:t>một</a:t>
            </a:r>
            <a:r>
              <a:rPr lang="en-US" dirty="0" smtClean="0"/>
              <a:t> </a:t>
            </a:r>
            <a:r>
              <a:rPr lang="en-US" dirty="0" err="1" smtClean="0"/>
              <a:t>kiến</a:t>
            </a:r>
            <a:r>
              <a:rPr lang="en-US" dirty="0" smtClean="0"/>
              <a:t> </a:t>
            </a:r>
            <a:r>
              <a:rPr lang="en-US" dirty="0" err="1" smtClean="0"/>
              <a:t>trúc</a:t>
            </a:r>
            <a:r>
              <a:rPr lang="en-US" dirty="0" smtClean="0"/>
              <a:t> </a:t>
            </a:r>
            <a:r>
              <a:rPr lang="en-US" dirty="0" err="1" smtClean="0"/>
              <a:t>khác</a:t>
            </a:r>
            <a:r>
              <a:rPr lang="en-US" dirty="0" smtClean="0"/>
              <a:t> </a:t>
            </a:r>
            <a:r>
              <a:rPr lang="en-US" dirty="0" err="1" smtClean="0"/>
              <a:t>nhau</a:t>
            </a:r>
            <a:r>
              <a:rPr lang="en-US" dirty="0" smtClean="0"/>
              <a:t> </a:t>
            </a:r>
            <a:r>
              <a:rPr lang="en-US" dirty="0" smtClean="0">
                <a:sym typeface="Wingdings" panose="05000000000000000000" pitchFamily="2" charset="2"/>
              </a:rPr>
              <a:t> LTV </a:t>
            </a:r>
            <a:r>
              <a:rPr lang="en-US" dirty="0" err="1" smtClean="0">
                <a:sym typeface="Wingdings" panose="05000000000000000000" pitchFamily="2" charset="2"/>
              </a:rPr>
              <a:t>phải</a:t>
            </a:r>
            <a:r>
              <a:rPr lang="en-US" dirty="0" smtClean="0">
                <a:sym typeface="Wingdings" panose="05000000000000000000" pitchFamily="2" charset="2"/>
              </a:rPr>
              <a:t> </a:t>
            </a:r>
            <a:r>
              <a:rPr lang="en-US" dirty="0" err="1" smtClean="0">
                <a:sym typeface="Wingdings" panose="05000000000000000000" pitchFamily="2" charset="2"/>
              </a:rPr>
              <a:t>tuân</a:t>
            </a:r>
            <a:r>
              <a:rPr lang="en-US" dirty="0" smtClean="0">
                <a:sym typeface="Wingdings" panose="05000000000000000000" pitchFamily="2" charset="2"/>
              </a:rPr>
              <a:t> </a:t>
            </a:r>
            <a:r>
              <a:rPr lang="en-US" dirty="0" err="1" smtClean="0">
                <a:sym typeface="Wingdings" panose="05000000000000000000" pitchFamily="2" charset="2"/>
              </a:rPr>
              <a:t>theo</a:t>
            </a:r>
            <a:r>
              <a:rPr lang="en-US" dirty="0" smtClean="0">
                <a:sym typeface="Wingdings" panose="05000000000000000000" pitchFamily="2" charset="2"/>
              </a:rPr>
              <a:t> </a:t>
            </a:r>
            <a:r>
              <a:rPr lang="en-US" dirty="0" err="1" smtClean="0">
                <a:sym typeface="Wingdings" panose="05000000000000000000" pitchFamily="2" charset="2"/>
              </a:rPr>
              <a:t>kiến</a:t>
            </a:r>
            <a:r>
              <a:rPr lang="en-US" dirty="0" smtClean="0">
                <a:sym typeface="Wingdings" panose="05000000000000000000" pitchFamily="2" charset="2"/>
              </a:rPr>
              <a:t> </a:t>
            </a:r>
            <a:r>
              <a:rPr lang="en-US" dirty="0" err="1" smtClean="0">
                <a:sym typeface="Wingdings" panose="05000000000000000000" pitchFamily="2" charset="2"/>
              </a:rPr>
              <a:t>trúc</a:t>
            </a:r>
            <a:r>
              <a:rPr lang="en-US" dirty="0" smtClean="0">
                <a:sym typeface="Wingdings" panose="05000000000000000000" pitchFamily="2" charset="2"/>
              </a:rPr>
              <a:t> </a:t>
            </a:r>
            <a:r>
              <a:rPr lang="en-US" dirty="0" err="1" smtClean="0">
                <a:sym typeface="Wingdings" panose="05000000000000000000" pitchFamily="2" charset="2"/>
              </a:rPr>
              <a:t>đó</a:t>
            </a:r>
            <a:endParaRPr lang="en-US" dirty="0" smtClean="0"/>
          </a:p>
          <a:p>
            <a:pPr algn="just" eaLnBrk="1" hangingPunct="1">
              <a:lnSpc>
                <a:spcPct val="150000"/>
              </a:lnSpc>
              <a:defRPr/>
            </a:pPr>
            <a:r>
              <a:rPr lang="en-US" dirty="0" smtClean="0"/>
              <a:t>.NET Framework </a:t>
            </a:r>
            <a:r>
              <a:rPr lang="en-US" dirty="0" err="1" smtClean="0"/>
              <a:t>là</a:t>
            </a:r>
            <a:r>
              <a:rPr lang="en-US" dirty="0" smtClean="0"/>
              <a:t> </a:t>
            </a:r>
            <a:r>
              <a:rPr lang="en-US" dirty="0" err="1" smtClean="0"/>
              <a:t>thư</a:t>
            </a:r>
            <a:r>
              <a:rPr lang="en-US" dirty="0" smtClean="0"/>
              <a:t> </a:t>
            </a:r>
            <a:r>
              <a:rPr lang="en-US" dirty="0" err="1" smtClean="0"/>
              <a:t>viện</a:t>
            </a:r>
            <a:r>
              <a:rPr lang="en-US" dirty="0" smtClean="0"/>
              <a:t> </a:t>
            </a:r>
            <a:r>
              <a:rPr lang="en-US" dirty="0" err="1" smtClean="0"/>
              <a:t>tài</a:t>
            </a:r>
            <a:r>
              <a:rPr lang="en-US" dirty="0" smtClean="0"/>
              <a:t> </a:t>
            </a:r>
            <a:r>
              <a:rPr lang="en-US" dirty="0" err="1" smtClean="0"/>
              <a:t>nguyên</a:t>
            </a:r>
            <a:r>
              <a:rPr lang="en-US" dirty="0" smtClean="0"/>
              <a:t> </a:t>
            </a:r>
            <a:r>
              <a:rPr lang="en-US" dirty="0" err="1" smtClean="0"/>
              <a:t>của</a:t>
            </a:r>
            <a:r>
              <a:rPr lang="en-US" dirty="0" smtClean="0"/>
              <a:t> Microsoft, </a:t>
            </a:r>
            <a:r>
              <a:rPr lang="en-US" dirty="0" err="1" smtClean="0"/>
              <a:t>hỗ</a:t>
            </a:r>
            <a:r>
              <a:rPr lang="en-US" dirty="0" smtClean="0"/>
              <a:t> </a:t>
            </a:r>
            <a:r>
              <a:rPr lang="en-US" dirty="0" err="1" smtClean="0"/>
              <a:t>trợ</a:t>
            </a:r>
            <a:r>
              <a:rPr lang="en-US" dirty="0" smtClean="0"/>
              <a:t> </a:t>
            </a:r>
            <a:r>
              <a:rPr lang="en-US" dirty="0" err="1" smtClean="0"/>
              <a:t>cho</a:t>
            </a:r>
            <a:r>
              <a:rPr lang="en-US" dirty="0" smtClean="0"/>
              <a:t> </a:t>
            </a:r>
            <a:r>
              <a:rPr lang="en-US" dirty="0" err="1" smtClean="0"/>
              <a:t>các</a:t>
            </a:r>
            <a:r>
              <a:rPr lang="en-US" dirty="0" smtClean="0"/>
              <a:t> </a:t>
            </a:r>
            <a:r>
              <a:rPr lang="en-US" dirty="0" err="1" smtClean="0"/>
              <a:t>lập</a:t>
            </a:r>
            <a:r>
              <a:rPr lang="en-US" dirty="0" smtClean="0"/>
              <a:t> </a:t>
            </a:r>
            <a:r>
              <a:rPr lang="en-US" dirty="0" err="1" smtClean="0"/>
              <a:t>trình</a:t>
            </a:r>
            <a:r>
              <a:rPr lang="en-US" dirty="0" smtClean="0"/>
              <a:t> </a:t>
            </a:r>
            <a:r>
              <a:rPr lang="en-US" dirty="0" err="1" smtClean="0"/>
              <a:t>viên</a:t>
            </a:r>
            <a:r>
              <a:rPr lang="en-US" dirty="0" smtClean="0"/>
              <a:t> </a:t>
            </a:r>
            <a:r>
              <a:rPr lang="en-US" dirty="0" err="1" smtClean="0"/>
              <a:t>trong</a:t>
            </a:r>
            <a:r>
              <a:rPr lang="en-US" dirty="0" smtClean="0"/>
              <a:t> </a:t>
            </a:r>
            <a:r>
              <a:rPr lang="en-US" dirty="0" err="1" smtClean="0"/>
              <a:t>nhiều</a:t>
            </a:r>
            <a:r>
              <a:rPr lang="en-US" dirty="0" smtClean="0"/>
              <a:t> </a:t>
            </a:r>
            <a:r>
              <a:rPr lang="en-US" dirty="0" err="1" smtClean="0"/>
              <a:t>yêu</a:t>
            </a:r>
            <a:r>
              <a:rPr lang="en-US" dirty="0" smtClean="0"/>
              <a:t> </a:t>
            </a:r>
            <a:r>
              <a:rPr lang="en-US" dirty="0" err="1" smtClean="0"/>
              <a:t>cầu</a:t>
            </a:r>
            <a:r>
              <a:rPr lang="en-US" dirty="0" smtClean="0"/>
              <a:t> </a:t>
            </a:r>
            <a:r>
              <a:rPr lang="en-US" dirty="0" err="1" smtClean="0"/>
              <a:t>khác</a:t>
            </a:r>
            <a:r>
              <a:rPr lang="en-US" dirty="0" smtClean="0"/>
              <a:t> </a:t>
            </a:r>
            <a:r>
              <a:rPr lang="en-US" dirty="0" err="1" smtClean="0"/>
              <a:t>nhau</a:t>
            </a:r>
            <a:r>
              <a:rPr lang="en-US" dirty="0" smtClean="0"/>
              <a:t>.</a:t>
            </a:r>
          </a:p>
        </p:txBody>
      </p:sp>
      <p:sp>
        <p:nvSpPr>
          <p:cNvPr id="9221"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smtClean="0"/>
              <a:t>Hàm xuất – Console.System </a:t>
            </a:r>
          </a:p>
        </p:txBody>
      </p:sp>
      <p:sp>
        <p:nvSpPr>
          <p:cNvPr id="55299" name="Content Placeholder 2"/>
          <p:cNvSpPr>
            <a:spLocks noGrp="1"/>
          </p:cNvSpPr>
          <p:nvPr>
            <p:ph idx="1"/>
          </p:nvPr>
        </p:nvSpPr>
        <p:spPr>
          <a:xfrm>
            <a:off x="628650" y="1600199"/>
            <a:ext cx="7886700" cy="4576763"/>
          </a:xfrm>
        </p:spPr>
        <p:txBody>
          <a:bodyPr/>
          <a:lstStyle/>
          <a:p>
            <a:pPr eaLnBrk="1" hangingPunct="1">
              <a:buFont typeface="Wingdings" panose="05000000000000000000" pitchFamily="2" charset="2"/>
              <a:buNone/>
            </a:pPr>
            <a:r>
              <a:rPr lang="en-US" dirty="0" err="1" smtClean="0"/>
              <a:t>Xuất</a:t>
            </a:r>
            <a:r>
              <a:rPr lang="en-US" dirty="0" smtClean="0"/>
              <a:t> </a:t>
            </a:r>
            <a:r>
              <a:rPr lang="en-US" dirty="0" err="1" smtClean="0"/>
              <a:t>có</a:t>
            </a:r>
            <a:r>
              <a:rPr lang="en-US" dirty="0" smtClean="0"/>
              <a:t> </a:t>
            </a:r>
            <a:r>
              <a:rPr lang="en-US" dirty="0" err="1" smtClean="0"/>
              <a:t>định</a:t>
            </a:r>
            <a:r>
              <a:rPr lang="en-US" dirty="0" smtClean="0"/>
              <a:t> </a:t>
            </a:r>
            <a:r>
              <a:rPr lang="en-US" dirty="0" err="1" smtClean="0"/>
              <a:t>dạng</a:t>
            </a:r>
            <a:r>
              <a:rPr lang="en-US" dirty="0" smtClean="0"/>
              <a:t> </a:t>
            </a:r>
            <a:r>
              <a:rPr lang="en-US" dirty="0" err="1" smtClean="0"/>
              <a:t>thập</a:t>
            </a:r>
            <a:r>
              <a:rPr lang="en-US" dirty="0" smtClean="0"/>
              <a:t> </a:t>
            </a:r>
            <a:r>
              <a:rPr lang="en-US" dirty="0" err="1" smtClean="0"/>
              <a:t>phân</a:t>
            </a:r>
            <a:endParaRPr lang="en-US" dirty="0" smtClean="0"/>
          </a:p>
          <a:p>
            <a:pPr eaLnBrk="1" hangingPunct="1">
              <a:buFont typeface="Wingdings" panose="05000000000000000000" pitchFamily="2" charset="2"/>
              <a:buNone/>
            </a:pPr>
            <a:r>
              <a:rPr lang="en-US" dirty="0" smtClean="0"/>
              <a:t>float x = 7.53489F;</a:t>
            </a:r>
          </a:p>
          <a:p>
            <a:pPr eaLnBrk="1" hangingPunct="1">
              <a:buFont typeface="Wingdings" panose="05000000000000000000" pitchFamily="2" charset="2"/>
              <a:buNone/>
            </a:pPr>
            <a:r>
              <a:rPr lang="en-US" dirty="0" smtClean="0"/>
              <a:t>double y = 5.6482;</a:t>
            </a:r>
          </a:p>
          <a:p>
            <a:pPr eaLnBrk="1" hangingPunct="1">
              <a:buFont typeface="Wingdings" panose="05000000000000000000" pitchFamily="2" charset="2"/>
              <a:buNone/>
            </a:pPr>
            <a:r>
              <a:rPr lang="es-ES" dirty="0" err="1" smtClean="0"/>
              <a:t>Console.WriteLine</a:t>
            </a:r>
            <a:r>
              <a:rPr lang="es-ES" dirty="0" smtClean="0"/>
              <a:t>("x = {0: 0.0000}; </a:t>
            </a:r>
          </a:p>
          <a:p>
            <a:pPr eaLnBrk="1" hangingPunct="1">
              <a:buFont typeface="Wingdings" panose="05000000000000000000" pitchFamily="2" charset="2"/>
              <a:buNone/>
            </a:pPr>
            <a:r>
              <a:rPr lang="es-ES" dirty="0" smtClean="0"/>
              <a:t>							y = {1: 0.00} ", x, y);</a:t>
            </a:r>
            <a:endParaRPr lang="en-US" dirty="0" smtClean="0"/>
          </a:p>
          <a:p>
            <a:endParaRPr lang="en-US" dirty="0"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smtClean="0"/>
              <a:t>Xuất ký tự đặc biệt</a:t>
            </a:r>
          </a:p>
        </p:txBody>
      </p:sp>
      <p:graphicFrame>
        <p:nvGraphicFramePr>
          <p:cNvPr id="5" name="Content Placeholder 5"/>
          <p:cNvGraphicFramePr>
            <a:graphicFrameLocks noGrp="1"/>
          </p:cNvGraphicFramePr>
          <p:nvPr>
            <p:ph sz="quarter" idx="1"/>
            <p:extLst>
              <p:ext uri="{D42A27DB-BD31-4B8C-83A1-F6EECF244321}">
                <p14:modId xmlns="" xmlns:p14="http://schemas.microsoft.com/office/powerpoint/2010/main" val="455052754"/>
              </p:ext>
            </p:extLst>
          </p:nvPr>
        </p:nvGraphicFramePr>
        <p:xfrm>
          <a:off x="838200" y="1493520"/>
          <a:ext cx="6705600" cy="5364480"/>
        </p:xfrm>
        <a:graphic>
          <a:graphicData uri="http://schemas.openxmlformats.org/drawingml/2006/table">
            <a:tbl>
              <a:tblPr/>
              <a:tblGrid>
                <a:gridCol w="2574925"/>
                <a:gridCol w="4130675"/>
              </a:tblGrid>
              <a:tr h="452438">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Ký tự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rgbClr val="D9D9D9"/>
                    </a:solidFill>
                  </a:tcPr>
                </a:tc>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Ý nghĩa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rgbClr val="D9D9D9"/>
                    </a:solidFill>
                  </a:tcPr>
                </a:tc>
              </a:tr>
              <a:tr h="452438">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Dấu nháy đơn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r>
              <a:tr h="452438">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Dấu nháy đôi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r>
              <a:tr h="452438">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Dấu chéo ngược “\”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r>
              <a:tr h="452438">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\0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Null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r>
              <a:tr h="452438">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\a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Alert : Tiếng bip</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r>
              <a:tr h="452438">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\b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Lùi về trước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r>
              <a:tr h="452438">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\f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Form feed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2438">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\n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Xuống dòng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r>
              <a:tr h="452438">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\r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Về đầu dòng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r>
              <a:tr h="452438">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Times New Roman" panose="02020603050405020304" pitchFamily="18" charset="0"/>
                          <a:cs typeface="Times New Roman" panose="02020603050405020304" pitchFamily="18" charset="0"/>
                        </a:rPr>
                        <a:t>\t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lvl1pPr defTabSz="685800">
                        <a:lnSpc>
                          <a:spcPct val="90000"/>
                        </a:lnSpc>
                        <a:spcBef>
                          <a:spcPct val="30000"/>
                        </a:spcBef>
                        <a:buFont typeface="Arial" panose="020B0604020202020204" pitchFamily="34" charset="0"/>
                        <a:defRPr sz="1900">
                          <a:solidFill>
                            <a:schemeClr val="tx1"/>
                          </a:solidFill>
                          <a:latin typeface="Calibri" panose="020F0502020204030204" pitchFamily="34" charset="0"/>
                        </a:defRPr>
                      </a:lvl1pPr>
                      <a:lvl2pPr marL="742950" indent="-285750" defTabSz="685800">
                        <a:lnSpc>
                          <a:spcPct val="90000"/>
                        </a:lnSpc>
                        <a:spcBef>
                          <a:spcPct val="30000"/>
                        </a:spcBef>
                        <a:buFont typeface="Arial" panose="020B0604020202020204" pitchFamily="34" charset="0"/>
                        <a:defRPr sz="1600">
                          <a:solidFill>
                            <a:schemeClr val="tx1"/>
                          </a:solidFill>
                          <a:latin typeface="Calibri" panose="020F0502020204030204" pitchFamily="34" charset="0"/>
                        </a:defRPr>
                      </a:lvl2pPr>
                      <a:lvl3pPr marL="1143000" indent="-228600" defTabSz="685800">
                        <a:lnSpc>
                          <a:spcPct val="90000"/>
                        </a:lnSpc>
                        <a:spcBef>
                          <a:spcPct val="30000"/>
                        </a:spcBef>
                        <a:buFont typeface="Arial" panose="020B0604020202020204" pitchFamily="34" charset="0"/>
                        <a:defRPr sz="1300">
                          <a:solidFill>
                            <a:schemeClr val="tx1"/>
                          </a:solidFill>
                          <a:latin typeface="Calibri" panose="020F0502020204030204" pitchFamily="34" charset="0"/>
                        </a:defRPr>
                      </a:lvl3pPr>
                      <a:lvl4pPr marL="16002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4pPr>
                      <a:lvl5pPr marL="2057400" indent="-228600" defTabSz="685800">
                        <a:lnSpc>
                          <a:spcPct val="90000"/>
                        </a:lnSpc>
                        <a:spcBef>
                          <a:spcPct val="30000"/>
                        </a:spcBef>
                        <a:buFont typeface="Arial" panose="020B0604020202020204" pitchFamily="34" charset="0"/>
                        <a:defRPr sz="1100">
                          <a:solidFill>
                            <a:schemeClr val="tx1"/>
                          </a:solidFill>
                          <a:latin typeface="Calibri" panose="020F0502020204030204" pitchFamily="34" charset="0"/>
                        </a:defRPr>
                      </a:lvl5pPr>
                      <a:lvl6pPr marL="25146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6pPr>
                      <a:lvl7pPr marL="29718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7pPr>
                      <a:lvl8pPr marL="34290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8pPr>
                      <a:lvl9pPr marL="3886200" indent="-228600" defTabSz="685800" eaLnBrk="0" fontAlgn="base" hangingPunct="0">
                        <a:lnSpc>
                          <a:spcPct val="90000"/>
                        </a:lnSpc>
                        <a:spcBef>
                          <a:spcPct val="30000"/>
                        </a:spcBef>
                        <a:spcAft>
                          <a:spcPct val="0"/>
                        </a:spcAft>
                        <a:buFont typeface="Arial" panose="020B0604020202020204" pitchFamily="34" charset="0"/>
                        <a:defRPr sz="11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Tab </a:t>
                      </a:r>
                      <a:r>
                        <a:rPr kumimoji="0" lang="en-US" sz="3200" b="0" i="0" u="none" strike="noStrike" cap="none" normalizeH="0" baseline="0" dirty="0" err="1" smtClean="0">
                          <a:ln>
                            <a:noFill/>
                          </a:ln>
                          <a:solidFill>
                            <a:srgbClr val="000000"/>
                          </a:solidFill>
                          <a:effectLst/>
                          <a:latin typeface="Times New Roman" panose="02020603050405020304" pitchFamily="18" charset="0"/>
                          <a:cs typeface="Times New Roman" panose="02020603050405020304" pitchFamily="18" charset="0"/>
                        </a:rPr>
                        <a:t>ngang</a:t>
                      </a:r>
                      <a:r>
                        <a:rPr kumimoji="0" lang="en-US" sz="32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609600" y="0"/>
            <a:ext cx="7696200" cy="1371600"/>
          </a:xfrm>
        </p:spPr>
        <p:txBody>
          <a:bodyPr/>
          <a:lstStyle/>
          <a:p>
            <a:pPr eaLnBrk="1" hangingPunct="1"/>
            <a:r>
              <a:rPr lang="en-US" smtClean="0"/>
              <a:t>Hàm nhập – Console.System</a:t>
            </a:r>
          </a:p>
        </p:txBody>
      </p:sp>
      <p:sp>
        <p:nvSpPr>
          <p:cNvPr id="57347" name="Content Placeholder 2"/>
          <p:cNvSpPr>
            <a:spLocks noGrp="1"/>
          </p:cNvSpPr>
          <p:nvPr>
            <p:ph sz="quarter" idx="1"/>
          </p:nvPr>
        </p:nvSpPr>
        <p:spPr>
          <a:xfrm>
            <a:off x="609600" y="1524000"/>
            <a:ext cx="7315200" cy="4949825"/>
          </a:xfrm>
        </p:spPr>
        <p:txBody>
          <a:bodyPr/>
          <a:lstStyle/>
          <a:p>
            <a:pPr eaLnBrk="1" hangingPunct="1">
              <a:buFont typeface="Wingdings" panose="05000000000000000000" pitchFamily="2" charset="2"/>
              <a:buNone/>
            </a:pPr>
            <a:r>
              <a:rPr lang="en-US" dirty="0" smtClean="0"/>
              <a:t>string s;</a:t>
            </a:r>
          </a:p>
          <a:p>
            <a:pPr eaLnBrk="1" hangingPunct="1">
              <a:buFont typeface="Wingdings" panose="05000000000000000000" pitchFamily="2" charset="2"/>
              <a:buNone/>
            </a:pPr>
            <a:r>
              <a:rPr lang="en-US" dirty="0" err="1" smtClean="0"/>
              <a:t>int</a:t>
            </a:r>
            <a:r>
              <a:rPr lang="en-US" dirty="0" smtClean="0"/>
              <a:t> n;</a:t>
            </a:r>
          </a:p>
          <a:p>
            <a:pPr eaLnBrk="1" hangingPunct="1">
              <a:buFont typeface="Wingdings" panose="05000000000000000000" pitchFamily="2" charset="2"/>
              <a:buNone/>
            </a:pPr>
            <a:r>
              <a:rPr lang="en-US" dirty="0" smtClean="0"/>
              <a:t>s = </a:t>
            </a:r>
            <a:r>
              <a:rPr lang="en-US" dirty="0" err="1" smtClean="0"/>
              <a:t>Console.ReadLine</a:t>
            </a:r>
            <a:r>
              <a:rPr lang="en-US" dirty="0" smtClean="0"/>
              <a:t>();</a:t>
            </a:r>
          </a:p>
          <a:p>
            <a:pPr eaLnBrk="1" hangingPunct="1">
              <a:buFont typeface="Wingdings" panose="05000000000000000000" pitchFamily="2" charset="2"/>
              <a:buNone/>
            </a:pPr>
            <a:r>
              <a:rPr lang="en-US" dirty="0" smtClean="0"/>
              <a:t>n = </a:t>
            </a:r>
            <a:r>
              <a:rPr lang="en-US" dirty="0" err="1" smtClean="0"/>
              <a:t>int.Parse</a:t>
            </a:r>
            <a:r>
              <a:rPr lang="en-US" dirty="0" smtClean="0"/>
              <a:t>(s);</a:t>
            </a:r>
          </a:p>
          <a:p>
            <a:pPr eaLnBrk="1" hangingPunct="1">
              <a:buFont typeface="Wingdings" panose="05000000000000000000" pitchFamily="2" charset="2"/>
              <a:buNone/>
            </a:pPr>
            <a:r>
              <a:rPr lang="en-US" b="1" dirty="0" err="1" smtClean="0"/>
              <a:t>Hoặc</a:t>
            </a:r>
            <a:endParaRPr lang="en-US" b="1" dirty="0" smtClean="0"/>
          </a:p>
          <a:p>
            <a:pPr eaLnBrk="1" hangingPunct="1">
              <a:buFont typeface="Wingdings" panose="05000000000000000000" pitchFamily="2" charset="2"/>
              <a:buNone/>
            </a:pPr>
            <a:r>
              <a:rPr lang="en-US" dirty="0" err="1" smtClean="0"/>
              <a:t>int</a:t>
            </a:r>
            <a:r>
              <a:rPr lang="en-US" dirty="0" smtClean="0"/>
              <a:t> n;</a:t>
            </a:r>
          </a:p>
          <a:p>
            <a:pPr eaLnBrk="1" hangingPunct="1">
              <a:buFont typeface="Wingdings" panose="05000000000000000000" pitchFamily="2" charset="2"/>
              <a:buNone/>
            </a:pPr>
            <a:r>
              <a:rPr lang="en-US" dirty="0" smtClean="0"/>
              <a:t>n = </a:t>
            </a:r>
            <a:r>
              <a:rPr lang="en-US" dirty="0" err="1" smtClean="0"/>
              <a:t>int.Parse</a:t>
            </a:r>
            <a:r>
              <a:rPr lang="en-US" dirty="0" smtClean="0"/>
              <a:t>(</a:t>
            </a:r>
            <a:r>
              <a:rPr lang="en-US" dirty="0" err="1" smtClean="0"/>
              <a:t>Console.ReadLine</a:t>
            </a:r>
            <a:r>
              <a:rPr lang="en-US" dirty="0" smtClean="0"/>
              <a:t>());</a:t>
            </a:r>
            <a:endParaRPr lang="en-US" b="1" dirty="0" smtClean="0"/>
          </a:p>
          <a:p>
            <a:pPr eaLnBrk="1" hangingPunct="1">
              <a:buFont typeface="Wingdings" panose="05000000000000000000" pitchFamily="2" charset="2"/>
              <a:buNone/>
            </a:pPr>
            <a:endParaRPr lang="en-US" b="1" dirty="0" smtClean="0"/>
          </a:p>
          <a:p>
            <a:pPr eaLnBrk="1" hangingPunct="1">
              <a:buFont typeface="Wingdings" panose="05000000000000000000" pitchFamily="2" charset="2"/>
              <a:buNone/>
            </a:pPr>
            <a:endParaRPr lang="en-US" dirty="0" smtClean="0"/>
          </a:p>
        </p:txBody>
      </p:sp>
      <p:sp>
        <p:nvSpPr>
          <p:cNvPr id="57348" name="Slide Number Placeholder 4"/>
          <p:cNvSpPr>
            <a:spLocks noGrp="1"/>
          </p:cNvSpPr>
          <p:nvPr>
            <p:ph type="sldNum" sz="quarter" idx="4294967295"/>
          </p:nvPr>
        </p:nvSpPr>
        <p:spPr bwMode="auto">
          <a:xfrm>
            <a:off x="3486150" y="6356350"/>
            <a:ext cx="217170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marL="171450" indent="-171450" defTabSz="685800">
              <a:lnSpc>
                <a:spcPct val="90000"/>
              </a:lnSpc>
              <a:spcBef>
                <a:spcPct val="30000"/>
              </a:spcBef>
              <a:buFont typeface="Arial" panose="020B0604020202020204" pitchFamily="34" charset="0"/>
              <a:buChar char="•"/>
              <a:defRPr sz="2100">
                <a:solidFill>
                  <a:schemeClr val="tx1"/>
                </a:solidFill>
                <a:latin typeface="Calibri" panose="020F0502020204030204" pitchFamily="34" charset="0"/>
              </a:defRPr>
            </a:lvl1pPr>
            <a:lvl2pPr marL="742950" indent="-400050" defTabSz="685800">
              <a:lnSpc>
                <a:spcPct val="90000"/>
              </a:lnSpc>
              <a:spcBef>
                <a:spcPct val="30000"/>
              </a:spcBef>
              <a:buFont typeface="Arial" panose="020B0604020202020204" pitchFamily="34" charset="0"/>
              <a:buChar char="•"/>
              <a:defRPr>
                <a:solidFill>
                  <a:schemeClr val="tx1"/>
                </a:solidFill>
                <a:latin typeface="Calibri" panose="020F0502020204030204" pitchFamily="34" charset="0"/>
              </a:defRPr>
            </a:lvl2pPr>
            <a:lvl3pPr marL="1143000" indent="-457200" defTabSz="685800">
              <a:lnSpc>
                <a:spcPct val="90000"/>
              </a:lnSpc>
              <a:spcBef>
                <a:spcPct val="30000"/>
              </a:spcBef>
              <a:buFont typeface="Arial" panose="020B0604020202020204" pitchFamily="34" charset="0"/>
              <a:buChar char="•"/>
              <a:defRPr sz="1500">
                <a:solidFill>
                  <a:schemeClr val="tx1"/>
                </a:solidFill>
                <a:latin typeface="Calibri" panose="020F0502020204030204" pitchFamily="34" charset="0"/>
              </a:defRPr>
            </a:lvl3pPr>
            <a:lvl4pPr marL="1600200" indent="-571500" defTabSz="685800">
              <a:lnSpc>
                <a:spcPct val="90000"/>
              </a:lnSpc>
              <a:spcBef>
                <a:spcPct val="30000"/>
              </a:spcBef>
              <a:buFont typeface="Arial" panose="020B0604020202020204" pitchFamily="34" charset="0"/>
              <a:buChar char="•"/>
              <a:defRPr sz="1300">
                <a:solidFill>
                  <a:schemeClr val="tx1"/>
                </a:solidFill>
                <a:latin typeface="Calibri" panose="020F0502020204030204" pitchFamily="34" charset="0"/>
              </a:defRPr>
            </a:lvl4pPr>
            <a:lvl5pPr marL="2057400" indent="-685800" defTabSz="685800">
              <a:lnSpc>
                <a:spcPct val="90000"/>
              </a:lnSpc>
              <a:spcBef>
                <a:spcPct val="30000"/>
              </a:spcBef>
              <a:buFont typeface="Arial" panose="020B0604020202020204" pitchFamily="34" charset="0"/>
              <a:buChar char="•"/>
              <a:defRPr sz="1300">
                <a:solidFill>
                  <a:schemeClr val="tx1"/>
                </a:solidFill>
                <a:latin typeface="Calibri" panose="020F0502020204030204" pitchFamily="34" charset="0"/>
              </a:defRPr>
            </a:lvl5pPr>
            <a:lvl6pPr marL="25146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ctr">
              <a:lnSpc>
                <a:spcPct val="100000"/>
              </a:lnSpc>
              <a:spcBef>
                <a:spcPct val="0"/>
              </a:spcBef>
              <a:buFontTx/>
              <a:buNone/>
            </a:pPr>
            <a:fld id="{AA2EBEC5-940B-47DD-B34D-BEC3AA771CE4}" type="slidenum">
              <a:rPr lang="en-US" sz="1400" b="0" smtClean="0">
                <a:solidFill>
                  <a:srgbClr val="FFFFFF"/>
                </a:solidFill>
                <a:latin typeface="Times New Roman" panose="02020603050405020304" pitchFamily="18" charset="0"/>
              </a:rPr>
              <a:pPr algn="ctr">
                <a:lnSpc>
                  <a:spcPct val="100000"/>
                </a:lnSpc>
                <a:spcBef>
                  <a:spcPct val="0"/>
                </a:spcBef>
                <a:buFontTx/>
                <a:buNone/>
              </a:pPr>
              <a:t>52</a:t>
            </a:fld>
            <a:endParaRPr lang="en-US" sz="1400" b="0" smtClean="0">
              <a:solidFill>
                <a:srgbClr val="FFFFFF"/>
              </a:solidFill>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609600" y="304800"/>
            <a:ext cx="7696200" cy="1143000"/>
          </a:xfrm>
        </p:spPr>
        <p:txBody>
          <a:bodyPr/>
          <a:lstStyle/>
          <a:p>
            <a:pPr eaLnBrk="1" hangingPunct="1"/>
            <a:r>
              <a:rPr lang="en-US" smtClean="0"/>
              <a:t>Hàm nhập – Console.System</a:t>
            </a:r>
          </a:p>
        </p:txBody>
      </p:sp>
      <p:sp>
        <p:nvSpPr>
          <p:cNvPr id="41987" name="Content Placeholder 2"/>
          <p:cNvSpPr>
            <a:spLocks noGrp="1"/>
          </p:cNvSpPr>
          <p:nvPr>
            <p:ph sz="quarter" idx="1"/>
          </p:nvPr>
        </p:nvSpPr>
        <p:spPr>
          <a:xfrm>
            <a:off x="228600" y="1524000"/>
            <a:ext cx="8915400" cy="4949825"/>
          </a:xfrm>
        </p:spPr>
        <p:txBody>
          <a:bodyPr/>
          <a:lstStyle/>
          <a:p>
            <a:pPr eaLnBrk="1" hangingPunct="1">
              <a:buFont typeface="Wingdings" panose="05000000000000000000" pitchFamily="2" charset="2"/>
              <a:buNone/>
              <a:defRPr/>
            </a:pPr>
            <a:r>
              <a:rPr lang="en-US" b="1" i="1" dirty="0" err="1" smtClean="0"/>
              <a:t>Mẫu</a:t>
            </a:r>
            <a:r>
              <a:rPr lang="en-US" b="1" i="1" dirty="0" smtClean="0"/>
              <a:t> </a:t>
            </a:r>
            <a:r>
              <a:rPr lang="en-US" b="1" i="1" dirty="0" err="1" smtClean="0"/>
              <a:t>chung</a:t>
            </a:r>
            <a:r>
              <a:rPr lang="en-US" b="1" i="1" dirty="0" smtClean="0"/>
              <a:t>:</a:t>
            </a:r>
          </a:p>
          <a:p>
            <a:pPr eaLnBrk="1" hangingPunct="1">
              <a:buFont typeface="Wingdings" panose="05000000000000000000" pitchFamily="2" charset="2"/>
              <a:buNone/>
              <a:defRPr/>
            </a:pPr>
            <a:r>
              <a:rPr lang="en-US" i="1" dirty="0" smtClean="0"/>
              <a:t>&lt;KDL&gt; </a:t>
            </a:r>
            <a:r>
              <a:rPr lang="en-US" i="1" dirty="0" err="1" smtClean="0"/>
              <a:t>Biến</a:t>
            </a:r>
            <a:r>
              <a:rPr lang="en-US" i="1" dirty="0" smtClean="0"/>
              <a:t>;</a:t>
            </a:r>
          </a:p>
          <a:p>
            <a:pPr eaLnBrk="1" hangingPunct="1">
              <a:buFont typeface="Wingdings" panose="05000000000000000000" pitchFamily="2" charset="2"/>
              <a:buNone/>
              <a:defRPr/>
            </a:pPr>
            <a:r>
              <a:rPr lang="en-US" i="1" dirty="0" err="1" smtClean="0"/>
              <a:t>Biến</a:t>
            </a:r>
            <a:r>
              <a:rPr lang="en-US" i="1" dirty="0" smtClean="0"/>
              <a:t> = &lt;KDL&gt;.Parse(</a:t>
            </a:r>
            <a:r>
              <a:rPr lang="en-US" i="1" dirty="0" err="1" smtClean="0"/>
              <a:t>Console.ReadLine</a:t>
            </a:r>
            <a:r>
              <a:rPr lang="en-US" i="1" dirty="0" smtClean="0"/>
              <a:t>());</a:t>
            </a:r>
          </a:p>
          <a:p>
            <a:pPr marL="0" indent="0" eaLnBrk="1" hangingPunct="1">
              <a:lnSpc>
                <a:spcPct val="150000"/>
              </a:lnSpc>
              <a:buFontTx/>
              <a:buNone/>
              <a:defRPr/>
            </a:pPr>
            <a:r>
              <a:rPr lang="en-US" b="1" dirty="0" err="1">
                <a:solidFill>
                  <a:srgbClr val="FF0000"/>
                </a:solidFill>
              </a:rPr>
              <a:t>Hoặc</a:t>
            </a:r>
            <a:r>
              <a:rPr lang="en-US" b="1" dirty="0">
                <a:solidFill>
                  <a:srgbClr val="FF0000"/>
                </a:solidFill>
              </a:rPr>
              <a:t> </a:t>
            </a:r>
            <a:endParaRPr lang="en-US" b="1" dirty="0" smtClean="0">
              <a:solidFill>
                <a:srgbClr val="FF0000"/>
              </a:solidFill>
            </a:endParaRPr>
          </a:p>
          <a:p>
            <a:pPr marL="0" indent="0" eaLnBrk="1" hangingPunct="1">
              <a:lnSpc>
                <a:spcPct val="150000"/>
              </a:lnSpc>
              <a:buFontTx/>
              <a:buNone/>
              <a:defRPr/>
            </a:pPr>
            <a:r>
              <a:rPr lang="en-US" dirty="0" smtClean="0"/>
              <a:t>&lt;</a:t>
            </a:r>
            <a:r>
              <a:rPr lang="en-US" dirty="0"/>
              <a:t>KDL&gt; </a:t>
            </a:r>
            <a:r>
              <a:rPr lang="en-US" dirty="0" err="1"/>
              <a:t>Biến</a:t>
            </a:r>
            <a:r>
              <a:rPr lang="en-US" dirty="0"/>
              <a:t>;</a:t>
            </a:r>
          </a:p>
          <a:p>
            <a:pPr marL="0" indent="0" eaLnBrk="1" hangingPunct="1">
              <a:lnSpc>
                <a:spcPct val="150000"/>
              </a:lnSpc>
              <a:buFontTx/>
              <a:buNone/>
              <a:defRPr/>
            </a:pPr>
            <a:r>
              <a:rPr lang="en-US" dirty="0" err="1"/>
              <a:t>Biến</a:t>
            </a:r>
            <a:r>
              <a:rPr lang="en-US" dirty="0"/>
              <a:t> = </a:t>
            </a:r>
            <a:r>
              <a:rPr lang="en-US" dirty="0" err="1" smtClean="0"/>
              <a:t>Convert.To</a:t>
            </a:r>
            <a:r>
              <a:rPr lang="en-US" dirty="0" smtClean="0"/>
              <a:t>&lt;</a:t>
            </a:r>
            <a:r>
              <a:rPr lang="en-US" dirty="0" err="1" smtClean="0"/>
              <a:t>KDL.Net</a:t>
            </a:r>
            <a:r>
              <a:rPr lang="en-US" dirty="0"/>
              <a:t>&gt;(</a:t>
            </a:r>
            <a:r>
              <a:rPr lang="en-US" dirty="0" err="1"/>
              <a:t>Console.ReadLine</a:t>
            </a:r>
            <a:r>
              <a:rPr lang="en-US" dirty="0"/>
              <a:t>());</a:t>
            </a:r>
          </a:p>
          <a:p>
            <a:pPr eaLnBrk="1" hangingPunct="1">
              <a:buFont typeface="Wingdings" panose="05000000000000000000" pitchFamily="2" charset="2"/>
              <a:buNone/>
              <a:defRPr/>
            </a:pPr>
            <a:endParaRPr lang="en-US" i="1" dirty="0" smtClean="0"/>
          </a:p>
          <a:p>
            <a:pPr eaLnBrk="1" hangingPunct="1">
              <a:buFont typeface="Wingdings" panose="05000000000000000000" pitchFamily="2" charset="2"/>
              <a:buNone/>
              <a:defRPr/>
            </a:pPr>
            <a:endParaRPr lang="en-US" b="1" dirty="0" smtClean="0"/>
          </a:p>
          <a:p>
            <a:pPr eaLnBrk="1" hangingPunct="1">
              <a:buFont typeface="Wingdings" panose="05000000000000000000" pitchFamily="2" charset="2"/>
              <a:buNone/>
              <a:defRPr/>
            </a:pPr>
            <a:endParaRPr lang="en-US" b="1" dirty="0" smtClean="0"/>
          </a:p>
          <a:p>
            <a:pPr eaLnBrk="1" hangingPunct="1">
              <a:buFont typeface="Wingdings" panose="05000000000000000000" pitchFamily="2" charset="2"/>
              <a:buNone/>
              <a:defRPr/>
            </a:pPr>
            <a:endParaRPr lang="en-US" dirty="0" smtClean="0"/>
          </a:p>
        </p:txBody>
      </p:sp>
      <p:sp>
        <p:nvSpPr>
          <p:cNvPr id="58372" name="Slide Number Placeholder 4"/>
          <p:cNvSpPr>
            <a:spLocks noGrp="1"/>
          </p:cNvSpPr>
          <p:nvPr>
            <p:ph type="sldNum" sz="quarter" idx="4294967295"/>
          </p:nvPr>
        </p:nvSpPr>
        <p:spPr bwMode="auto">
          <a:xfrm>
            <a:off x="3486150" y="6356350"/>
            <a:ext cx="217170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marL="171450" indent="-171450" defTabSz="685800">
              <a:lnSpc>
                <a:spcPct val="90000"/>
              </a:lnSpc>
              <a:spcBef>
                <a:spcPct val="30000"/>
              </a:spcBef>
              <a:buFont typeface="Arial" panose="020B0604020202020204" pitchFamily="34" charset="0"/>
              <a:buChar char="•"/>
              <a:defRPr sz="2100">
                <a:solidFill>
                  <a:schemeClr val="tx1"/>
                </a:solidFill>
                <a:latin typeface="Calibri" panose="020F0502020204030204" pitchFamily="34" charset="0"/>
              </a:defRPr>
            </a:lvl1pPr>
            <a:lvl2pPr marL="742950" indent="-400050" defTabSz="685800">
              <a:lnSpc>
                <a:spcPct val="90000"/>
              </a:lnSpc>
              <a:spcBef>
                <a:spcPct val="30000"/>
              </a:spcBef>
              <a:buFont typeface="Arial" panose="020B0604020202020204" pitchFamily="34" charset="0"/>
              <a:buChar char="•"/>
              <a:defRPr>
                <a:solidFill>
                  <a:schemeClr val="tx1"/>
                </a:solidFill>
                <a:latin typeface="Calibri" panose="020F0502020204030204" pitchFamily="34" charset="0"/>
              </a:defRPr>
            </a:lvl2pPr>
            <a:lvl3pPr marL="1143000" indent="-457200" defTabSz="685800">
              <a:lnSpc>
                <a:spcPct val="90000"/>
              </a:lnSpc>
              <a:spcBef>
                <a:spcPct val="30000"/>
              </a:spcBef>
              <a:buFont typeface="Arial" panose="020B0604020202020204" pitchFamily="34" charset="0"/>
              <a:buChar char="•"/>
              <a:defRPr sz="1500">
                <a:solidFill>
                  <a:schemeClr val="tx1"/>
                </a:solidFill>
                <a:latin typeface="Calibri" panose="020F0502020204030204" pitchFamily="34" charset="0"/>
              </a:defRPr>
            </a:lvl3pPr>
            <a:lvl4pPr marL="1600200" indent="-571500" defTabSz="685800">
              <a:lnSpc>
                <a:spcPct val="90000"/>
              </a:lnSpc>
              <a:spcBef>
                <a:spcPct val="30000"/>
              </a:spcBef>
              <a:buFont typeface="Arial" panose="020B0604020202020204" pitchFamily="34" charset="0"/>
              <a:buChar char="•"/>
              <a:defRPr sz="1300">
                <a:solidFill>
                  <a:schemeClr val="tx1"/>
                </a:solidFill>
                <a:latin typeface="Calibri" panose="020F0502020204030204" pitchFamily="34" charset="0"/>
              </a:defRPr>
            </a:lvl4pPr>
            <a:lvl5pPr marL="2057400" indent="-685800" defTabSz="685800">
              <a:lnSpc>
                <a:spcPct val="90000"/>
              </a:lnSpc>
              <a:spcBef>
                <a:spcPct val="30000"/>
              </a:spcBef>
              <a:buFont typeface="Arial" panose="020B0604020202020204" pitchFamily="34" charset="0"/>
              <a:buChar char="•"/>
              <a:defRPr sz="1300">
                <a:solidFill>
                  <a:schemeClr val="tx1"/>
                </a:solidFill>
                <a:latin typeface="Calibri" panose="020F0502020204030204" pitchFamily="34" charset="0"/>
              </a:defRPr>
            </a:lvl5pPr>
            <a:lvl6pPr marL="25146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ctr">
              <a:lnSpc>
                <a:spcPct val="100000"/>
              </a:lnSpc>
              <a:spcBef>
                <a:spcPct val="0"/>
              </a:spcBef>
              <a:buFontTx/>
              <a:buNone/>
            </a:pPr>
            <a:fld id="{8376F9B3-53FC-4F3A-9177-A12B013465F4}" type="slidenum">
              <a:rPr lang="en-US" sz="1400" b="0" smtClean="0">
                <a:solidFill>
                  <a:srgbClr val="FFFFFF"/>
                </a:solidFill>
                <a:latin typeface="Times New Roman" panose="02020603050405020304" pitchFamily="18" charset="0"/>
              </a:rPr>
              <a:pPr algn="ctr">
                <a:lnSpc>
                  <a:spcPct val="100000"/>
                </a:lnSpc>
                <a:spcBef>
                  <a:spcPct val="0"/>
                </a:spcBef>
                <a:buFontTx/>
                <a:buNone/>
              </a:pPr>
              <a:t>53</a:t>
            </a:fld>
            <a:endParaRPr lang="en-US" sz="1400" b="0" smtClean="0">
              <a:solidFill>
                <a:srgbClr val="FFFFFF"/>
              </a:solidFill>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eaLnBrk="1" hangingPunct="1"/>
            <a:r>
              <a:rPr lang="en-US" dirty="0" err="1" smtClean="0"/>
              <a:t>Bài</a:t>
            </a:r>
            <a:r>
              <a:rPr lang="en-US" dirty="0" smtClean="0"/>
              <a:t> </a:t>
            </a:r>
            <a:r>
              <a:rPr lang="en-US" dirty="0" err="1" smtClean="0"/>
              <a:t>tập</a:t>
            </a:r>
            <a:endParaRPr lang="en-US" dirty="0" smtClean="0"/>
          </a:p>
        </p:txBody>
      </p:sp>
      <p:sp>
        <p:nvSpPr>
          <p:cNvPr id="59395" name="Content Placeholder 2"/>
          <p:cNvSpPr>
            <a:spLocks noGrp="1"/>
          </p:cNvSpPr>
          <p:nvPr>
            <p:ph sz="quarter" idx="1"/>
          </p:nvPr>
        </p:nvSpPr>
        <p:spPr>
          <a:xfrm>
            <a:off x="628650" y="1600200"/>
            <a:ext cx="7886700" cy="4756150"/>
          </a:xfrm>
        </p:spPr>
        <p:txBody>
          <a:bodyPr/>
          <a:lstStyle/>
          <a:p>
            <a:pPr eaLnBrk="1" hangingPunct="1">
              <a:buFont typeface="Wingdings" panose="05000000000000000000" pitchFamily="2" charset="2"/>
              <a:buNone/>
            </a:pPr>
            <a:r>
              <a:rPr lang="en-US" dirty="0" err="1" smtClean="0"/>
              <a:t>Viết</a:t>
            </a:r>
            <a:r>
              <a:rPr lang="en-US" dirty="0" smtClean="0"/>
              <a:t> </a:t>
            </a:r>
            <a:r>
              <a:rPr lang="en-US" dirty="0" err="1" smtClean="0"/>
              <a:t>chương</a:t>
            </a:r>
            <a:r>
              <a:rPr lang="en-US" dirty="0" smtClean="0"/>
              <a:t> </a:t>
            </a:r>
            <a:r>
              <a:rPr lang="en-US" dirty="0" err="1" smtClean="0"/>
              <a:t>trình</a:t>
            </a:r>
            <a:r>
              <a:rPr lang="en-US" dirty="0" smtClean="0"/>
              <a:t> </a:t>
            </a:r>
            <a:r>
              <a:rPr lang="en-US" dirty="0" err="1" smtClean="0"/>
              <a:t>nhập</a:t>
            </a:r>
            <a:r>
              <a:rPr lang="en-US" dirty="0" smtClean="0"/>
              <a:t> </a:t>
            </a:r>
            <a:r>
              <a:rPr lang="en-US" dirty="0" err="1" smtClean="0"/>
              <a:t>vào</a:t>
            </a:r>
            <a:r>
              <a:rPr lang="en-US" dirty="0" smtClean="0"/>
              <a:t> </a:t>
            </a:r>
            <a:r>
              <a:rPr lang="en-US" dirty="0" err="1" smtClean="0"/>
              <a:t>thông</a:t>
            </a:r>
            <a:r>
              <a:rPr lang="en-US" dirty="0" smtClean="0"/>
              <a:t> tin: </a:t>
            </a:r>
          </a:p>
          <a:p>
            <a:pPr eaLnBrk="1" hangingPunct="1"/>
            <a:r>
              <a:rPr lang="en-US" dirty="0" err="1" smtClean="0"/>
              <a:t>Mã</a:t>
            </a:r>
            <a:r>
              <a:rPr lang="en-US" dirty="0" smtClean="0"/>
              <a:t> </a:t>
            </a:r>
            <a:r>
              <a:rPr lang="en-US" dirty="0" err="1" smtClean="0"/>
              <a:t>số</a:t>
            </a:r>
            <a:r>
              <a:rPr lang="en-US" dirty="0" smtClean="0"/>
              <a:t> </a:t>
            </a:r>
            <a:r>
              <a:rPr lang="en-US" dirty="0" err="1" smtClean="0"/>
              <a:t>nhân</a:t>
            </a:r>
            <a:r>
              <a:rPr lang="en-US" dirty="0" smtClean="0"/>
              <a:t> </a:t>
            </a:r>
            <a:r>
              <a:rPr lang="en-US" dirty="0" err="1" smtClean="0"/>
              <a:t>viên</a:t>
            </a:r>
            <a:endParaRPr lang="en-US" dirty="0" smtClean="0"/>
          </a:p>
          <a:p>
            <a:pPr eaLnBrk="1" hangingPunct="1"/>
            <a:r>
              <a:rPr lang="en-US" dirty="0" err="1" smtClean="0"/>
              <a:t>Họ</a:t>
            </a:r>
            <a:r>
              <a:rPr lang="en-US" dirty="0" smtClean="0"/>
              <a:t> </a:t>
            </a:r>
            <a:r>
              <a:rPr lang="en-US" dirty="0" err="1" smtClean="0"/>
              <a:t>tên</a:t>
            </a:r>
            <a:endParaRPr lang="en-US" dirty="0" smtClean="0"/>
          </a:p>
          <a:p>
            <a:pPr eaLnBrk="1" hangingPunct="1"/>
            <a:r>
              <a:rPr lang="en-US" dirty="0" err="1" smtClean="0"/>
              <a:t>Hệ</a:t>
            </a:r>
            <a:r>
              <a:rPr lang="en-US" dirty="0" smtClean="0"/>
              <a:t> </a:t>
            </a:r>
            <a:r>
              <a:rPr lang="en-US" dirty="0" err="1" smtClean="0"/>
              <a:t>số</a:t>
            </a:r>
            <a:r>
              <a:rPr lang="en-US" dirty="0" smtClean="0"/>
              <a:t> </a:t>
            </a:r>
            <a:r>
              <a:rPr lang="en-US" dirty="0" err="1" smtClean="0"/>
              <a:t>lương</a:t>
            </a:r>
            <a:r>
              <a:rPr lang="en-US" dirty="0" smtClean="0"/>
              <a:t> (</a:t>
            </a:r>
            <a:r>
              <a:rPr lang="en-US" dirty="0" err="1" smtClean="0"/>
              <a:t>hs</a:t>
            </a:r>
            <a:r>
              <a:rPr lang="en-US" dirty="0" smtClean="0"/>
              <a:t>)</a:t>
            </a:r>
          </a:p>
          <a:p>
            <a:pPr eaLnBrk="1" hangingPunct="1"/>
            <a:r>
              <a:rPr lang="en-US" dirty="0" err="1" smtClean="0"/>
              <a:t>Lương</a:t>
            </a:r>
            <a:r>
              <a:rPr lang="en-US" dirty="0" smtClean="0"/>
              <a:t> </a:t>
            </a:r>
            <a:r>
              <a:rPr lang="en-US" dirty="0" err="1" smtClean="0"/>
              <a:t>cơ</a:t>
            </a:r>
            <a:r>
              <a:rPr lang="en-US" dirty="0" smtClean="0"/>
              <a:t> </a:t>
            </a:r>
            <a:r>
              <a:rPr lang="en-US" dirty="0" err="1" smtClean="0"/>
              <a:t>bản</a:t>
            </a:r>
            <a:r>
              <a:rPr lang="en-US" dirty="0" smtClean="0"/>
              <a:t> (</a:t>
            </a:r>
            <a:r>
              <a:rPr lang="en-US" dirty="0" err="1" smtClean="0"/>
              <a:t>lcb</a:t>
            </a:r>
            <a:r>
              <a:rPr lang="en-US" dirty="0" smtClean="0"/>
              <a:t>)</a:t>
            </a:r>
          </a:p>
          <a:p>
            <a:pPr eaLnBrk="1" hangingPunct="1"/>
            <a:r>
              <a:rPr lang="en-US" dirty="0" err="1" smtClean="0"/>
              <a:t>Phụ</a:t>
            </a:r>
            <a:r>
              <a:rPr lang="en-US" dirty="0" smtClean="0"/>
              <a:t> </a:t>
            </a:r>
            <a:r>
              <a:rPr lang="en-US" dirty="0" err="1" smtClean="0"/>
              <a:t>cấp</a:t>
            </a:r>
            <a:r>
              <a:rPr lang="en-US" dirty="0" smtClean="0"/>
              <a:t> (pc)</a:t>
            </a:r>
          </a:p>
          <a:p>
            <a:pPr eaLnBrk="1" hangingPunct="1">
              <a:buFont typeface="Wingdings" panose="05000000000000000000" pitchFamily="2" charset="2"/>
              <a:buNone/>
            </a:pPr>
            <a:r>
              <a:rPr lang="en-US" dirty="0" smtClean="0"/>
              <a:t>In </a:t>
            </a:r>
            <a:r>
              <a:rPr lang="en-US" dirty="0" err="1" smtClean="0"/>
              <a:t>tổng</a:t>
            </a:r>
            <a:r>
              <a:rPr lang="en-US" dirty="0" smtClean="0"/>
              <a:t> </a:t>
            </a:r>
            <a:r>
              <a:rPr lang="en-US" dirty="0" err="1" smtClean="0"/>
              <a:t>lương</a:t>
            </a:r>
            <a:r>
              <a:rPr lang="en-US" dirty="0" smtClean="0"/>
              <a:t> </a:t>
            </a:r>
            <a:r>
              <a:rPr lang="en-US" dirty="0" err="1" smtClean="0"/>
              <a:t>ra</a:t>
            </a:r>
            <a:r>
              <a:rPr lang="en-US" dirty="0" smtClean="0"/>
              <a:t> </a:t>
            </a:r>
            <a:r>
              <a:rPr lang="en-US" dirty="0" err="1" smtClean="0"/>
              <a:t>màn</a:t>
            </a:r>
            <a:r>
              <a:rPr lang="en-US" dirty="0" smtClean="0"/>
              <a:t> </a:t>
            </a:r>
            <a:r>
              <a:rPr lang="en-US" dirty="0" err="1" smtClean="0"/>
              <a:t>hình</a:t>
            </a:r>
            <a:r>
              <a:rPr lang="en-US" dirty="0" smtClean="0"/>
              <a:t> </a:t>
            </a:r>
            <a:r>
              <a:rPr lang="en-US" dirty="0" err="1" smtClean="0"/>
              <a:t>theo</a:t>
            </a:r>
            <a:r>
              <a:rPr lang="en-US" dirty="0" smtClean="0"/>
              <a:t> </a:t>
            </a:r>
            <a:r>
              <a:rPr lang="en-US" dirty="0" err="1" smtClean="0"/>
              <a:t>công</a:t>
            </a:r>
            <a:r>
              <a:rPr lang="en-US" dirty="0" smtClean="0"/>
              <a:t> </a:t>
            </a:r>
            <a:r>
              <a:rPr lang="en-US" dirty="0" err="1" smtClean="0"/>
              <a:t>thức</a:t>
            </a:r>
            <a:r>
              <a:rPr lang="en-US" dirty="0" smtClean="0"/>
              <a:t>:</a:t>
            </a:r>
          </a:p>
          <a:p>
            <a:pPr eaLnBrk="1" hangingPunct="1">
              <a:buFont typeface="Wingdings" panose="05000000000000000000" pitchFamily="2" charset="2"/>
              <a:buNone/>
            </a:pPr>
            <a:r>
              <a:rPr lang="en-US" dirty="0" err="1" smtClean="0"/>
              <a:t>Tổng</a:t>
            </a:r>
            <a:r>
              <a:rPr lang="en-US" dirty="0" smtClean="0"/>
              <a:t> </a:t>
            </a:r>
            <a:r>
              <a:rPr lang="en-US" dirty="0" err="1" smtClean="0"/>
              <a:t>lương</a:t>
            </a:r>
            <a:r>
              <a:rPr lang="en-US" dirty="0" smtClean="0"/>
              <a:t> = </a:t>
            </a:r>
            <a:r>
              <a:rPr lang="en-US" dirty="0" err="1" smtClean="0"/>
              <a:t>lcb</a:t>
            </a:r>
            <a:r>
              <a:rPr lang="en-US" dirty="0" smtClean="0"/>
              <a:t>*</a:t>
            </a:r>
            <a:r>
              <a:rPr lang="en-US" dirty="0" err="1" smtClean="0"/>
              <a:t>hs</a:t>
            </a:r>
            <a:r>
              <a:rPr lang="en-US" dirty="0" smtClean="0"/>
              <a:t> + pc </a:t>
            </a:r>
          </a:p>
        </p:txBody>
      </p:sp>
      <p:sp>
        <p:nvSpPr>
          <p:cNvPr id="59396" name="Slide Number Placeholder 4"/>
          <p:cNvSpPr>
            <a:spLocks noGrp="1"/>
          </p:cNvSpPr>
          <p:nvPr>
            <p:ph type="sldNum" sz="quarter" idx="4294967295"/>
          </p:nvPr>
        </p:nvSpPr>
        <p:spPr bwMode="auto">
          <a:xfrm>
            <a:off x="3486150" y="6356350"/>
            <a:ext cx="217170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marL="171450" indent="-171450" defTabSz="685800">
              <a:lnSpc>
                <a:spcPct val="90000"/>
              </a:lnSpc>
              <a:spcBef>
                <a:spcPct val="30000"/>
              </a:spcBef>
              <a:buFont typeface="Arial" panose="020B0604020202020204" pitchFamily="34" charset="0"/>
              <a:buChar char="•"/>
              <a:defRPr sz="2100">
                <a:solidFill>
                  <a:schemeClr val="tx1"/>
                </a:solidFill>
                <a:latin typeface="Calibri" panose="020F0502020204030204" pitchFamily="34" charset="0"/>
              </a:defRPr>
            </a:lvl1pPr>
            <a:lvl2pPr marL="742950" indent="-400050" defTabSz="685800">
              <a:lnSpc>
                <a:spcPct val="90000"/>
              </a:lnSpc>
              <a:spcBef>
                <a:spcPct val="30000"/>
              </a:spcBef>
              <a:buFont typeface="Arial" panose="020B0604020202020204" pitchFamily="34" charset="0"/>
              <a:buChar char="•"/>
              <a:defRPr>
                <a:solidFill>
                  <a:schemeClr val="tx1"/>
                </a:solidFill>
                <a:latin typeface="Calibri" panose="020F0502020204030204" pitchFamily="34" charset="0"/>
              </a:defRPr>
            </a:lvl2pPr>
            <a:lvl3pPr marL="1143000" indent="-457200" defTabSz="685800">
              <a:lnSpc>
                <a:spcPct val="90000"/>
              </a:lnSpc>
              <a:spcBef>
                <a:spcPct val="30000"/>
              </a:spcBef>
              <a:buFont typeface="Arial" panose="020B0604020202020204" pitchFamily="34" charset="0"/>
              <a:buChar char="•"/>
              <a:defRPr sz="1500">
                <a:solidFill>
                  <a:schemeClr val="tx1"/>
                </a:solidFill>
                <a:latin typeface="Calibri" panose="020F0502020204030204" pitchFamily="34" charset="0"/>
              </a:defRPr>
            </a:lvl3pPr>
            <a:lvl4pPr marL="1600200" indent="-571500" defTabSz="685800">
              <a:lnSpc>
                <a:spcPct val="90000"/>
              </a:lnSpc>
              <a:spcBef>
                <a:spcPct val="30000"/>
              </a:spcBef>
              <a:buFont typeface="Arial" panose="020B0604020202020204" pitchFamily="34" charset="0"/>
              <a:buChar char="•"/>
              <a:defRPr sz="1300">
                <a:solidFill>
                  <a:schemeClr val="tx1"/>
                </a:solidFill>
                <a:latin typeface="Calibri" panose="020F0502020204030204" pitchFamily="34" charset="0"/>
              </a:defRPr>
            </a:lvl4pPr>
            <a:lvl5pPr marL="2057400" indent="-685800" defTabSz="685800">
              <a:lnSpc>
                <a:spcPct val="90000"/>
              </a:lnSpc>
              <a:spcBef>
                <a:spcPct val="30000"/>
              </a:spcBef>
              <a:buFont typeface="Arial" panose="020B0604020202020204" pitchFamily="34" charset="0"/>
              <a:buChar char="•"/>
              <a:defRPr sz="1300">
                <a:solidFill>
                  <a:schemeClr val="tx1"/>
                </a:solidFill>
                <a:latin typeface="Calibri" panose="020F0502020204030204" pitchFamily="34" charset="0"/>
              </a:defRPr>
            </a:lvl5pPr>
            <a:lvl6pPr marL="25146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ctr">
              <a:lnSpc>
                <a:spcPct val="100000"/>
              </a:lnSpc>
              <a:spcBef>
                <a:spcPct val="0"/>
              </a:spcBef>
              <a:buFontTx/>
              <a:buNone/>
            </a:pPr>
            <a:fld id="{4FC1FD81-4671-43CC-A24A-20C9D546EB78}" type="slidenum">
              <a:rPr lang="en-US" sz="1400" b="0" smtClean="0">
                <a:solidFill>
                  <a:srgbClr val="FFFFFF"/>
                </a:solidFill>
                <a:latin typeface="Times New Roman" panose="02020603050405020304" pitchFamily="18" charset="0"/>
              </a:rPr>
              <a:pPr algn="ctr">
                <a:lnSpc>
                  <a:spcPct val="100000"/>
                </a:lnSpc>
                <a:spcBef>
                  <a:spcPct val="0"/>
                </a:spcBef>
                <a:buFontTx/>
                <a:buNone/>
              </a:pPr>
              <a:t>54</a:t>
            </a:fld>
            <a:endParaRPr lang="en-US" sz="1400" b="0" smtClean="0">
              <a:solidFill>
                <a:srgbClr val="FFFFFF"/>
              </a:solidFill>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2"/>
          <p:cNvSpPr>
            <a:spLocks noGrp="1"/>
          </p:cNvSpPr>
          <p:nvPr>
            <p:ph type="title"/>
          </p:nvPr>
        </p:nvSpPr>
        <p:spPr/>
        <p:txBody>
          <a:bodyPr/>
          <a:lstStyle/>
          <a:p>
            <a:pPr eaLnBrk="1" hangingPunct="1"/>
            <a:r>
              <a:rPr lang="en-US" smtClean="0"/>
              <a:t>Cấu trúc điều khiển</a:t>
            </a:r>
          </a:p>
        </p:txBody>
      </p:sp>
      <p:sp>
        <p:nvSpPr>
          <p:cNvPr id="60419" name="Content Placeholder 2"/>
          <p:cNvSpPr>
            <a:spLocks noGrp="1"/>
          </p:cNvSpPr>
          <p:nvPr>
            <p:ph idx="1"/>
          </p:nvPr>
        </p:nvSpPr>
        <p:spPr>
          <a:xfrm>
            <a:off x="628650" y="1690688"/>
            <a:ext cx="8210550" cy="3719512"/>
          </a:xfrm>
        </p:spPr>
        <p:txBody>
          <a:bodyPr/>
          <a:lstStyle/>
          <a:p>
            <a:pPr eaLnBrk="1" hangingPunct="1">
              <a:lnSpc>
                <a:spcPct val="150000"/>
              </a:lnSpc>
            </a:pPr>
            <a:r>
              <a:rPr lang="en-US" smtClean="0"/>
              <a:t>Rẽ nhánh : if…else</a:t>
            </a:r>
          </a:p>
          <a:p>
            <a:pPr eaLnBrk="1" hangingPunct="1">
              <a:lnSpc>
                <a:spcPct val="150000"/>
              </a:lnSpc>
            </a:pPr>
            <a:r>
              <a:rPr lang="en-US" smtClean="0"/>
              <a:t>Lựa chọn : switch…case</a:t>
            </a:r>
          </a:p>
          <a:p>
            <a:pPr eaLnBrk="1" hangingPunct="1">
              <a:lnSpc>
                <a:spcPct val="150000"/>
              </a:lnSpc>
            </a:pPr>
            <a:r>
              <a:rPr lang="en-US" smtClean="0"/>
              <a:t>Lặp : for, while, do…while, </a:t>
            </a:r>
            <a:r>
              <a:rPr lang="en-US" smtClean="0">
                <a:solidFill>
                  <a:srgbClr val="FF0000"/>
                </a:solidFill>
              </a:rPr>
              <a:t>foreach </a:t>
            </a:r>
          </a:p>
          <a:p>
            <a:pPr eaLnBrk="1" hangingPunct="1">
              <a:lnSpc>
                <a:spcPct val="150000"/>
              </a:lnSpc>
            </a:pPr>
            <a:r>
              <a:rPr lang="en-US" smtClean="0"/>
              <a:t>Các cấu trúc khác : goto, break, continue</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2"/>
          <p:cNvSpPr>
            <a:spLocks noGrp="1"/>
          </p:cNvSpPr>
          <p:nvPr>
            <p:ph type="title"/>
          </p:nvPr>
        </p:nvSpPr>
        <p:spPr/>
        <p:txBody>
          <a:bodyPr/>
          <a:lstStyle/>
          <a:p>
            <a:pPr eaLnBrk="1" hangingPunct="1"/>
            <a:r>
              <a:rPr lang="en-US" smtClean="0"/>
              <a:t>Cấu trúc rẽ nhánh</a:t>
            </a:r>
          </a:p>
        </p:txBody>
      </p:sp>
      <p:sp>
        <p:nvSpPr>
          <p:cNvPr id="61443"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0182768-7A52-4999-882E-CEF22BE25358}" type="slidenum">
              <a:rPr lang="en-US" smtClean="0">
                <a:solidFill>
                  <a:schemeClr val="bg1"/>
                </a:solidFill>
                <a:latin typeface="Verdana" panose="020B0604030504040204" pitchFamily="34" charset="0"/>
              </a:rPr>
              <a:pPr/>
              <a:t>56</a:t>
            </a:fld>
            <a:endParaRPr lang="en-US" smtClean="0">
              <a:solidFill>
                <a:schemeClr val="bg1"/>
              </a:solidFill>
              <a:latin typeface="Verdana" panose="020B0604030504040204" pitchFamily="34" charset="0"/>
            </a:endParaRPr>
          </a:p>
        </p:txBody>
      </p:sp>
      <p:sp>
        <p:nvSpPr>
          <p:cNvPr id="61444"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61445"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5" name="Rectangle 4"/>
          <p:cNvSpPr/>
          <p:nvPr/>
        </p:nvSpPr>
        <p:spPr>
          <a:xfrm>
            <a:off x="215900" y="1828800"/>
            <a:ext cx="4051300" cy="4524375"/>
          </a:xfrm>
          <a:prstGeom prst="rect">
            <a:avLst/>
          </a:prstGeom>
        </p:spPr>
        <p:txBody>
          <a:bodyPr>
            <a:spAutoFit/>
          </a:bodyPr>
          <a:lstStyle/>
          <a:p>
            <a:pPr marL="274320" indent="-274320" eaLnBrk="1" fontAlgn="auto" hangingPunct="1">
              <a:spcAft>
                <a:spcPts val="0"/>
              </a:spcAft>
              <a:buFont typeface="Wingdings" pitchFamily="2" charset="2"/>
              <a:buNone/>
              <a:defRPr/>
            </a:pPr>
            <a:r>
              <a:rPr lang="en-US" sz="3200" b="1" dirty="0">
                <a:latin typeface="Times New Roman" panose="02020603050405020304" pitchFamily="18" charset="0"/>
                <a:cs typeface="Times New Roman" panose="02020603050405020304" pitchFamily="18" charset="0"/>
              </a:rPr>
              <a:t>if </a:t>
            </a:r>
            <a:r>
              <a:rPr lang="en-US" sz="3200" dirty="0">
                <a:latin typeface="Times New Roman" panose="02020603050405020304" pitchFamily="18" charset="0"/>
                <a:cs typeface="Times New Roman" panose="02020603050405020304" pitchFamily="18" charset="0"/>
              </a:rPr>
              <a:t>(</a:t>
            </a:r>
            <a:r>
              <a:rPr lang="en-US" sz="3200" dirty="0" err="1">
                <a:latin typeface="Times New Roman" panose="02020603050405020304" pitchFamily="18" charset="0"/>
                <a:cs typeface="Times New Roman" panose="02020603050405020304" pitchFamily="18" charset="0"/>
              </a:rPr>
              <a:t>biểu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thức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điều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kiện</a:t>
            </a:r>
            <a:r>
              <a:rPr lang="en-US" sz="3200" dirty="0">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3200" b="1" dirty="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marL="274320" indent="-274320" eaLnBrk="1" fontAlgn="auto" hangingPunct="1">
              <a:spcAft>
                <a:spcPts val="0"/>
              </a:spcAft>
              <a:buFont typeface="Wingdings" pitchFamily="2" charset="2"/>
              <a:buNone/>
              <a:defRPr/>
            </a:pPr>
            <a:r>
              <a:rPr lang="en-US" sz="3200" dirty="0">
                <a:latin typeface="Times New Roman" panose="02020603050405020304" pitchFamily="18" charset="0"/>
                <a:cs typeface="Times New Roman" panose="02020603050405020304" pitchFamily="18" charset="0"/>
              </a:rPr>
              <a:t>	&lt;</a:t>
            </a:r>
            <a:r>
              <a:rPr lang="en-US" sz="3200" dirty="0" err="1">
                <a:latin typeface="Times New Roman" panose="02020603050405020304" pitchFamily="18" charset="0"/>
                <a:cs typeface="Times New Roman" panose="02020603050405020304" pitchFamily="18" charset="0"/>
              </a:rPr>
              <a:t>khối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lệnh</a:t>
            </a:r>
            <a:r>
              <a:rPr lang="en-US" sz="3200" dirty="0">
                <a:latin typeface="Times New Roman" panose="02020603050405020304" pitchFamily="18" charset="0"/>
                <a:cs typeface="Times New Roman" panose="02020603050405020304" pitchFamily="18" charset="0"/>
              </a:rPr>
              <a:t>&gt; ;</a:t>
            </a:r>
          </a:p>
          <a:p>
            <a:pPr marL="274320" indent="-274320" eaLnBrk="1" fontAlgn="auto" hangingPunct="1">
              <a:spcAft>
                <a:spcPts val="0"/>
              </a:spcAft>
              <a:buFont typeface="Wingdings" pitchFamily="2" charset="2"/>
              <a:buNone/>
              <a:defRPr/>
            </a:pPr>
            <a:r>
              <a:rPr lang="en-US" sz="3200" b="1" dirty="0">
                <a:latin typeface="Times New Roman" panose="02020603050405020304" pitchFamily="18" charset="0"/>
                <a:cs typeface="Times New Roman" panose="02020603050405020304" pitchFamily="18" charset="0"/>
              </a:rPr>
              <a:t>}</a:t>
            </a:r>
          </a:p>
          <a:p>
            <a:pPr algn="just" eaLnBrk="1" fontAlgn="auto" hangingPunct="1">
              <a:spcAft>
                <a:spcPts val="0"/>
              </a:spcAft>
              <a:buFont typeface="Wingdings" pitchFamily="2" charset="2"/>
              <a:buNone/>
              <a:defRPr/>
            </a:pPr>
            <a:endParaRPr lang="en-US" sz="3200" i="1" dirty="0">
              <a:latin typeface="Times New Roman" panose="02020603050405020304" pitchFamily="18" charset="0"/>
              <a:cs typeface="Times New Roman" panose="02020603050405020304" pitchFamily="18" charset="0"/>
            </a:endParaRPr>
          </a:p>
          <a:p>
            <a:pPr algn="just" eaLnBrk="1" fontAlgn="auto" hangingPunct="1">
              <a:spcAft>
                <a:spcPts val="0"/>
              </a:spcAft>
              <a:buFont typeface="Wingdings" pitchFamily="2" charset="2"/>
              <a:buNone/>
              <a:defRPr/>
            </a:pPr>
            <a:r>
              <a:rPr lang="en-US" sz="3200" i="1" dirty="0" err="1">
                <a:latin typeface="Times New Roman" panose="02020603050405020304" pitchFamily="18" charset="0"/>
                <a:cs typeface="Times New Roman" panose="02020603050405020304" pitchFamily="18" charset="0"/>
              </a:rPr>
              <a:t>Nếu</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biểu</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thức</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điều</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kiện</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cho</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kết</a:t>
            </a:r>
            <a:r>
              <a:rPr lang="en-US" sz="3200" i="1" dirty="0">
                <a:latin typeface="Times New Roman" panose="02020603050405020304" pitchFamily="18" charset="0"/>
                <a:cs typeface="Times New Roman" panose="02020603050405020304" pitchFamily="18" charset="0"/>
              </a:rPr>
              <a:t> quả </a:t>
            </a:r>
            <a:r>
              <a:rPr lang="en-US" sz="3200" i="1" dirty="0" err="1">
                <a:latin typeface="Times New Roman" panose="02020603050405020304" pitchFamily="18" charset="0"/>
                <a:cs typeface="Times New Roman" panose="02020603050405020304" pitchFamily="18" charset="0"/>
              </a:rPr>
              <a:t>khác</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không</a:t>
            </a:r>
            <a:r>
              <a:rPr lang="en-US" sz="3200" i="1" dirty="0">
                <a:latin typeface="Times New Roman" panose="02020603050405020304" pitchFamily="18" charset="0"/>
                <a:cs typeface="Times New Roman" panose="02020603050405020304" pitchFamily="18" charset="0"/>
              </a:rPr>
              <a:t> (true) </a:t>
            </a:r>
            <a:r>
              <a:rPr lang="en-US" sz="3200" i="1" dirty="0" err="1">
                <a:latin typeface="Times New Roman" panose="02020603050405020304" pitchFamily="18" charset="0"/>
                <a:cs typeface="Times New Roman" panose="02020603050405020304" pitchFamily="18" charset="0"/>
              </a:rPr>
              <a:t>thi</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thực</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hiện</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khối</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lệnh</a:t>
            </a:r>
            <a:r>
              <a:rPr lang="en-US" sz="3200" i="1" dirty="0">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p:txBody>
      </p:sp>
      <p:graphicFrame>
        <p:nvGraphicFramePr>
          <p:cNvPr id="61447" name="Object 5"/>
          <p:cNvGraphicFramePr>
            <a:graphicFrameLocks noChangeAspect="1"/>
          </p:cNvGraphicFramePr>
          <p:nvPr/>
        </p:nvGraphicFramePr>
        <p:xfrm>
          <a:off x="4419600" y="1828800"/>
          <a:ext cx="4524375" cy="4800600"/>
        </p:xfrm>
        <a:graphic>
          <a:graphicData uri="http://schemas.openxmlformats.org/presentationml/2006/ole">
            <p:oleObj spid="_x0000_s61503" name="Visio" r:id="rId3" imgW="2644703" imgH="2809915" progId="">
              <p:embed/>
            </p:oleObj>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2"/>
          <p:cNvSpPr>
            <a:spLocks noGrp="1"/>
          </p:cNvSpPr>
          <p:nvPr>
            <p:ph type="title"/>
          </p:nvPr>
        </p:nvSpPr>
        <p:spPr>
          <a:xfrm>
            <a:off x="628650" y="0"/>
            <a:ext cx="7886700" cy="1066800"/>
          </a:xfrm>
        </p:spPr>
        <p:txBody>
          <a:bodyPr/>
          <a:lstStyle/>
          <a:p>
            <a:pPr eaLnBrk="1" hangingPunct="1"/>
            <a:r>
              <a:rPr lang="en-US" dirty="0" err="1" smtClean="0"/>
              <a:t>Cấu</a:t>
            </a:r>
            <a:r>
              <a:rPr lang="en-US" dirty="0" smtClean="0"/>
              <a:t> </a:t>
            </a:r>
            <a:r>
              <a:rPr lang="en-US" dirty="0" err="1" smtClean="0"/>
              <a:t>trúc</a:t>
            </a:r>
            <a:r>
              <a:rPr lang="en-US" dirty="0" smtClean="0"/>
              <a:t> </a:t>
            </a:r>
            <a:r>
              <a:rPr lang="en-US" dirty="0" err="1" smtClean="0"/>
              <a:t>rẽ</a:t>
            </a:r>
            <a:r>
              <a:rPr lang="en-US" dirty="0" smtClean="0"/>
              <a:t> </a:t>
            </a:r>
            <a:r>
              <a:rPr lang="en-US" dirty="0" err="1" smtClean="0"/>
              <a:t>nhánh</a:t>
            </a:r>
            <a:r>
              <a:rPr lang="en-US" dirty="0" smtClean="0"/>
              <a:t> (</a:t>
            </a:r>
            <a:r>
              <a:rPr lang="en-US" dirty="0" err="1" smtClean="0"/>
              <a:t>tt</a:t>
            </a:r>
            <a:r>
              <a:rPr lang="en-US" dirty="0" smtClean="0"/>
              <a:t>)</a:t>
            </a:r>
          </a:p>
        </p:txBody>
      </p:sp>
      <p:sp>
        <p:nvSpPr>
          <p:cNvPr id="62467"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6BD76BE-F546-403C-918B-06937B51DE03}" type="slidenum">
              <a:rPr lang="en-US" smtClean="0">
                <a:solidFill>
                  <a:schemeClr val="bg1"/>
                </a:solidFill>
                <a:latin typeface="Verdana" panose="020B0604030504040204" pitchFamily="34" charset="0"/>
              </a:rPr>
              <a:pPr/>
              <a:t>57</a:t>
            </a:fld>
            <a:endParaRPr lang="en-US" smtClean="0">
              <a:solidFill>
                <a:schemeClr val="bg1"/>
              </a:solidFill>
              <a:latin typeface="Verdana" panose="020B0604030504040204" pitchFamily="34" charset="0"/>
            </a:endParaRPr>
          </a:p>
        </p:txBody>
      </p:sp>
      <p:sp>
        <p:nvSpPr>
          <p:cNvPr id="62468"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62469"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4" name="Rectangle 3"/>
          <p:cNvSpPr/>
          <p:nvPr/>
        </p:nvSpPr>
        <p:spPr>
          <a:xfrm>
            <a:off x="628650" y="990600"/>
            <a:ext cx="7886700" cy="5816600"/>
          </a:xfrm>
          <a:prstGeom prst="rect">
            <a:avLst/>
          </a:prstGeom>
        </p:spPr>
        <p:txBody>
          <a:bodyPr>
            <a:spAutoFit/>
          </a:bodyPr>
          <a:lstStyle/>
          <a:p>
            <a:pPr algn="just" eaLnBrk="1" fontAlgn="auto" hangingPunct="1">
              <a:spcAft>
                <a:spcPts val="0"/>
              </a:spcAft>
              <a:buFont typeface="Wingdings" pitchFamily="2" charset="2"/>
              <a:buNone/>
              <a:defRPr/>
            </a:pPr>
            <a:r>
              <a:rPr lang="en-US" sz="2400" i="1" u="sng" dirty="0">
                <a:latin typeface="Times New Roman" panose="02020603050405020304" pitchFamily="18" charset="0"/>
                <a:cs typeface="Times New Roman" panose="02020603050405020304" pitchFamily="18" charset="0"/>
              </a:rPr>
              <a:t>Ví dụ:</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Nhập</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vào</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sô</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nguyên</a:t>
            </a:r>
            <a:r>
              <a:rPr lang="en-US" sz="2400" i="1" dirty="0">
                <a:latin typeface="Times New Roman" panose="02020603050405020304" pitchFamily="18" charset="0"/>
                <a:cs typeface="Times New Roman" panose="02020603050405020304" pitchFamily="18" charset="0"/>
              </a:rPr>
              <a:t> n. </a:t>
            </a:r>
            <a:r>
              <a:rPr lang="en-US" sz="2400" i="1" dirty="0" err="1">
                <a:latin typeface="Times New Roman" panose="02020603050405020304" pitchFamily="18" charset="0"/>
                <a:cs typeface="Times New Roman" panose="02020603050405020304" pitchFamily="18" charset="0"/>
              </a:rPr>
              <a:t>Kiểm</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tra</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nếu</a:t>
            </a:r>
            <a:r>
              <a:rPr lang="en-US" sz="2400" i="1" dirty="0">
                <a:latin typeface="Times New Roman" panose="02020603050405020304" pitchFamily="18" charset="0"/>
                <a:cs typeface="Times New Roman" panose="02020603050405020304" pitchFamily="18" charset="0"/>
              </a:rPr>
              <a:t> n &gt; 0 </a:t>
            </a:r>
            <a:r>
              <a:rPr lang="en-US" sz="2400" i="1" dirty="0" err="1">
                <a:latin typeface="Times New Roman" panose="02020603050405020304" pitchFamily="18" charset="0"/>
                <a:cs typeface="Times New Roman" panose="02020603050405020304" pitchFamily="18" charset="0"/>
              </a:rPr>
              <a:t>tăng</a:t>
            </a:r>
            <a:r>
              <a:rPr lang="en-US" sz="2400" i="1" dirty="0">
                <a:latin typeface="Times New Roman" panose="02020603050405020304" pitchFamily="18" charset="0"/>
                <a:cs typeface="Times New Roman" panose="02020603050405020304" pitchFamily="18" charset="0"/>
              </a:rPr>
              <a:t> n </a:t>
            </a:r>
            <a:r>
              <a:rPr lang="en-US" sz="2400" i="1" dirty="0" err="1">
                <a:latin typeface="Times New Roman" panose="02020603050405020304" pitchFamily="18" charset="0"/>
                <a:cs typeface="Times New Roman" panose="02020603050405020304" pitchFamily="18" charset="0"/>
              </a:rPr>
              <a:t>lên</a:t>
            </a:r>
            <a:r>
              <a:rPr lang="en-US" sz="2400" i="1" dirty="0">
                <a:latin typeface="Times New Roman" panose="02020603050405020304" pitchFamily="18" charset="0"/>
                <a:cs typeface="Times New Roman" panose="02020603050405020304" pitchFamily="18" charset="0"/>
              </a:rPr>
              <a:t> 1 </a:t>
            </a:r>
            <a:r>
              <a:rPr lang="en-US" sz="2400" i="1" dirty="0" err="1">
                <a:latin typeface="Times New Roman" panose="02020603050405020304" pitchFamily="18" charset="0"/>
                <a:cs typeface="Times New Roman" panose="02020603050405020304" pitchFamily="18" charset="0"/>
              </a:rPr>
              <a:t>đơn</a:t>
            </a:r>
            <a:r>
              <a:rPr lang="en-US" sz="2400" i="1" dirty="0">
                <a:latin typeface="Times New Roman" panose="02020603050405020304" pitchFamily="18" charset="0"/>
                <a:cs typeface="Times New Roman" panose="02020603050405020304" pitchFamily="18" charset="0"/>
              </a:rPr>
              <a:t> vị. </a:t>
            </a:r>
            <a:r>
              <a:rPr lang="en-US" sz="2400" i="1" dirty="0" err="1">
                <a:latin typeface="Times New Roman" panose="02020603050405020304" pitchFamily="18" charset="0"/>
                <a:cs typeface="Times New Roman" panose="02020603050405020304" pitchFamily="18" charset="0"/>
              </a:rPr>
              <a:t>Xuất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kết</a:t>
            </a:r>
            <a:r>
              <a:rPr lang="en-US" sz="2400" i="1" dirty="0">
                <a:latin typeface="Times New Roman" panose="02020603050405020304" pitchFamily="18" charset="0"/>
                <a:cs typeface="Times New Roman" panose="02020603050405020304" pitchFamily="18" charset="0"/>
              </a:rPr>
              <a:t> quả. </a:t>
            </a:r>
          </a:p>
          <a:p>
            <a:pPr marL="274320" indent="-274320" eaLnBrk="1" fontAlgn="auto" hangingPunct="1">
              <a:lnSpc>
                <a:spcPct val="150000"/>
              </a:lnSpc>
              <a:spcAft>
                <a:spcPts val="0"/>
              </a:spcAft>
              <a:buFont typeface="Wingdings" pitchFamily="2" charset="2"/>
              <a:buNone/>
              <a:defRPr/>
            </a:pPr>
            <a:r>
              <a:rPr lang="en-US" sz="2400" dirty="0">
                <a:latin typeface="Times New Roman" panose="02020603050405020304" pitchFamily="18" charset="0"/>
                <a:cs typeface="Times New Roman" panose="02020603050405020304" pitchFamily="18" charset="0"/>
              </a:rPr>
              <a:t>static void Main(string[] </a:t>
            </a:r>
            <a:r>
              <a:rPr lang="en-US" sz="2400" dirty="0" err="1">
                <a:latin typeface="Times New Roman" panose="02020603050405020304" pitchFamily="18" charset="0"/>
                <a:cs typeface="Times New Roman" panose="02020603050405020304" pitchFamily="18" charset="0"/>
              </a:rPr>
              <a:t>args</a:t>
            </a:r>
            <a:r>
              <a:rPr lang="en-US" sz="2400" dirty="0">
                <a:latin typeface="Times New Roman" panose="02020603050405020304" pitchFamily="18" charset="0"/>
                <a:cs typeface="Times New Roman" panose="02020603050405020304" pitchFamily="18" charset="0"/>
              </a:rPr>
              <a:t>)</a:t>
            </a:r>
          </a:p>
          <a:p>
            <a:pPr marL="274320" indent="-274320" eaLnBrk="1" fontAlgn="auto" hangingPunct="1">
              <a:lnSpc>
                <a:spcPct val="150000"/>
              </a:lnSpc>
              <a:spcAft>
                <a:spcPts val="0"/>
              </a:spcAft>
              <a:buFont typeface="Wingdings" pitchFamily="2" charset="2"/>
              <a:buNone/>
              <a:defRPr/>
            </a:pPr>
            <a:r>
              <a:rPr lang="en-US" sz="2400" dirty="0">
                <a:latin typeface="Times New Roman" panose="02020603050405020304" pitchFamily="18" charset="0"/>
                <a:cs typeface="Times New Roman" panose="02020603050405020304" pitchFamily="18" charset="0"/>
              </a:rPr>
              <a:t>{</a:t>
            </a:r>
          </a:p>
          <a:p>
            <a:pPr marL="274320" indent="-274320" eaLnBrk="1" fontAlgn="auto" hangingPunct="1">
              <a:lnSpc>
                <a:spcPct val="150000"/>
              </a:lnSpc>
              <a:spcAft>
                <a:spcPts val="0"/>
              </a:spcAft>
              <a:buFont typeface="Wingdings" pitchFamily="2" charset="2"/>
              <a:buNone/>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int</a:t>
            </a:r>
            <a:r>
              <a:rPr lang="en-US" sz="2400" dirty="0">
                <a:latin typeface="Times New Roman" panose="02020603050405020304" pitchFamily="18" charset="0"/>
                <a:cs typeface="Times New Roman" panose="02020603050405020304" pitchFamily="18" charset="0"/>
              </a:rPr>
              <a:t> n;</a:t>
            </a:r>
          </a:p>
          <a:p>
            <a:pPr marL="274320" indent="-274320" eaLnBrk="1" fontAlgn="auto" hangingPunct="1">
              <a:lnSpc>
                <a:spcPct val="150000"/>
              </a:lnSpc>
              <a:spcAft>
                <a:spcPts val="0"/>
              </a:spcAft>
              <a:buFont typeface="Wingdings" pitchFamily="2" charset="2"/>
              <a:buNone/>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vao</a:t>
            </a:r>
            <a:r>
              <a:rPr lang="en-US" sz="2400" dirty="0">
                <a:latin typeface="Times New Roman" panose="02020603050405020304" pitchFamily="18" charset="0"/>
                <a:cs typeface="Times New Roman" panose="02020603050405020304" pitchFamily="18" charset="0"/>
              </a:rPr>
              <a:t> mot so </a:t>
            </a:r>
            <a:r>
              <a:rPr lang="en-US" sz="2400" dirty="0" err="1">
                <a:latin typeface="Times New Roman" panose="02020603050405020304" pitchFamily="18" charset="0"/>
                <a:cs typeface="Times New Roman" panose="02020603050405020304" pitchFamily="18" charset="0"/>
              </a:rPr>
              <a:t>nguyen</a:t>
            </a:r>
            <a:r>
              <a:rPr lang="en-US" sz="2400" dirty="0">
                <a:latin typeface="Times New Roman" panose="02020603050405020304" pitchFamily="18" charset="0"/>
                <a:cs typeface="Times New Roman" panose="02020603050405020304" pitchFamily="18" charset="0"/>
              </a:rPr>
              <a:t>: ");</a:t>
            </a:r>
          </a:p>
          <a:p>
            <a:pPr marL="274320" indent="-274320" eaLnBrk="1" fontAlgn="auto" hangingPunct="1">
              <a:lnSpc>
                <a:spcPct val="150000"/>
              </a:lnSpc>
              <a:spcAft>
                <a:spcPts val="0"/>
              </a:spcAft>
              <a:buFont typeface="Wingdings" pitchFamily="2" charset="2"/>
              <a:buNone/>
              <a:defRPr/>
            </a:pPr>
            <a:r>
              <a:rPr lang="en-US" sz="2400" dirty="0">
                <a:latin typeface="Times New Roman" panose="02020603050405020304" pitchFamily="18" charset="0"/>
                <a:cs typeface="Times New Roman" panose="02020603050405020304" pitchFamily="18" charset="0"/>
              </a:rPr>
              <a:t>	n = </a:t>
            </a:r>
            <a:r>
              <a:rPr lang="en-US" sz="2400" dirty="0" err="1">
                <a:latin typeface="Times New Roman" panose="02020603050405020304" pitchFamily="18" charset="0"/>
                <a:cs typeface="Times New Roman" panose="02020603050405020304" pitchFamily="18" charset="0"/>
              </a:rPr>
              <a:t>int.Parse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Console.ReadLine</a:t>
            </a:r>
            <a:r>
              <a:rPr lang="en-US" sz="2400" dirty="0">
                <a:latin typeface="Times New Roman" panose="02020603050405020304" pitchFamily="18" charset="0"/>
                <a:cs typeface="Times New Roman" panose="02020603050405020304" pitchFamily="18" charset="0"/>
              </a:rPr>
              <a:t>());</a:t>
            </a:r>
          </a:p>
          <a:p>
            <a:pPr marL="274320" indent="-274320" eaLnBrk="1" fontAlgn="auto" hangingPunct="1">
              <a:lnSpc>
                <a:spcPct val="150000"/>
              </a:lnSpc>
              <a:spcAft>
                <a:spcPts val="0"/>
              </a:spcAft>
              <a:buFont typeface="Wingdings" pitchFamily="2" charset="2"/>
              <a:buNone/>
              <a:defRPr/>
            </a:pPr>
            <a:r>
              <a:rPr lang="en-US" sz="2400" dirty="0">
                <a:latin typeface="Times New Roman" panose="02020603050405020304" pitchFamily="18" charset="0"/>
                <a:cs typeface="Times New Roman" panose="02020603050405020304" pitchFamily="18" charset="0"/>
              </a:rPr>
              <a:t>	if (n &gt; 0)                </a:t>
            </a:r>
          </a:p>
          <a:p>
            <a:pPr marL="274320" indent="-274320" eaLnBrk="1" fontAlgn="auto" hangingPunct="1">
              <a:lnSpc>
                <a:spcPct val="150000"/>
              </a:lnSpc>
              <a:spcAft>
                <a:spcPts val="0"/>
              </a:spcAft>
              <a:buFont typeface="Wingdings" pitchFamily="2" charset="2"/>
              <a:buNone/>
              <a:defRPr/>
            </a:pPr>
            <a:r>
              <a:rPr lang="en-US" sz="2400" dirty="0">
                <a:latin typeface="Times New Roman" panose="02020603050405020304" pitchFamily="18" charset="0"/>
                <a:cs typeface="Times New Roman" panose="02020603050405020304" pitchFamily="18" charset="0"/>
              </a:rPr>
              <a:t>		n++;</a:t>
            </a:r>
            <a:r>
              <a:rPr lang="pt-BR" sz="2400" dirty="0">
                <a:latin typeface="Times New Roman" panose="02020603050405020304" pitchFamily="18" charset="0"/>
                <a:cs typeface="Times New Roman" panose="02020603050405020304" pitchFamily="18" charset="0"/>
              </a:rPr>
              <a:t>            </a:t>
            </a:r>
          </a:p>
          <a:p>
            <a:pPr marL="274320" indent="-274320" eaLnBrk="1" fontAlgn="auto" hangingPunct="1">
              <a:lnSpc>
                <a:spcPct val="150000"/>
              </a:lnSpc>
              <a:spcAft>
                <a:spcPts val="0"/>
              </a:spcAft>
              <a:buFont typeface="Wingdings" pitchFamily="2" charset="2"/>
              <a:buNone/>
              <a:defRPr/>
            </a:pPr>
            <a:r>
              <a:rPr lang="pt-BR" sz="2400" dirty="0">
                <a:latin typeface="Times New Roman" panose="02020603050405020304" pitchFamily="18" charset="0"/>
                <a:cs typeface="Times New Roman" panose="02020603050405020304" pitchFamily="18" charset="0"/>
              </a:rPr>
              <a:t>	Console.WriteLine("Ket qua: n = " + n);</a:t>
            </a:r>
          </a:p>
          <a:p>
            <a:pPr marL="274320" indent="-274320" eaLnBrk="1" fontAlgn="auto" hangingPunct="1">
              <a:lnSpc>
                <a:spcPct val="150000"/>
              </a:lnSpc>
              <a:spcAft>
                <a:spcPts val="0"/>
              </a:spcAft>
              <a:buFont typeface="Wingdings" pitchFamily="2" charset="2"/>
              <a:buNone/>
              <a:defRPr/>
            </a:pPr>
            <a:r>
              <a:rPr lang="en-US" sz="2400"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2"/>
          <p:cNvSpPr>
            <a:spLocks noGrp="1"/>
          </p:cNvSpPr>
          <p:nvPr>
            <p:ph type="title"/>
          </p:nvPr>
        </p:nvSpPr>
        <p:spPr>
          <a:xfrm>
            <a:off x="628650" y="0"/>
            <a:ext cx="7886700" cy="1187450"/>
          </a:xfrm>
        </p:spPr>
        <p:txBody>
          <a:bodyPr/>
          <a:lstStyle/>
          <a:p>
            <a:pPr eaLnBrk="1" hangingPunct="1"/>
            <a:r>
              <a:rPr lang="en-US" smtClean="0"/>
              <a:t>Cấu trúc rẽ nhánh (tt)</a:t>
            </a:r>
          </a:p>
        </p:txBody>
      </p:sp>
      <p:sp>
        <p:nvSpPr>
          <p:cNvPr id="63491"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97F9152-05A6-4FE0-85FB-ABCBE2F15AA6}" type="slidenum">
              <a:rPr lang="en-US" smtClean="0">
                <a:solidFill>
                  <a:schemeClr val="bg1"/>
                </a:solidFill>
                <a:latin typeface="Verdana" panose="020B0604030504040204" pitchFamily="34" charset="0"/>
              </a:rPr>
              <a:pPr/>
              <a:t>58</a:t>
            </a:fld>
            <a:endParaRPr lang="en-US" smtClean="0">
              <a:solidFill>
                <a:schemeClr val="bg1"/>
              </a:solidFill>
              <a:latin typeface="Verdana" panose="020B0604030504040204" pitchFamily="34" charset="0"/>
            </a:endParaRPr>
          </a:p>
        </p:txBody>
      </p:sp>
      <p:sp>
        <p:nvSpPr>
          <p:cNvPr id="63492"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63493"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5" name="Rectangle 4"/>
          <p:cNvSpPr/>
          <p:nvPr/>
        </p:nvSpPr>
        <p:spPr>
          <a:xfrm>
            <a:off x="368300" y="1524000"/>
            <a:ext cx="3898900" cy="5262563"/>
          </a:xfrm>
          <a:prstGeom prst="rect">
            <a:avLst/>
          </a:prstGeom>
        </p:spPr>
        <p:txBody>
          <a:bodyPr>
            <a:spAutoFit/>
          </a:bodyPr>
          <a:lstStyle/>
          <a:p>
            <a:pPr marL="274320" indent="-274320" eaLnBrk="1" fontAlgn="auto" hangingPunct="1">
              <a:spcAft>
                <a:spcPts val="0"/>
              </a:spcAft>
              <a:buFont typeface="Wingdings" pitchFamily="2" charset="2"/>
              <a:buNone/>
              <a:defRPr/>
            </a:pPr>
            <a:r>
              <a:rPr lang="vi-VN" sz="2400" b="1" dirty="0">
                <a:latin typeface="Arial" charset="0"/>
              </a:rPr>
              <a:t>if (biểu thức điều kiện)</a:t>
            </a:r>
          </a:p>
          <a:p>
            <a:pPr marL="274320" indent="-274320" eaLnBrk="1" fontAlgn="auto" hangingPunct="1">
              <a:spcAft>
                <a:spcPts val="0"/>
              </a:spcAft>
              <a:buFont typeface="Wingdings" pitchFamily="2" charset="2"/>
              <a:buNone/>
              <a:defRPr/>
            </a:pPr>
            <a:r>
              <a:rPr lang="vi-VN" sz="2400" b="1" dirty="0">
                <a:latin typeface="Arial" charset="0"/>
              </a:rPr>
              <a:t>{</a:t>
            </a:r>
          </a:p>
          <a:p>
            <a:pPr marL="274320" indent="-274320" eaLnBrk="1" fontAlgn="auto" hangingPunct="1">
              <a:spcAft>
                <a:spcPts val="0"/>
              </a:spcAft>
              <a:buFont typeface="Wingdings" pitchFamily="2" charset="2"/>
              <a:buNone/>
              <a:defRPr/>
            </a:pPr>
            <a:r>
              <a:rPr lang="vi-VN" sz="2400" b="1" dirty="0">
                <a:latin typeface="Arial" charset="0"/>
              </a:rPr>
              <a:t>	&lt;khối lệnh 1&gt;;</a:t>
            </a:r>
          </a:p>
          <a:p>
            <a:pPr marL="274320" indent="-274320" eaLnBrk="1" fontAlgn="auto" hangingPunct="1">
              <a:spcAft>
                <a:spcPts val="0"/>
              </a:spcAft>
              <a:buFont typeface="Wingdings" pitchFamily="2" charset="2"/>
              <a:buNone/>
              <a:defRPr/>
            </a:pPr>
            <a:r>
              <a:rPr lang="vi-VN" sz="2400" b="1" dirty="0">
                <a:latin typeface="Arial" charset="0"/>
              </a:rPr>
              <a:t>}</a:t>
            </a:r>
          </a:p>
          <a:p>
            <a:pPr marL="274320" indent="-274320" eaLnBrk="1" fontAlgn="auto" hangingPunct="1">
              <a:spcAft>
                <a:spcPts val="0"/>
              </a:spcAft>
              <a:buFont typeface="Wingdings" pitchFamily="2" charset="2"/>
              <a:buNone/>
              <a:defRPr/>
            </a:pPr>
            <a:r>
              <a:rPr lang="vi-VN" sz="2400" b="1" dirty="0">
                <a:latin typeface="Arial" charset="0"/>
              </a:rPr>
              <a:t>else</a:t>
            </a:r>
          </a:p>
          <a:p>
            <a:pPr marL="274320" indent="-274320" eaLnBrk="1" fontAlgn="auto" hangingPunct="1">
              <a:spcAft>
                <a:spcPts val="0"/>
              </a:spcAft>
              <a:buFont typeface="Wingdings" pitchFamily="2" charset="2"/>
              <a:buNone/>
              <a:defRPr/>
            </a:pPr>
            <a:r>
              <a:rPr lang="vi-VN" sz="2400" b="1" dirty="0">
                <a:latin typeface="Arial" charset="0"/>
              </a:rPr>
              <a:t>{</a:t>
            </a:r>
          </a:p>
          <a:p>
            <a:pPr marL="274320" indent="-274320" eaLnBrk="1" fontAlgn="auto" hangingPunct="1">
              <a:spcAft>
                <a:spcPts val="0"/>
              </a:spcAft>
              <a:buFont typeface="Wingdings" pitchFamily="2" charset="2"/>
              <a:buNone/>
              <a:defRPr/>
            </a:pPr>
            <a:r>
              <a:rPr lang="vi-VN" sz="2400" b="1" dirty="0">
                <a:latin typeface="Arial" charset="0"/>
              </a:rPr>
              <a:t>	&lt;khối lệnh 2&gt;;</a:t>
            </a:r>
          </a:p>
          <a:p>
            <a:pPr marL="274320" indent="-274320" eaLnBrk="1" fontAlgn="auto" hangingPunct="1">
              <a:spcAft>
                <a:spcPts val="0"/>
              </a:spcAft>
              <a:buFont typeface="Wingdings" pitchFamily="2" charset="2"/>
              <a:buNone/>
              <a:defRPr/>
            </a:pPr>
            <a:r>
              <a:rPr lang="vi-VN" sz="2400" b="1" dirty="0">
                <a:latin typeface="Arial" charset="0"/>
              </a:rPr>
              <a:t>}</a:t>
            </a:r>
            <a:endParaRPr lang="en-US" sz="2400" b="1" dirty="0">
              <a:latin typeface="Arial" charset="0"/>
            </a:endParaRPr>
          </a:p>
          <a:p>
            <a:pPr marL="274320" indent="-274320" eaLnBrk="1" fontAlgn="auto" hangingPunct="1">
              <a:spcAft>
                <a:spcPts val="0"/>
              </a:spcAft>
              <a:buFont typeface="Wingdings" pitchFamily="2" charset="2"/>
              <a:buNone/>
              <a:defRPr/>
            </a:pPr>
            <a:endParaRPr lang="vi-VN" sz="2400" b="1" dirty="0">
              <a:latin typeface="Arial" charset="0"/>
            </a:endParaRPr>
          </a:p>
          <a:p>
            <a:pPr algn="just" eaLnBrk="1" fontAlgn="auto" hangingPunct="1">
              <a:spcAft>
                <a:spcPts val="0"/>
              </a:spcAft>
              <a:buFont typeface="Wingdings" pitchFamily="2" charset="2"/>
              <a:buNone/>
              <a:defRPr/>
            </a:pPr>
            <a:r>
              <a:rPr lang="vi-VN" sz="2400" dirty="0">
                <a:latin typeface="Arial" charset="0"/>
              </a:rPr>
              <a:t>Nếu biểu thức điều kiện cho kết quả khác không thì thực hiện khối lệnh 1, ngược lại thì cho thực hiện khối lệnh thứ 2. </a:t>
            </a:r>
          </a:p>
        </p:txBody>
      </p:sp>
      <p:graphicFrame>
        <p:nvGraphicFramePr>
          <p:cNvPr id="63495" name="Object 2"/>
          <p:cNvGraphicFramePr>
            <a:graphicFrameLocks noChangeAspect="1"/>
          </p:cNvGraphicFramePr>
          <p:nvPr/>
        </p:nvGraphicFramePr>
        <p:xfrm>
          <a:off x="4254500" y="1981200"/>
          <a:ext cx="4813300" cy="4343400"/>
        </p:xfrm>
        <a:graphic>
          <a:graphicData uri="http://schemas.openxmlformats.org/presentationml/2006/ole">
            <p:oleObj spid="_x0000_s63551" name="Visio" r:id="rId3" imgW="3112581" imgH="2809915" progId="">
              <p:embed/>
            </p:oleObj>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2"/>
          <p:cNvSpPr>
            <a:spLocks noGrp="1"/>
          </p:cNvSpPr>
          <p:nvPr>
            <p:ph type="title"/>
          </p:nvPr>
        </p:nvSpPr>
        <p:spPr>
          <a:xfrm>
            <a:off x="628650" y="15875"/>
            <a:ext cx="7886700" cy="1055688"/>
          </a:xfrm>
        </p:spPr>
        <p:txBody>
          <a:bodyPr/>
          <a:lstStyle/>
          <a:p>
            <a:pPr algn="just" eaLnBrk="1" hangingPunct="1"/>
            <a:r>
              <a:rPr lang="en-US" smtClean="0"/>
              <a:t>VD:  Giải và biện luận PT: ax+b=0</a:t>
            </a:r>
          </a:p>
        </p:txBody>
      </p:sp>
      <p:sp>
        <p:nvSpPr>
          <p:cNvPr id="8" name="Content Placeholder 2"/>
          <p:cNvSpPr>
            <a:spLocks noGrp="1"/>
          </p:cNvSpPr>
          <p:nvPr>
            <p:ph idx="1"/>
          </p:nvPr>
        </p:nvSpPr>
        <p:spPr>
          <a:xfrm>
            <a:off x="381000" y="1600200"/>
            <a:ext cx="8382000" cy="5078413"/>
          </a:xfrm>
        </p:spPr>
        <p:txBody>
          <a:bodyPr>
            <a:spAutoFit/>
          </a:bodyPr>
          <a:lstStyle/>
          <a:p>
            <a:pPr algn="just" eaLnBrk="1" hangingPunct="1">
              <a:spcBef>
                <a:spcPct val="0"/>
              </a:spcBef>
              <a:buFont typeface="Wingdings" panose="05000000000000000000" pitchFamily="2" charset="2"/>
              <a:buNone/>
            </a:pPr>
            <a:r>
              <a:rPr lang="en-US" sz="2400" dirty="0" smtClean="0"/>
              <a:t>static void Main(string[] </a:t>
            </a:r>
            <a:r>
              <a:rPr lang="en-US" sz="2400" dirty="0" err="1" smtClean="0"/>
              <a:t>args</a:t>
            </a:r>
            <a:r>
              <a:rPr lang="en-US" sz="2400" dirty="0" smtClean="0"/>
              <a:t>)</a:t>
            </a:r>
          </a:p>
          <a:p>
            <a:pPr algn="just" eaLnBrk="1" hangingPunct="1">
              <a:spcBef>
                <a:spcPct val="0"/>
              </a:spcBef>
              <a:buFont typeface="Wingdings" panose="05000000000000000000" pitchFamily="2" charset="2"/>
              <a:buNone/>
            </a:pPr>
            <a:r>
              <a:rPr lang="en-US" sz="2400" dirty="0" smtClean="0"/>
              <a:t>{</a:t>
            </a:r>
          </a:p>
          <a:p>
            <a:pPr algn="just" eaLnBrk="1" hangingPunct="1">
              <a:spcBef>
                <a:spcPct val="0"/>
              </a:spcBef>
              <a:buFont typeface="Wingdings" panose="05000000000000000000" pitchFamily="2" charset="2"/>
              <a:buNone/>
            </a:pPr>
            <a:r>
              <a:rPr lang="en-US" sz="2400" dirty="0" smtClean="0"/>
              <a:t>	  </a:t>
            </a:r>
            <a:r>
              <a:rPr lang="en-US" sz="2400" dirty="0" err="1" smtClean="0"/>
              <a:t>int</a:t>
            </a:r>
            <a:r>
              <a:rPr lang="en-US" sz="2400" dirty="0" smtClean="0"/>
              <a:t> a, b;</a:t>
            </a:r>
          </a:p>
          <a:p>
            <a:pPr algn="just" eaLnBrk="1" hangingPunct="1">
              <a:spcBef>
                <a:spcPct val="0"/>
              </a:spcBef>
              <a:buFont typeface="Wingdings" panose="05000000000000000000" pitchFamily="2" charset="2"/>
              <a:buNone/>
            </a:pPr>
            <a:r>
              <a:rPr lang="en-US" sz="2400" dirty="0" smtClean="0"/>
              <a:t>    </a:t>
            </a:r>
            <a:r>
              <a:rPr lang="en-US" sz="2400" dirty="0" err="1" smtClean="0"/>
              <a:t>Console.Write</a:t>
            </a:r>
            <a:r>
              <a:rPr lang="en-US" sz="2400" dirty="0" smtClean="0"/>
              <a:t>("</a:t>
            </a:r>
            <a:r>
              <a:rPr lang="en-US" sz="2400" dirty="0" err="1" smtClean="0"/>
              <a:t>Nhap</a:t>
            </a:r>
            <a:r>
              <a:rPr lang="en-US" sz="2400" dirty="0" smtClean="0"/>
              <a:t> </a:t>
            </a:r>
            <a:r>
              <a:rPr lang="en-US" sz="2400" dirty="0" err="1" smtClean="0"/>
              <a:t>vao</a:t>
            </a:r>
            <a:r>
              <a:rPr lang="en-US" sz="2400" dirty="0" smtClean="0"/>
              <a:t> a: ");</a:t>
            </a:r>
          </a:p>
          <a:p>
            <a:pPr algn="just" eaLnBrk="1" hangingPunct="1">
              <a:spcBef>
                <a:spcPct val="0"/>
              </a:spcBef>
              <a:buFont typeface="Wingdings" panose="05000000000000000000" pitchFamily="2" charset="2"/>
              <a:buNone/>
            </a:pPr>
            <a:r>
              <a:rPr lang="en-US" sz="2400" dirty="0" smtClean="0"/>
              <a:t>    a = </a:t>
            </a:r>
            <a:r>
              <a:rPr lang="en-US" sz="2400" dirty="0" err="1" smtClean="0"/>
              <a:t>int.Parse</a:t>
            </a:r>
            <a:r>
              <a:rPr lang="en-US" sz="2400" dirty="0" smtClean="0"/>
              <a:t>(</a:t>
            </a:r>
            <a:r>
              <a:rPr lang="en-US" sz="2400" dirty="0" err="1" smtClean="0"/>
              <a:t>Console.ReadLine</a:t>
            </a:r>
            <a:r>
              <a:rPr lang="en-US" sz="2400" dirty="0" smtClean="0"/>
              <a:t>());</a:t>
            </a:r>
          </a:p>
          <a:p>
            <a:pPr algn="just" eaLnBrk="1" hangingPunct="1">
              <a:spcBef>
                <a:spcPct val="0"/>
              </a:spcBef>
              <a:buFont typeface="Wingdings" panose="05000000000000000000" pitchFamily="2" charset="2"/>
              <a:buNone/>
            </a:pPr>
            <a:r>
              <a:rPr lang="en-US" sz="2400" dirty="0" smtClean="0"/>
              <a:t>    </a:t>
            </a:r>
            <a:r>
              <a:rPr lang="en-US" sz="2400" dirty="0" err="1" smtClean="0"/>
              <a:t>Console.Write</a:t>
            </a:r>
            <a:r>
              <a:rPr lang="en-US" sz="2400" dirty="0" smtClean="0"/>
              <a:t>("</a:t>
            </a:r>
            <a:r>
              <a:rPr lang="en-US" sz="2400" dirty="0" err="1" smtClean="0"/>
              <a:t>Nhap</a:t>
            </a:r>
            <a:r>
              <a:rPr lang="en-US" sz="2400" dirty="0" smtClean="0"/>
              <a:t> </a:t>
            </a:r>
            <a:r>
              <a:rPr lang="en-US" sz="2400" dirty="0" err="1" smtClean="0"/>
              <a:t>vao</a:t>
            </a:r>
            <a:r>
              <a:rPr lang="en-US" sz="2400" dirty="0" smtClean="0"/>
              <a:t> b: ");</a:t>
            </a:r>
          </a:p>
          <a:p>
            <a:pPr algn="just" eaLnBrk="1" hangingPunct="1">
              <a:spcBef>
                <a:spcPct val="0"/>
              </a:spcBef>
              <a:buFont typeface="Wingdings" panose="05000000000000000000" pitchFamily="2" charset="2"/>
              <a:buNone/>
            </a:pPr>
            <a:r>
              <a:rPr lang="en-US" sz="2400" dirty="0" smtClean="0"/>
              <a:t>    b = </a:t>
            </a:r>
            <a:r>
              <a:rPr lang="en-US" sz="2400" dirty="0" err="1" smtClean="0"/>
              <a:t>int.Parse</a:t>
            </a:r>
            <a:r>
              <a:rPr lang="en-US" sz="2400" dirty="0" smtClean="0"/>
              <a:t>(</a:t>
            </a:r>
            <a:r>
              <a:rPr lang="en-US" sz="2400" dirty="0" err="1" smtClean="0"/>
              <a:t>Console.ReadLine</a:t>
            </a:r>
            <a:r>
              <a:rPr lang="en-US" sz="2400" dirty="0" smtClean="0"/>
              <a:t>());</a:t>
            </a:r>
          </a:p>
          <a:p>
            <a:pPr algn="just" eaLnBrk="1" hangingPunct="1">
              <a:spcBef>
                <a:spcPct val="0"/>
              </a:spcBef>
              <a:buFont typeface="Wingdings" panose="05000000000000000000" pitchFamily="2" charset="2"/>
              <a:buNone/>
            </a:pPr>
            <a:r>
              <a:rPr lang="en-US" sz="2400" dirty="0" smtClean="0"/>
              <a:t>    if (a == 0)</a:t>
            </a:r>
          </a:p>
          <a:p>
            <a:pPr algn="just" eaLnBrk="1" hangingPunct="1">
              <a:spcBef>
                <a:spcPct val="0"/>
              </a:spcBef>
              <a:buFont typeface="Wingdings" panose="05000000000000000000" pitchFamily="2" charset="2"/>
              <a:buNone/>
            </a:pPr>
            <a:r>
              <a:rPr lang="en-US" sz="2400" dirty="0" smtClean="0"/>
              <a:t>		if (b == 0)</a:t>
            </a:r>
          </a:p>
          <a:p>
            <a:pPr algn="just" eaLnBrk="1" hangingPunct="1">
              <a:spcBef>
                <a:spcPct val="0"/>
              </a:spcBef>
              <a:buFont typeface="Wingdings" panose="05000000000000000000" pitchFamily="2" charset="2"/>
              <a:buNone/>
            </a:pPr>
            <a:r>
              <a:rPr lang="en-US" sz="2400" dirty="0" smtClean="0"/>
              <a:t>			</a:t>
            </a:r>
            <a:r>
              <a:rPr lang="en-US" sz="2400" dirty="0" err="1" smtClean="0"/>
              <a:t>Console.WriteLine</a:t>
            </a:r>
            <a:r>
              <a:rPr lang="en-US" sz="2400" dirty="0" smtClean="0"/>
              <a:t>("PT VSN”);</a:t>
            </a:r>
          </a:p>
          <a:p>
            <a:pPr algn="just" eaLnBrk="1" hangingPunct="1">
              <a:spcBef>
                <a:spcPct val="0"/>
              </a:spcBef>
              <a:buFont typeface="Wingdings" panose="05000000000000000000" pitchFamily="2" charset="2"/>
              <a:buNone/>
            </a:pPr>
            <a:r>
              <a:rPr lang="en-US" sz="2400" dirty="0" smtClean="0"/>
              <a:t>		 else</a:t>
            </a:r>
          </a:p>
          <a:p>
            <a:pPr algn="just" eaLnBrk="1" hangingPunct="1">
              <a:spcBef>
                <a:spcPct val="0"/>
              </a:spcBef>
              <a:buFont typeface="Wingdings" panose="05000000000000000000" pitchFamily="2" charset="2"/>
              <a:buNone/>
            </a:pPr>
            <a:r>
              <a:rPr lang="en-US" sz="2400" dirty="0" smtClean="0"/>
              <a:t>             	</a:t>
            </a:r>
            <a:r>
              <a:rPr lang="en-US" sz="2400" dirty="0" err="1" smtClean="0"/>
              <a:t>Console.WriteLine</a:t>
            </a:r>
            <a:r>
              <a:rPr lang="en-US" sz="2400" dirty="0" smtClean="0"/>
              <a:t>("PT VN");</a:t>
            </a:r>
          </a:p>
          <a:p>
            <a:pPr algn="just" eaLnBrk="1" hangingPunct="1">
              <a:spcBef>
                <a:spcPct val="0"/>
              </a:spcBef>
              <a:buFont typeface="Wingdings" panose="05000000000000000000" pitchFamily="2" charset="2"/>
              <a:buNone/>
            </a:pPr>
            <a:r>
              <a:rPr lang="en-US" sz="2400" dirty="0" smtClean="0"/>
              <a:t>	  else</a:t>
            </a:r>
          </a:p>
          <a:p>
            <a:pPr algn="just" eaLnBrk="1" hangingPunct="1">
              <a:spcBef>
                <a:spcPct val="0"/>
              </a:spcBef>
              <a:buFont typeface="Wingdings" panose="05000000000000000000" pitchFamily="2" charset="2"/>
              <a:buNone/>
            </a:pPr>
            <a:r>
              <a:rPr lang="en-US" sz="2400" dirty="0" smtClean="0"/>
              <a:t>    		</a:t>
            </a:r>
            <a:r>
              <a:rPr lang="en-US" sz="2400" dirty="0" err="1" smtClean="0"/>
              <a:t>Console.WriteLine</a:t>
            </a:r>
            <a:r>
              <a:rPr lang="en-US" sz="2400" dirty="0" smtClean="0"/>
              <a:t>("Ng </a:t>
            </a:r>
            <a:r>
              <a:rPr lang="en-US" sz="2400" dirty="0" err="1" smtClean="0"/>
              <a:t>cua</a:t>
            </a:r>
            <a:r>
              <a:rPr lang="en-US" sz="2400" dirty="0" smtClean="0"/>
              <a:t> PT: {0:0.00}", (float)-b/a);</a:t>
            </a:r>
          </a:p>
          <a:p>
            <a:pPr algn="just" eaLnBrk="1" hangingPunct="1">
              <a:spcBef>
                <a:spcPct val="0"/>
              </a:spcBef>
              <a:buFont typeface="Wingdings" panose="05000000000000000000" pitchFamily="2" charset="2"/>
              <a:buNone/>
            </a:pPr>
            <a:r>
              <a:rPr lang="en-US" sz="2400" dirty="0" smtClean="0"/>
              <a:t>}</a:t>
            </a:r>
          </a:p>
        </p:txBody>
      </p:sp>
      <p:sp>
        <p:nvSpPr>
          <p:cNvPr id="64516"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33F8032-CDE1-44B2-9497-F550B07F6296}" type="slidenum">
              <a:rPr lang="en-US" smtClean="0">
                <a:solidFill>
                  <a:schemeClr val="bg1"/>
                </a:solidFill>
                <a:latin typeface="Verdana" panose="020B0604030504040204" pitchFamily="34" charset="0"/>
              </a:rPr>
              <a:pPr/>
              <a:t>59</a:t>
            </a:fld>
            <a:endParaRPr lang="en-US" smtClean="0">
              <a:solidFill>
                <a:schemeClr val="bg1"/>
              </a:solidFill>
              <a:latin typeface="Verdana" panose="020B0604030504040204" pitchFamily="34" charset="0"/>
            </a:endParaRPr>
          </a:p>
        </p:txBody>
      </p:sp>
      <p:sp>
        <p:nvSpPr>
          <p:cNvPr id="64517"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64518"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1000"/>
                                        <p:tgtEl>
                                          <p:spTgt spid="8">
                                            <p:txEl>
                                              <p:pRg st="1" end="1"/>
                                            </p:txEl>
                                          </p:spTgt>
                                        </p:tgtEl>
                                      </p:cBhvr>
                                    </p:animEffect>
                                    <p:anim calcmode="lin" valueType="num">
                                      <p:cBhvr>
                                        <p:cTn id="13"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1000"/>
                                        <p:tgtEl>
                                          <p:spTgt spid="8">
                                            <p:txEl>
                                              <p:pRg st="2" end="2"/>
                                            </p:txEl>
                                          </p:spTgt>
                                        </p:tgtEl>
                                      </p:cBhvr>
                                    </p:animEffect>
                                    <p:anim calcmode="lin" valueType="num">
                                      <p:cBhvr>
                                        <p:cTn id="18"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1000"/>
                                        <p:tgtEl>
                                          <p:spTgt spid="8">
                                            <p:txEl>
                                              <p:pRg st="3" end="3"/>
                                            </p:txEl>
                                          </p:spTgt>
                                        </p:tgtEl>
                                      </p:cBhvr>
                                    </p:animEffect>
                                    <p:anim calcmode="lin" valueType="num">
                                      <p:cBhvr>
                                        <p:cTn id="23"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1000"/>
                                        <p:tgtEl>
                                          <p:spTgt spid="8">
                                            <p:txEl>
                                              <p:pRg st="4" end="4"/>
                                            </p:txEl>
                                          </p:spTgt>
                                        </p:tgtEl>
                                      </p:cBhvr>
                                    </p:animEffect>
                                    <p:anim calcmode="lin" valueType="num">
                                      <p:cBhvr>
                                        <p:cTn id="28"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8">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fade">
                                      <p:cBhvr>
                                        <p:cTn id="32" dur="1000"/>
                                        <p:tgtEl>
                                          <p:spTgt spid="8">
                                            <p:txEl>
                                              <p:pRg st="5" end="5"/>
                                            </p:txEl>
                                          </p:spTgt>
                                        </p:tgtEl>
                                      </p:cBhvr>
                                    </p:animEffect>
                                    <p:anim calcmode="lin" valueType="num">
                                      <p:cBhvr>
                                        <p:cTn id="33"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8">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fade">
                                      <p:cBhvr>
                                        <p:cTn id="37" dur="1000"/>
                                        <p:tgtEl>
                                          <p:spTgt spid="8">
                                            <p:txEl>
                                              <p:pRg st="6" end="6"/>
                                            </p:txEl>
                                          </p:spTgt>
                                        </p:tgtEl>
                                      </p:cBhvr>
                                    </p:animEffect>
                                    <p:anim calcmode="lin" valueType="num">
                                      <p:cBhvr>
                                        <p:cTn id="38"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8">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fade">
                                      <p:cBhvr>
                                        <p:cTn id="42" dur="1000"/>
                                        <p:tgtEl>
                                          <p:spTgt spid="8">
                                            <p:txEl>
                                              <p:pRg st="7" end="7"/>
                                            </p:txEl>
                                          </p:spTgt>
                                        </p:tgtEl>
                                      </p:cBhvr>
                                    </p:animEffect>
                                    <p:anim calcmode="lin" valueType="num">
                                      <p:cBhvr>
                                        <p:cTn id="43"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8">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fade">
                                      <p:cBhvr>
                                        <p:cTn id="47" dur="1000"/>
                                        <p:tgtEl>
                                          <p:spTgt spid="8">
                                            <p:txEl>
                                              <p:pRg st="8" end="8"/>
                                            </p:txEl>
                                          </p:spTgt>
                                        </p:tgtEl>
                                      </p:cBhvr>
                                    </p:animEffect>
                                    <p:anim calcmode="lin" valueType="num">
                                      <p:cBhvr>
                                        <p:cTn id="48"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8">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Effect transition="in" filter="fade">
                                      <p:cBhvr>
                                        <p:cTn id="52" dur="1000"/>
                                        <p:tgtEl>
                                          <p:spTgt spid="8">
                                            <p:txEl>
                                              <p:pRg st="9" end="9"/>
                                            </p:txEl>
                                          </p:spTgt>
                                        </p:tgtEl>
                                      </p:cBhvr>
                                    </p:animEffect>
                                    <p:anim calcmode="lin" valueType="num">
                                      <p:cBhvr>
                                        <p:cTn id="53" dur="1000" fill="hold"/>
                                        <p:tgtEl>
                                          <p:spTgt spid="8">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8">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8">
                                            <p:txEl>
                                              <p:pRg st="10" end="10"/>
                                            </p:txEl>
                                          </p:spTgt>
                                        </p:tgtEl>
                                        <p:attrNameLst>
                                          <p:attrName>style.visibility</p:attrName>
                                        </p:attrNameLst>
                                      </p:cBhvr>
                                      <p:to>
                                        <p:strVal val="visible"/>
                                      </p:to>
                                    </p:set>
                                    <p:animEffect transition="in" filter="fade">
                                      <p:cBhvr>
                                        <p:cTn id="57" dur="1000"/>
                                        <p:tgtEl>
                                          <p:spTgt spid="8">
                                            <p:txEl>
                                              <p:pRg st="10" end="10"/>
                                            </p:txEl>
                                          </p:spTgt>
                                        </p:tgtEl>
                                      </p:cBhvr>
                                    </p:animEffect>
                                    <p:anim calcmode="lin" valueType="num">
                                      <p:cBhvr>
                                        <p:cTn id="58" dur="1000" fill="hold"/>
                                        <p:tgtEl>
                                          <p:spTgt spid="8">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8">
                                            <p:txEl>
                                              <p:pRg st="10" end="10"/>
                                            </p:txEl>
                                          </p:spTgt>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8">
                                            <p:txEl>
                                              <p:pRg st="11" end="11"/>
                                            </p:txEl>
                                          </p:spTgt>
                                        </p:tgtEl>
                                        <p:attrNameLst>
                                          <p:attrName>style.visibility</p:attrName>
                                        </p:attrNameLst>
                                      </p:cBhvr>
                                      <p:to>
                                        <p:strVal val="visible"/>
                                      </p:to>
                                    </p:set>
                                    <p:animEffect transition="in" filter="fade">
                                      <p:cBhvr>
                                        <p:cTn id="62" dur="1000"/>
                                        <p:tgtEl>
                                          <p:spTgt spid="8">
                                            <p:txEl>
                                              <p:pRg st="11" end="11"/>
                                            </p:txEl>
                                          </p:spTgt>
                                        </p:tgtEl>
                                      </p:cBhvr>
                                    </p:animEffect>
                                    <p:anim calcmode="lin" valueType="num">
                                      <p:cBhvr>
                                        <p:cTn id="63" dur="1000" fill="hold"/>
                                        <p:tgtEl>
                                          <p:spTgt spid="8">
                                            <p:txEl>
                                              <p:pRg st="11" end="11"/>
                                            </p:txEl>
                                          </p:spTgt>
                                        </p:tgtEl>
                                        <p:attrNameLst>
                                          <p:attrName>ppt_x</p:attrName>
                                        </p:attrNameLst>
                                      </p:cBhvr>
                                      <p:tavLst>
                                        <p:tav tm="0">
                                          <p:val>
                                            <p:strVal val="#ppt_x"/>
                                          </p:val>
                                        </p:tav>
                                        <p:tav tm="100000">
                                          <p:val>
                                            <p:strVal val="#ppt_x"/>
                                          </p:val>
                                        </p:tav>
                                      </p:tavLst>
                                    </p:anim>
                                    <p:anim calcmode="lin" valueType="num">
                                      <p:cBhvr>
                                        <p:cTn id="64" dur="1000" fill="hold"/>
                                        <p:tgtEl>
                                          <p:spTgt spid="8">
                                            <p:txEl>
                                              <p:pRg st="11" end="11"/>
                                            </p:txEl>
                                          </p:spTgt>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xEl>
                                              <p:pRg st="12" end="12"/>
                                            </p:txEl>
                                          </p:spTgt>
                                        </p:tgtEl>
                                        <p:attrNameLst>
                                          <p:attrName>style.visibility</p:attrName>
                                        </p:attrNameLst>
                                      </p:cBhvr>
                                      <p:to>
                                        <p:strVal val="visible"/>
                                      </p:to>
                                    </p:set>
                                    <p:animEffect transition="in" filter="fade">
                                      <p:cBhvr>
                                        <p:cTn id="67" dur="1000"/>
                                        <p:tgtEl>
                                          <p:spTgt spid="8">
                                            <p:txEl>
                                              <p:pRg st="12" end="12"/>
                                            </p:txEl>
                                          </p:spTgt>
                                        </p:tgtEl>
                                      </p:cBhvr>
                                    </p:animEffect>
                                    <p:anim calcmode="lin" valueType="num">
                                      <p:cBhvr>
                                        <p:cTn id="68" dur="1000" fill="hold"/>
                                        <p:tgtEl>
                                          <p:spTgt spid="8">
                                            <p:txEl>
                                              <p:pRg st="12" end="12"/>
                                            </p:txEl>
                                          </p:spTgt>
                                        </p:tgtEl>
                                        <p:attrNameLst>
                                          <p:attrName>ppt_x</p:attrName>
                                        </p:attrNameLst>
                                      </p:cBhvr>
                                      <p:tavLst>
                                        <p:tav tm="0">
                                          <p:val>
                                            <p:strVal val="#ppt_x"/>
                                          </p:val>
                                        </p:tav>
                                        <p:tav tm="100000">
                                          <p:val>
                                            <p:strVal val="#ppt_x"/>
                                          </p:val>
                                        </p:tav>
                                      </p:tavLst>
                                    </p:anim>
                                    <p:anim calcmode="lin" valueType="num">
                                      <p:cBhvr>
                                        <p:cTn id="69" dur="1000" fill="hold"/>
                                        <p:tgtEl>
                                          <p:spTgt spid="8">
                                            <p:txEl>
                                              <p:pRg st="12" end="12"/>
                                            </p:txEl>
                                          </p:spTgt>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8">
                                            <p:txEl>
                                              <p:pRg st="13" end="13"/>
                                            </p:txEl>
                                          </p:spTgt>
                                        </p:tgtEl>
                                        <p:attrNameLst>
                                          <p:attrName>style.visibility</p:attrName>
                                        </p:attrNameLst>
                                      </p:cBhvr>
                                      <p:to>
                                        <p:strVal val="visible"/>
                                      </p:to>
                                    </p:set>
                                    <p:animEffect transition="in" filter="fade">
                                      <p:cBhvr>
                                        <p:cTn id="72" dur="1000"/>
                                        <p:tgtEl>
                                          <p:spTgt spid="8">
                                            <p:txEl>
                                              <p:pRg st="13" end="13"/>
                                            </p:txEl>
                                          </p:spTgt>
                                        </p:tgtEl>
                                      </p:cBhvr>
                                    </p:animEffect>
                                    <p:anim calcmode="lin" valueType="num">
                                      <p:cBhvr>
                                        <p:cTn id="73" dur="1000" fill="hold"/>
                                        <p:tgtEl>
                                          <p:spTgt spid="8">
                                            <p:txEl>
                                              <p:pRg st="13" end="13"/>
                                            </p:txEl>
                                          </p:spTgt>
                                        </p:tgtEl>
                                        <p:attrNameLst>
                                          <p:attrName>ppt_x</p:attrName>
                                        </p:attrNameLst>
                                      </p:cBhvr>
                                      <p:tavLst>
                                        <p:tav tm="0">
                                          <p:val>
                                            <p:strVal val="#ppt_x"/>
                                          </p:val>
                                        </p:tav>
                                        <p:tav tm="100000">
                                          <p:val>
                                            <p:strVal val="#ppt_x"/>
                                          </p:val>
                                        </p:tav>
                                      </p:tavLst>
                                    </p:anim>
                                    <p:anim calcmode="lin" valueType="num">
                                      <p:cBhvr>
                                        <p:cTn id="74" dur="1000" fill="hold"/>
                                        <p:tgtEl>
                                          <p:spTgt spid="8">
                                            <p:txEl>
                                              <p:pRg st="13" end="13"/>
                                            </p:txEl>
                                          </p:spTgt>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8">
                                            <p:txEl>
                                              <p:pRg st="14" end="14"/>
                                            </p:txEl>
                                          </p:spTgt>
                                        </p:tgtEl>
                                        <p:attrNameLst>
                                          <p:attrName>style.visibility</p:attrName>
                                        </p:attrNameLst>
                                      </p:cBhvr>
                                      <p:to>
                                        <p:strVal val="visible"/>
                                      </p:to>
                                    </p:set>
                                    <p:animEffect transition="in" filter="fade">
                                      <p:cBhvr>
                                        <p:cTn id="77" dur="1000"/>
                                        <p:tgtEl>
                                          <p:spTgt spid="8">
                                            <p:txEl>
                                              <p:pRg st="14" end="14"/>
                                            </p:txEl>
                                          </p:spTgt>
                                        </p:tgtEl>
                                      </p:cBhvr>
                                    </p:animEffect>
                                    <p:anim calcmode="lin" valueType="num">
                                      <p:cBhvr>
                                        <p:cTn id="78" dur="1000" fill="hold"/>
                                        <p:tgtEl>
                                          <p:spTgt spid="8">
                                            <p:txEl>
                                              <p:pRg st="14" end="14"/>
                                            </p:txEl>
                                          </p:spTgt>
                                        </p:tgtEl>
                                        <p:attrNameLst>
                                          <p:attrName>ppt_x</p:attrName>
                                        </p:attrNameLst>
                                      </p:cBhvr>
                                      <p:tavLst>
                                        <p:tav tm="0">
                                          <p:val>
                                            <p:strVal val="#ppt_x"/>
                                          </p:val>
                                        </p:tav>
                                        <p:tav tm="100000">
                                          <p:val>
                                            <p:strVal val="#ppt_x"/>
                                          </p:val>
                                        </p:tav>
                                      </p:tavLst>
                                    </p:anim>
                                    <p:anim calcmode="lin" valueType="num">
                                      <p:cBhvr>
                                        <p:cTn id="79" dur="1000" fill="hold"/>
                                        <p:tgtEl>
                                          <p:spTgt spid="8">
                                            <p:txEl>
                                              <p:pRg st="14"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.NET Framework</a:t>
            </a:r>
          </a:p>
        </p:txBody>
      </p:sp>
      <p:sp>
        <p:nvSpPr>
          <p:cNvPr id="10243" name="Content Placeholder 2"/>
          <p:cNvSpPr>
            <a:spLocks noGrp="1"/>
          </p:cNvSpPr>
          <p:nvPr>
            <p:ph idx="1"/>
          </p:nvPr>
        </p:nvSpPr>
        <p:spPr>
          <a:xfrm>
            <a:off x="457200" y="1295400"/>
            <a:ext cx="8458200" cy="5105400"/>
          </a:xfrm>
        </p:spPr>
        <p:txBody>
          <a:bodyPr/>
          <a:lstStyle/>
          <a:p>
            <a:pPr marL="0" indent="0" algn="just" eaLnBrk="1" hangingPunct="1">
              <a:lnSpc>
                <a:spcPct val="150000"/>
              </a:lnSpc>
              <a:buFont typeface="Wingdings" panose="05000000000000000000" pitchFamily="2" charset="2"/>
              <a:buNone/>
            </a:pPr>
            <a:endParaRPr lang="en-US" sz="2000" dirty="0" smtClean="0"/>
          </a:p>
        </p:txBody>
      </p:sp>
      <p:sp>
        <p:nvSpPr>
          <p:cNvPr id="10245"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pic>
        <p:nvPicPr>
          <p:cNvPr id="102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8600" y="2017713"/>
            <a:ext cx="8645525" cy="24780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2"/>
          <p:cNvSpPr>
            <a:spLocks noGrp="1"/>
          </p:cNvSpPr>
          <p:nvPr>
            <p:ph type="title"/>
          </p:nvPr>
        </p:nvSpPr>
        <p:spPr>
          <a:xfrm>
            <a:off x="628650" y="0"/>
            <a:ext cx="7886700" cy="1047750"/>
          </a:xfrm>
        </p:spPr>
        <p:txBody>
          <a:bodyPr/>
          <a:lstStyle/>
          <a:p>
            <a:pPr eaLnBrk="1" hangingPunct="1"/>
            <a:r>
              <a:rPr lang="en-US" smtClean="0"/>
              <a:t>Cấu trúc lựa chọn</a:t>
            </a:r>
          </a:p>
        </p:txBody>
      </p:sp>
      <p:sp>
        <p:nvSpPr>
          <p:cNvPr id="65539" name="Content Placeholder 2"/>
          <p:cNvSpPr>
            <a:spLocks noGrp="1"/>
          </p:cNvSpPr>
          <p:nvPr>
            <p:ph idx="1"/>
          </p:nvPr>
        </p:nvSpPr>
        <p:spPr>
          <a:xfrm>
            <a:off x="628650" y="1524000"/>
            <a:ext cx="8362950" cy="4949825"/>
          </a:xfrm>
        </p:spPr>
        <p:txBody>
          <a:bodyPr/>
          <a:lstStyle/>
          <a:p>
            <a:pPr marL="273050" indent="-273050" eaLnBrk="1" hangingPunct="1">
              <a:spcBef>
                <a:spcPct val="0"/>
              </a:spcBef>
              <a:buFont typeface="Wingdings" panose="05000000000000000000" pitchFamily="2" charset="2"/>
              <a:buNone/>
            </a:pPr>
            <a:r>
              <a:rPr lang="en-US" sz="2400" dirty="0" smtClean="0"/>
              <a:t>switch (</a:t>
            </a:r>
            <a:r>
              <a:rPr lang="en-US" sz="2400" dirty="0" err="1" smtClean="0"/>
              <a:t>biểu</a:t>
            </a:r>
            <a:r>
              <a:rPr lang="en-US" sz="2400" dirty="0" smtClean="0"/>
              <a:t> </a:t>
            </a:r>
            <a:r>
              <a:rPr lang="en-US" sz="2400" dirty="0" err="1" smtClean="0"/>
              <a:t>thức</a:t>
            </a:r>
            <a:r>
              <a:rPr lang="en-US" sz="2400" dirty="0" smtClean="0"/>
              <a:t>)</a:t>
            </a:r>
          </a:p>
          <a:p>
            <a:pPr marL="273050" indent="-273050" eaLnBrk="1" hangingPunct="1">
              <a:spcBef>
                <a:spcPct val="0"/>
              </a:spcBef>
              <a:buFont typeface="Wingdings" panose="05000000000000000000" pitchFamily="2" charset="2"/>
              <a:buNone/>
            </a:pPr>
            <a:r>
              <a:rPr lang="en-US" sz="2400" dirty="0" smtClean="0">
                <a:sym typeface="Symbol" panose="05050102010706020507" pitchFamily="18" charset="2"/>
              </a:rPr>
              <a:t></a:t>
            </a:r>
            <a:endParaRPr lang="en-US" sz="2400" dirty="0" smtClean="0"/>
          </a:p>
          <a:p>
            <a:pPr marL="273050" indent="-273050" eaLnBrk="1" hangingPunct="1">
              <a:spcBef>
                <a:spcPct val="0"/>
              </a:spcBef>
              <a:buFont typeface="Wingdings" panose="05000000000000000000" pitchFamily="2" charset="2"/>
              <a:buNone/>
            </a:pPr>
            <a:r>
              <a:rPr lang="en-US" sz="2400" dirty="0" smtClean="0"/>
              <a:t>	case  n1:</a:t>
            </a:r>
          </a:p>
          <a:p>
            <a:pPr marL="273050" indent="-273050" eaLnBrk="1" hangingPunct="1">
              <a:spcBef>
                <a:spcPct val="0"/>
              </a:spcBef>
              <a:buFont typeface="Wingdings" panose="05000000000000000000" pitchFamily="2" charset="2"/>
              <a:buNone/>
            </a:pPr>
            <a:r>
              <a:rPr lang="en-US" sz="2400" dirty="0" smtClean="0"/>
              <a:t>               </a:t>
            </a:r>
            <a:r>
              <a:rPr lang="en-US" sz="2400" dirty="0" err="1" smtClean="0"/>
              <a:t>các</a:t>
            </a:r>
            <a:r>
              <a:rPr lang="en-US" sz="2400" dirty="0" smtClean="0"/>
              <a:t> </a:t>
            </a:r>
            <a:r>
              <a:rPr lang="en-US" sz="2400" dirty="0" err="1" smtClean="0"/>
              <a:t>câu</a:t>
            </a:r>
            <a:r>
              <a:rPr lang="en-US" sz="2400" dirty="0" smtClean="0"/>
              <a:t> </a:t>
            </a:r>
            <a:r>
              <a:rPr lang="en-US" sz="2400" dirty="0" err="1" smtClean="0"/>
              <a:t>lệnh</a:t>
            </a:r>
            <a:r>
              <a:rPr lang="en-US" sz="2400" dirty="0" smtClean="0"/>
              <a:t> ;</a:t>
            </a:r>
          </a:p>
          <a:p>
            <a:pPr marL="273050" indent="-273050" eaLnBrk="1" hangingPunct="1">
              <a:spcBef>
                <a:spcPct val="0"/>
              </a:spcBef>
              <a:buFont typeface="Wingdings" panose="05000000000000000000" pitchFamily="2" charset="2"/>
              <a:buNone/>
            </a:pPr>
            <a:r>
              <a:rPr lang="en-US" sz="2400" dirty="0" smtClean="0"/>
              <a:t>               break ;</a:t>
            </a:r>
          </a:p>
          <a:p>
            <a:pPr marL="273050" indent="-273050" eaLnBrk="1" hangingPunct="1">
              <a:spcBef>
                <a:spcPct val="0"/>
              </a:spcBef>
              <a:buFont typeface="Wingdings" panose="05000000000000000000" pitchFamily="2" charset="2"/>
              <a:buNone/>
            </a:pPr>
            <a:r>
              <a:rPr lang="en-US" sz="2400" dirty="0" smtClean="0"/>
              <a:t>	case  n2:         </a:t>
            </a:r>
          </a:p>
          <a:p>
            <a:pPr marL="273050" indent="-273050" eaLnBrk="1" hangingPunct="1">
              <a:spcBef>
                <a:spcPct val="0"/>
              </a:spcBef>
              <a:buFont typeface="Wingdings" panose="05000000000000000000" pitchFamily="2" charset="2"/>
              <a:buNone/>
            </a:pPr>
            <a:r>
              <a:rPr lang="en-US" sz="2400" dirty="0" smtClean="0"/>
              <a:t>	            </a:t>
            </a:r>
            <a:r>
              <a:rPr lang="en-US" sz="2400" dirty="0" err="1" smtClean="0"/>
              <a:t>các</a:t>
            </a:r>
            <a:r>
              <a:rPr lang="en-US" sz="2400" dirty="0" smtClean="0"/>
              <a:t> </a:t>
            </a:r>
            <a:r>
              <a:rPr lang="en-US" sz="2400" dirty="0" err="1" smtClean="0"/>
              <a:t>câu</a:t>
            </a:r>
            <a:r>
              <a:rPr lang="en-US" sz="2400" dirty="0" smtClean="0"/>
              <a:t> </a:t>
            </a:r>
            <a:r>
              <a:rPr lang="en-US" sz="2400" dirty="0" err="1" smtClean="0"/>
              <a:t>lệnh</a:t>
            </a:r>
            <a:r>
              <a:rPr lang="en-US" sz="2400" dirty="0" smtClean="0"/>
              <a:t> ;</a:t>
            </a:r>
          </a:p>
          <a:p>
            <a:pPr marL="273050" indent="-273050" eaLnBrk="1" hangingPunct="1">
              <a:spcBef>
                <a:spcPct val="0"/>
              </a:spcBef>
              <a:buFont typeface="Wingdings" panose="05000000000000000000" pitchFamily="2" charset="2"/>
              <a:buNone/>
            </a:pPr>
            <a:r>
              <a:rPr lang="en-US" sz="2400" dirty="0" smtClean="0"/>
              <a:t>	            break ;</a:t>
            </a:r>
          </a:p>
          <a:p>
            <a:pPr marL="273050" indent="-273050" eaLnBrk="1" hangingPunct="1">
              <a:spcBef>
                <a:spcPct val="0"/>
              </a:spcBef>
              <a:buFont typeface="Wingdings" panose="05000000000000000000" pitchFamily="2" charset="2"/>
              <a:buNone/>
            </a:pPr>
            <a:r>
              <a:rPr lang="en-US" sz="2400" dirty="0" smtClean="0"/>
              <a:t>	………</a:t>
            </a:r>
          </a:p>
          <a:p>
            <a:pPr marL="273050" indent="-273050" eaLnBrk="1" hangingPunct="1">
              <a:spcBef>
                <a:spcPct val="0"/>
              </a:spcBef>
              <a:buFont typeface="Wingdings" panose="05000000000000000000" pitchFamily="2" charset="2"/>
              <a:buNone/>
            </a:pPr>
            <a:r>
              <a:rPr lang="en-US" sz="2400" dirty="0" smtClean="0"/>
              <a:t>	case  </a:t>
            </a:r>
            <a:r>
              <a:rPr lang="en-US" sz="2400" dirty="0" err="1" smtClean="0"/>
              <a:t>nk</a:t>
            </a:r>
            <a:r>
              <a:rPr lang="en-US" sz="2400" dirty="0" smtClean="0"/>
              <a:t>:                                                                                       </a:t>
            </a:r>
          </a:p>
          <a:p>
            <a:pPr marL="273050" indent="-273050" eaLnBrk="1" hangingPunct="1">
              <a:spcBef>
                <a:spcPct val="0"/>
              </a:spcBef>
              <a:buFont typeface="Wingdings" panose="05000000000000000000" pitchFamily="2" charset="2"/>
              <a:buNone/>
            </a:pPr>
            <a:r>
              <a:rPr lang="en-US" sz="2400" dirty="0" smtClean="0"/>
              <a:t>	            &lt;</a:t>
            </a:r>
            <a:r>
              <a:rPr lang="en-US" sz="2400" dirty="0" err="1" smtClean="0"/>
              <a:t>các</a:t>
            </a:r>
            <a:r>
              <a:rPr lang="en-US" sz="2400" dirty="0" smtClean="0"/>
              <a:t> </a:t>
            </a:r>
            <a:r>
              <a:rPr lang="en-US" sz="2400" dirty="0" err="1" smtClean="0"/>
              <a:t>câu</a:t>
            </a:r>
            <a:r>
              <a:rPr lang="en-US" sz="2400" dirty="0" smtClean="0"/>
              <a:t> </a:t>
            </a:r>
            <a:r>
              <a:rPr lang="en-US" sz="2400" dirty="0" err="1" smtClean="0"/>
              <a:t>lệnh</a:t>
            </a:r>
            <a:r>
              <a:rPr lang="en-US" sz="2400" dirty="0" smtClean="0"/>
              <a:t>&gt; ;</a:t>
            </a:r>
          </a:p>
          <a:p>
            <a:pPr marL="273050" indent="-273050" eaLnBrk="1" hangingPunct="1">
              <a:spcBef>
                <a:spcPct val="0"/>
              </a:spcBef>
              <a:buFont typeface="Wingdings" panose="05000000000000000000" pitchFamily="2" charset="2"/>
              <a:buNone/>
            </a:pPr>
            <a:r>
              <a:rPr lang="en-US" sz="2400" dirty="0" smtClean="0"/>
              <a:t>	            break ;</a:t>
            </a:r>
          </a:p>
          <a:p>
            <a:pPr marL="273050" indent="-273050" eaLnBrk="1" hangingPunct="1">
              <a:spcBef>
                <a:spcPct val="0"/>
              </a:spcBef>
              <a:buFont typeface="Wingdings" panose="05000000000000000000" pitchFamily="2" charset="2"/>
              <a:buNone/>
            </a:pPr>
            <a:r>
              <a:rPr lang="en-US" sz="2400" dirty="0" smtClean="0"/>
              <a:t>	[default: </a:t>
            </a:r>
            <a:r>
              <a:rPr lang="en-US" sz="2400" dirty="0" err="1" smtClean="0"/>
              <a:t>các</a:t>
            </a:r>
            <a:r>
              <a:rPr lang="en-US" sz="2400" dirty="0" smtClean="0"/>
              <a:t> </a:t>
            </a:r>
            <a:r>
              <a:rPr lang="en-US" sz="2400" dirty="0" err="1" smtClean="0"/>
              <a:t>câu</a:t>
            </a:r>
            <a:r>
              <a:rPr lang="en-US" sz="2400" dirty="0" smtClean="0"/>
              <a:t> </a:t>
            </a:r>
            <a:r>
              <a:rPr lang="en-US" sz="2400" dirty="0" err="1" smtClean="0"/>
              <a:t>lệnh</a:t>
            </a:r>
            <a:r>
              <a:rPr lang="en-US" sz="2400" dirty="0" smtClean="0"/>
              <a:t>]</a:t>
            </a:r>
          </a:p>
          <a:p>
            <a:pPr marL="273050" indent="-273050" eaLnBrk="1" hangingPunct="1">
              <a:spcBef>
                <a:spcPct val="0"/>
              </a:spcBef>
              <a:buFont typeface="Wingdings" panose="05000000000000000000" pitchFamily="2" charset="2"/>
              <a:buNone/>
            </a:pPr>
            <a:r>
              <a:rPr lang="en-US" sz="2400" dirty="0" smtClean="0"/>
              <a:t>			break;                </a:t>
            </a:r>
          </a:p>
          <a:p>
            <a:pPr marL="273050" indent="-273050" eaLnBrk="1" hangingPunct="1">
              <a:spcBef>
                <a:spcPct val="0"/>
              </a:spcBef>
              <a:buFont typeface="Wingdings" panose="05000000000000000000" pitchFamily="2" charset="2"/>
              <a:buNone/>
            </a:pPr>
            <a:r>
              <a:rPr lang="en-US" sz="2400" dirty="0" smtClean="0">
                <a:sym typeface="Symbol" panose="05050102010706020507" pitchFamily="18" charset="2"/>
              </a:rPr>
              <a:t></a:t>
            </a:r>
            <a:endParaRPr lang="en-US" sz="2400" dirty="0" smtClean="0"/>
          </a:p>
          <a:p>
            <a:pPr marL="273050" indent="-273050" eaLnBrk="1" hangingPunct="1">
              <a:buFont typeface="Wingdings" panose="05000000000000000000" pitchFamily="2" charset="2"/>
              <a:buNone/>
            </a:pPr>
            <a:endParaRPr lang="en-US" sz="2400" dirty="0" smtClean="0"/>
          </a:p>
        </p:txBody>
      </p:sp>
      <p:sp>
        <p:nvSpPr>
          <p:cNvPr id="65540"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3AC24BC-4BFB-49AF-BBA9-19D259A1A92D}" type="slidenum">
              <a:rPr lang="en-US" smtClean="0">
                <a:solidFill>
                  <a:schemeClr val="bg1"/>
                </a:solidFill>
                <a:latin typeface="Verdana" panose="020B0604030504040204" pitchFamily="34" charset="0"/>
              </a:rPr>
              <a:pPr/>
              <a:t>60</a:t>
            </a:fld>
            <a:endParaRPr lang="en-US" smtClean="0">
              <a:solidFill>
                <a:schemeClr val="bg1"/>
              </a:solidFill>
              <a:latin typeface="Verdana" panose="020B0604030504040204" pitchFamily="34" charset="0"/>
            </a:endParaRPr>
          </a:p>
        </p:txBody>
      </p:sp>
      <p:sp>
        <p:nvSpPr>
          <p:cNvPr id="65541"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65542"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10" name="Line Callout 2 9"/>
          <p:cNvSpPr/>
          <p:nvPr/>
        </p:nvSpPr>
        <p:spPr>
          <a:xfrm>
            <a:off x="4114800" y="2362200"/>
            <a:ext cx="3429000" cy="838200"/>
          </a:xfrm>
          <a:prstGeom prst="borderCallout2">
            <a:avLst>
              <a:gd name="adj1" fmla="val 18750"/>
              <a:gd name="adj2" fmla="val -8333"/>
              <a:gd name="adj3" fmla="val 18750"/>
              <a:gd name="adj4" fmla="val -16667"/>
              <a:gd name="adj5" fmla="val -51136"/>
              <a:gd name="adj6" fmla="val -5064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800" dirty="0"/>
              <a:t>KQ </a:t>
            </a:r>
            <a:r>
              <a:rPr lang="en-US" sz="2800" dirty="0" err="1"/>
              <a:t>phải</a:t>
            </a:r>
            <a:r>
              <a:rPr lang="en-US" sz="2800" dirty="0"/>
              <a:t> </a:t>
            </a:r>
            <a:r>
              <a:rPr lang="en-US" sz="2800" dirty="0" err="1"/>
              <a:t>là</a:t>
            </a:r>
            <a:r>
              <a:rPr lang="en-US" sz="2800" dirty="0"/>
              <a:t> </a:t>
            </a:r>
            <a:r>
              <a:rPr lang="en-US" sz="2800" dirty="0" err="1"/>
              <a:t>nguyên</a:t>
            </a:r>
            <a:endParaRPr lang="en-US" sz="28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2"/>
          <p:cNvSpPr>
            <a:spLocks noGrp="1"/>
          </p:cNvSpPr>
          <p:nvPr>
            <p:ph type="title"/>
          </p:nvPr>
        </p:nvSpPr>
        <p:spPr>
          <a:xfrm>
            <a:off x="628650" y="15875"/>
            <a:ext cx="7886700" cy="1203325"/>
          </a:xfrm>
        </p:spPr>
        <p:txBody>
          <a:bodyPr>
            <a:normAutofit/>
          </a:bodyPr>
          <a:lstStyle/>
          <a:p>
            <a:pPr eaLnBrk="1" hangingPunct="1">
              <a:defRPr/>
            </a:pPr>
            <a:r>
              <a:rPr lang="en-US" sz="2800" dirty="0" smtClean="0"/>
              <a:t>VD: </a:t>
            </a:r>
            <a:r>
              <a:rPr lang="en-US" sz="2800" dirty="0" err="1"/>
              <a:t>Nhập</a:t>
            </a:r>
            <a:r>
              <a:rPr lang="en-US" sz="2800" dirty="0"/>
              <a:t> </a:t>
            </a:r>
            <a:r>
              <a:rPr lang="en-US" sz="2800" dirty="0" err="1"/>
              <a:t>vào</a:t>
            </a:r>
            <a:r>
              <a:rPr lang="en-US" sz="2800" dirty="0"/>
              <a:t> </a:t>
            </a:r>
            <a:r>
              <a:rPr lang="en-US" sz="2800" dirty="0" err="1"/>
              <a:t>số</a:t>
            </a:r>
            <a:r>
              <a:rPr lang="en-US" sz="2800" dirty="0"/>
              <a:t> </a:t>
            </a:r>
            <a:r>
              <a:rPr lang="en-US" sz="2800" dirty="0" err="1"/>
              <a:t>nguyên</a:t>
            </a:r>
            <a:r>
              <a:rPr lang="en-US" sz="2800" dirty="0"/>
              <a:t> n </a:t>
            </a:r>
            <a:r>
              <a:rPr lang="en-US" sz="2800" dirty="0" err="1"/>
              <a:t>có</a:t>
            </a:r>
            <a:r>
              <a:rPr lang="en-US" sz="2800" dirty="0"/>
              <a:t> </a:t>
            </a:r>
            <a:r>
              <a:rPr lang="en-US" sz="2800" dirty="0" err="1"/>
              <a:t>giá</a:t>
            </a:r>
            <a:r>
              <a:rPr lang="en-US" sz="2800" dirty="0"/>
              <a:t> </a:t>
            </a:r>
            <a:r>
              <a:rPr lang="en-US" sz="2800" dirty="0" err="1"/>
              <a:t>trị</a:t>
            </a:r>
            <a:r>
              <a:rPr lang="en-US" sz="2800" dirty="0"/>
              <a:t> </a:t>
            </a:r>
            <a:r>
              <a:rPr lang="en-US" sz="2800" dirty="0" err="1"/>
              <a:t>từ</a:t>
            </a:r>
            <a:r>
              <a:rPr lang="en-US" sz="2800" dirty="0"/>
              <a:t> 1 </a:t>
            </a:r>
            <a:r>
              <a:rPr lang="en-US" sz="2800" dirty="0" err="1"/>
              <a:t>đến</a:t>
            </a:r>
            <a:r>
              <a:rPr lang="en-US" sz="2800" dirty="0"/>
              <a:t> 5. In </a:t>
            </a:r>
            <a:r>
              <a:rPr lang="en-US" sz="2800" dirty="0" err="1"/>
              <a:t>cách</a:t>
            </a:r>
            <a:r>
              <a:rPr lang="en-US" sz="2800" dirty="0"/>
              <a:t> </a:t>
            </a:r>
            <a:r>
              <a:rPr lang="en-US" sz="2800" dirty="0" err="1"/>
              <a:t>đọc</a:t>
            </a:r>
            <a:r>
              <a:rPr lang="en-US" sz="2800" dirty="0"/>
              <a:t> </a:t>
            </a:r>
            <a:r>
              <a:rPr lang="en-US" sz="2800" dirty="0" err="1"/>
              <a:t>của</a:t>
            </a:r>
            <a:r>
              <a:rPr lang="en-US" sz="2800" dirty="0"/>
              <a:t> </a:t>
            </a:r>
            <a:r>
              <a:rPr lang="en-US" sz="2800" dirty="0" err="1"/>
              <a:t>số</a:t>
            </a:r>
            <a:r>
              <a:rPr lang="en-US" sz="2800" dirty="0"/>
              <a:t> </a:t>
            </a:r>
            <a:r>
              <a:rPr lang="en-US" sz="2800" dirty="0" err="1"/>
              <a:t>đó</a:t>
            </a:r>
            <a:r>
              <a:rPr lang="en-US" sz="2800" dirty="0"/>
              <a:t> </a:t>
            </a:r>
            <a:r>
              <a:rPr lang="en-US" sz="2800" dirty="0" err="1"/>
              <a:t>ra</a:t>
            </a:r>
            <a:r>
              <a:rPr lang="en-US" sz="2800" dirty="0"/>
              <a:t> </a:t>
            </a:r>
            <a:r>
              <a:rPr lang="en-US" sz="2800" dirty="0" err="1"/>
              <a:t>màn</a:t>
            </a:r>
            <a:r>
              <a:rPr lang="en-US" sz="2800" dirty="0"/>
              <a:t> </a:t>
            </a:r>
            <a:r>
              <a:rPr lang="en-US" sz="2800" dirty="0" err="1" smtClean="0"/>
              <a:t>hình</a:t>
            </a:r>
            <a:endParaRPr lang="en-US" sz="2800" dirty="0" smtClean="0"/>
          </a:p>
        </p:txBody>
      </p:sp>
      <p:sp>
        <p:nvSpPr>
          <p:cNvPr id="66563" name="Content Placeholder 2"/>
          <p:cNvSpPr>
            <a:spLocks noGrp="1"/>
          </p:cNvSpPr>
          <p:nvPr>
            <p:ph idx="1"/>
          </p:nvPr>
        </p:nvSpPr>
        <p:spPr>
          <a:xfrm>
            <a:off x="762000" y="1447800"/>
            <a:ext cx="8153400" cy="5410200"/>
          </a:xfrm>
        </p:spPr>
        <p:txBody>
          <a:bodyPr/>
          <a:lstStyle/>
          <a:p>
            <a:pPr marL="273050" indent="-273050" eaLnBrk="1" hangingPunct="1">
              <a:spcBef>
                <a:spcPct val="0"/>
              </a:spcBef>
              <a:buFont typeface="Wingdings" panose="05000000000000000000" pitchFamily="2" charset="2"/>
              <a:buNone/>
            </a:pPr>
            <a:r>
              <a:rPr lang="en-US" sz="2400" i="1" dirty="0" smtClean="0"/>
              <a:t>static void Main(string[] </a:t>
            </a:r>
            <a:r>
              <a:rPr lang="en-US" sz="2400" i="1" dirty="0" err="1" smtClean="0"/>
              <a:t>args</a:t>
            </a:r>
            <a:r>
              <a:rPr lang="en-US" sz="2400" i="1" dirty="0" smtClean="0"/>
              <a:t>)</a:t>
            </a:r>
          </a:p>
          <a:p>
            <a:pPr marL="273050" indent="-273050" eaLnBrk="1" hangingPunct="1">
              <a:spcBef>
                <a:spcPct val="0"/>
              </a:spcBef>
              <a:buFont typeface="Wingdings" panose="05000000000000000000" pitchFamily="2" charset="2"/>
              <a:buNone/>
            </a:pPr>
            <a:r>
              <a:rPr lang="en-US" sz="2400" i="1" dirty="0" smtClean="0"/>
              <a:t>{</a:t>
            </a:r>
          </a:p>
          <a:p>
            <a:pPr marL="273050" indent="-273050" eaLnBrk="1" hangingPunct="1">
              <a:spcBef>
                <a:spcPct val="0"/>
              </a:spcBef>
              <a:buFont typeface="Wingdings" panose="05000000000000000000" pitchFamily="2" charset="2"/>
              <a:buNone/>
            </a:pPr>
            <a:r>
              <a:rPr lang="en-US" sz="2400" i="1" dirty="0" smtClean="0"/>
              <a:t>            </a:t>
            </a:r>
            <a:r>
              <a:rPr lang="en-US" sz="2400" i="1" dirty="0" err="1" smtClean="0"/>
              <a:t>int</a:t>
            </a:r>
            <a:r>
              <a:rPr lang="en-US" sz="2400" i="1" dirty="0" smtClean="0"/>
              <a:t> n;</a:t>
            </a:r>
          </a:p>
          <a:p>
            <a:pPr marL="273050" indent="-273050" eaLnBrk="1" hangingPunct="1">
              <a:spcBef>
                <a:spcPct val="0"/>
              </a:spcBef>
              <a:buFont typeface="Wingdings" panose="05000000000000000000" pitchFamily="2" charset="2"/>
              <a:buNone/>
            </a:pPr>
            <a:r>
              <a:rPr lang="pt-BR" sz="2400" i="1" dirty="0" smtClean="0"/>
              <a:t>            Console.Write("Nhap vao n (1&lt;=n&lt;=5): ");</a:t>
            </a:r>
          </a:p>
          <a:p>
            <a:pPr marL="273050" indent="-273050" eaLnBrk="1" hangingPunct="1">
              <a:spcBef>
                <a:spcPct val="0"/>
              </a:spcBef>
              <a:buFont typeface="Wingdings" panose="05000000000000000000" pitchFamily="2" charset="2"/>
              <a:buNone/>
            </a:pPr>
            <a:r>
              <a:rPr lang="en-US" sz="2400" i="1" dirty="0" smtClean="0"/>
              <a:t>            n = </a:t>
            </a:r>
            <a:r>
              <a:rPr lang="en-US" sz="2400" i="1" dirty="0" err="1" smtClean="0"/>
              <a:t>int.Parse</a:t>
            </a:r>
            <a:r>
              <a:rPr lang="en-US" sz="2400" i="1" dirty="0" smtClean="0"/>
              <a:t>(</a:t>
            </a:r>
            <a:r>
              <a:rPr lang="en-US" sz="2400" i="1" dirty="0" err="1" smtClean="0"/>
              <a:t>Console.ReadLine</a:t>
            </a:r>
            <a:r>
              <a:rPr lang="en-US" sz="2400" i="1" dirty="0" smtClean="0"/>
              <a:t>());</a:t>
            </a:r>
          </a:p>
          <a:p>
            <a:pPr marL="273050" indent="-273050" eaLnBrk="1" hangingPunct="1">
              <a:spcBef>
                <a:spcPct val="0"/>
              </a:spcBef>
              <a:buFont typeface="Wingdings" panose="05000000000000000000" pitchFamily="2" charset="2"/>
              <a:buNone/>
            </a:pPr>
            <a:r>
              <a:rPr lang="en-US" sz="2400" i="1" dirty="0" smtClean="0"/>
              <a:t>            switch (n)</a:t>
            </a:r>
          </a:p>
          <a:p>
            <a:pPr marL="273050" indent="-273050" eaLnBrk="1" hangingPunct="1">
              <a:spcBef>
                <a:spcPct val="0"/>
              </a:spcBef>
              <a:buFont typeface="Wingdings" panose="05000000000000000000" pitchFamily="2" charset="2"/>
              <a:buNone/>
            </a:pPr>
            <a:r>
              <a:rPr lang="en-US" sz="2400" i="1" dirty="0" smtClean="0"/>
              <a:t>            {</a:t>
            </a:r>
          </a:p>
          <a:p>
            <a:pPr marL="273050" indent="-273050" eaLnBrk="1" hangingPunct="1">
              <a:spcBef>
                <a:spcPct val="0"/>
              </a:spcBef>
              <a:buFont typeface="Wingdings" panose="05000000000000000000" pitchFamily="2" charset="2"/>
              <a:buNone/>
            </a:pPr>
            <a:r>
              <a:rPr lang="en-US" sz="2400" i="1" dirty="0" smtClean="0"/>
              <a:t>                case 1: </a:t>
            </a:r>
            <a:r>
              <a:rPr lang="en-US" sz="2400" i="1" dirty="0" err="1" smtClean="0"/>
              <a:t>Console.WriteLine</a:t>
            </a:r>
            <a:r>
              <a:rPr lang="en-US" sz="2400" i="1" dirty="0" smtClean="0"/>
              <a:t>("So mot");	break;</a:t>
            </a:r>
          </a:p>
          <a:p>
            <a:pPr marL="273050" indent="-273050" eaLnBrk="1" hangingPunct="1">
              <a:spcBef>
                <a:spcPct val="0"/>
              </a:spcBef>
              <a:buFont typeface="Wingdings" panose="05000000000000000000" pitchFamily="2" charset="2"/>
              <a:buNone/>
            </a:pPr>
            <a:r>
              <a:rPr lang="en-US" sz="2400" i="1" dirty="0" smtClean="0"/>
              <a:t>                case 2: </a:t>
            </a:r>
            <a:r>
              <a:rPr lang="en-US" sz="2400" i="1" dirty="0" err="1" smtClean="0"/>
              <a:t>Console.WriteLine</a:t>
            </a:r>
            <a:r>
              <a:rPr lang="en-US" sz="2400" i="1" dirty="0" smtClean="0"/>
              <a:t>("So </a:t>
            </a:r>
            <a:r>
              <a:rPr lang="en-US" sz="2400" i="1" dirty="0" err="1" smtClean="0"/>
              <a:t>hai</a:t>
            </a:r>
            <a:r>
              <a:rPr lang="en-US" sz="2400" i="1" dirty="0" smtClean="0"/>
              <a:t>");	break;</a:t>
            </a:r>
          </a:p>
          <a:p>
            <a:pPr marL="273050" indent="-273050" eaLnBrk="1" hangingPunct="1">
              <a:spcBef>
                <a:spcPct val="0"/>
              </a:spcBef>
              <a:buFont typeface="Wingdings" panose="05000000000000000000" pitchFamily="2" charset="2"/>
              <a:buNone/>
            </a:pPr>
            <a:r>
              <a:rPr lang="en-US" sz="2400" i="1" dirty="0" smtClean="0"/>
              <a:t>                case 3: </a:t>
            </a:r>
            <a:r>
              <a:rPr lang="en-US" sz="2400" i="1" dirty="0" err="1" smtClean="0"/>
              <a:t>Console.WriteLine</a:t>
            </a:r>
            <a:r>
              <a:rPr lang="en-US" sz="2400" i="1" dirty="0" smtClean="0"/>
              <a:t>("So </a:t>
            </a:r>
            <a:r>
              <a:rPr lang="en-US" sz="2400" i="1" dirty="0" err="1" smtClean="0"/>
              <a:t>ba</a:t>
            </a:r>
            <a:r>
              <a:rPr lang="en-US" sz="2400" i="1" dirty="0" smtClean="0"/>
              <a:t>");      break;</a:t>
            </a:r>
          </a:p>
          <a:p>
            <a:pPr marL="273050" indent="-273050" eaLnBrk="1" hangingPunct="1">
              <a:spcBef>
                <a:spcPct val="0"/>
              </a:spcBef>
              <a:buFont typeface="Wingdings" panose="05000000000000000000" pitchFamily="2" charset="2"/>
              <a:buNone/>
            </a:pPr>
            <a:r>
              <a:rPr lang="en-US" sz="2400" i="1" dirty="0" smtClean="0"/>
              <a:t>                case 4: </a:t>
            </a:r>
            <a:r>
              <a:rPr lang="en-US" sz="2400" i="1" dirty="0" err="1" smtClean="0"/>
              <a:t>Console.WriteLine</a:t>
            </a:r>
            <a:r>
              <a:rPr lang="en-US" sz="2400" i="1" dirty="0" smtClean="0"/>
              <a:t>("So bon");    break;</a:t>
            </a:r>
          </a:p>
          <a:p>
            <a:pPr marL="273050" indent="-273050" eaLnBrk="1" hangingPunct="1">
              <a:spcBef>
                <a:spcPct val="0"/>
              </a:spcBef>
              <a:buFont typeface="Wingdings" panose="05000000000000000000" pitchFamily="2" charset="2"/>
              <a:buNone/>
            </a:pPr>
            <a:r>
              <a:rPr lang="en-US" sz="2400" i="1" dirty="0" smtClean="0"/>
              <a:t>                case 5: </a:t>
            </a:r>
            <a:r>
              <a:rPr lang="en-US" sz="2400" i="1" dirty="0" err="1" smtClean="0"/>
              <a:t>Console.WriteLine</a:t>
            </a:r>
            <a:r>
              <a:rPr lang="en-US" sz="2400" i="1" dirty="0" smtClean="0"/>
              <a:t>("So </a:t>
            </a:r>
            <a:r>
              <a:rPr lang="en-US" sz="2400" i="1" dirty="0" err="1" smtClean="0"/>
              <a:t>nam</a:t>
            </a:r>
            <a:r>
              <a:rPr lang="en-US" sz="2400" i="1" dirty="0" smtClean="0"/>
              <a:t>");   break;</a:t>
            </a:r>
          </a:p>
          <a:p>
            <a:pPr marL="273050" indent="-273050" eaLnBrk="1" hangingPunct="1">
              <a:spcBef>
                <a:spcPct val="0"/>
              </a:spcBef>
              <a:buFont typeface="Wingdings" panose="05000000000000000000" pitchFamily="2" charset="2"/>
              <a:buNone/>
            </a:pPr>
            <a:r>
              <a:rPr lang="en-US" sz="2400" i="1" dirty="0" smtClean="0"/>
              <a:t>                default : </a:t>
            </a:r>
            <a:r>
              <a:rPr lang="en-US" sz="2400" i="1" dirty="0" err="1" smtClean="0"/>
              <a:t>Console.WriteLine</a:t>
            </a:r>
            <a:r>
              <a:rPr lang="en-US" sz="2400" i="1" dirty="0" smtClean="0"/>
              <a:t>(“</a:t>
            </a:r>
            <a:r>
              <a:rPr lang="en-US" sz="2400" i="1" dirty="0" err="1" smtClean="0"/>
              <a:t>Gia</a:t>
            </a:r>
            <a:r>
              <a:rPr lang="en-US" sz="2400" i="1" dirty="0" smtClean="0"/>
              <a:t> tri </a:t>
            </a:r>
            <a:r>
              <a:rPr lang="en-US" sz="2400" i="1" dirty="0" err="1" smtClean="0"/>
              <a:t>khong</a:t>
            </a:r>
            <a:r>
              <a:rPr lang="en-US" sz="2400" i="1" dirty="0" smtClean="0"/>
              <a:t> hop le");</a:t>
            </a:r>
          </a:p>
          <a:p>
            <a:pPr marL="273050" indent="-273050" eaLnBrk="1" hangingPunct="1">
              <a:spcBef>
                <a:spcPct val="0"/>
              </a:spcBef>
              <a:buFont typeface="Wingdings" panose="05000000000000000000" pitchFamily="2" charset="2"/>
              <a:buNone/>
            </a:pPr>
            <a:r>
              <a:rPr lang="en-US" sz="2400" i="1" dirty="0" smtClean="0"/>
              <a:t>				break;</a:t>
            </a:r>
          </a:p>
          <a:p>
            <a:pPr marL="273050" indent="-273050" eaLnBrk="1" hangingPunct="1">
              <a:spcBef>
                <a:spcPct val="0"/>
              </a:spcBef>
              <a:buFont typeface="Wingdings" panose="05000000000000000000" pitchFamily="2" charset="2"/>
              <a:buNone/>
            </a:pPr>
            <a:r>
              <a:rPr lang="en-US" sz="2400" i="1" dirty="0" smtClean="0"/>
              <a:t>            }</a:t>
            </a:r>
          </a:p>
          <a:p>
            <a:pPr marL="273050" indent="-273050" eaLnBrk="1" hangingPunct="1">
              <a:spcBef>
                <a:spcPct val="0"/>
              </a:spcBef>
              <a:buFont typeface="Wingdings" panose="05000000000000000000" pitchFamily="2" charset="2"/>
              <a:buNone/>
            </a:pPr>
            <a:r>
              <a:rPr lang="en-US" sz="2400" i="1" dirty="0" smtClean="0"/>
              <a:t>}</a:t>
            </a:r>
            <a:endParaRPr lang="en-US" sz="1600" i="1" dirty="0" smtClean="0"/>
          </a:p>
        </p:txBody>
      </p:sp>
      <p:sp>
        <p:nvSpPr>
          <p:cNvPr id="66564"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5A857A7-D42F-4592-95FB-AB1BD378DF5B}" type="slidenum">
              <a:rPr lang="en-US" smtClean="0">
                <a:solidFill>
                  <a:schemeClr val="bg1"/>
                </a:solidFill>
                <a:latin typeface="Verdana" panose="020B0604030504040204" pitchFamily="34" charset="0"/>
              </a:rPr>
              <a:pPr/>
              <a:t>61</a:t>
            </a:fld>
            <a:endParaRPr lang="en-US" smtClean="0">
              <a:solidFill>
                <a:schemeClr val="bg1"/>
              </a:solidFill>
              <a:latin typeface="Verdana" panose="020B0604030504040204" pitchFamily="34" charset="0"/>
            </a:endParaRPr>
          </a:p>
        </p:txBody>
      </p:sp>
      <p:sp>
        <p:nvSpPr>
          <p:cNvPr id="66565"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66566"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dirty="0" err="1" smtClean="0"/>
              <a:t>Bài</a:t>
            </a:r>
            <a:r>
              <a:rPr lang="en-US" dirty="0" smtClean="0"/>
              <a:t> </a:t>
            </a:r>
            <a:r>
              <a:rPr lang="en-US" dirty="0" err="1" smtClean="0"/>
              <a:t>tập</a:t>
            </a:r>
            <a:endParaRPr lang="en-US" dirty="0" smtClean="0"/>
          </a:p>
        </p:txBody>
      </p:sp>
      <p:sp>
        <p:nvSpPr>
          <p:cNvPr id="67587" name="Content Placeholder 2"/>
          <p:cNvSpPr>
            <a:spLocks noGrp="1"/>
          </p:cNvSpPr>
          <p:nvPr>
            <p:ph idx="1"/>
          </p:nvPr>
        </p:nvSpPr>
        <p:spPr>
          <a:xfrm>
            <a:off x="628650" y="1752600"/>
            <a:ext cx="7886700" cy="4424362"/>
          </a:xfrm>
        </p:spPr>
        <p:txBody>
          <a:bodyPr/>
          <a:lstStyle/>
          <a:p>
            <a:pPr algn="just" eaLnBrk="1" hangingPunct="1">
              <a:lnSpc>
                <a:spcPct val="150000"/>
              </a:lnSpc>
            </a:pPr>
            <a:r>
              <a:rPr lang="fr-FR" dirty="0" err="1" smtClean="0"/>
              <a:t>Nhập</a:t>
            </a:r>
            <a:r>
              <a:rPr lang="fr-FR" dirty="0" smtClean="0"/>
              <a:t> </a:t>
            </a:r>
            <a:r>
              <a:rPr lang="fr-FR" dirty="0" err="1" smtClean="0"/>
              <a:t>vào</a:t>
            </a:r>
            <a:r>
              <a:rPr lang="fr-FR" dirty="0" smtClean="0"/>
              <a:t> </a:t>
            </a:r>
            <a:r>
              <a:rPr lang="fr-FR" dirty="0" err="1" smtClean="0"/>
              <a:t>hai</a:t>
            </a:r>
            <a:r>
              <a:rPr lang="fr-FR" dirty="0" smtClean="0"/>
              <a:t> </a:t>
            </a:r>
            <a:r>
              <a:rPr lang="fr-FR" dirty="0" err="1" smtClean="0"/>
              <a:t>sô</a:t>
            </a:r>
            <a:r>
              <a:rPr lang="fr-FR" dirty="0" smtClean="0"/>
              <a:t>́ </a:t>
            </a:r>
            <a:r>
              <a:rPr lang="fr-FR" dirty="0" err="1" smtClean="0"/>
              <a:t>nguyên</a:t>
            </a:r>
            <a:r>
              <a:rPr lang="fr-FR" dirty="0" smtClean="0"/>
              <a:t> a, b. In ra </a:t>
            </a:r>
            <a:r>
              <a:rPr lang="fr-FR" dirty="0" err="1" smtClean="0"/>
              <a:t>màn</a:t>
            </a:r>
            <a:r>
              <a:rPr lang="fr-FR" dirty="0" smtClean="0"/>
              <a:t> </a:t>
            </a:r>
            <a:r>
              <a:rPr lang="fr-FR" dirty="0" err="1" smtClean="0"/>
              <a:t>hình</a:t>
            </a:r>
            <a:r>
              <a:rPr lang="fr-FR" dirty="0" smtClean="0"/>
              <a:t> </a:t>
            </a:r>
            <a:r>
              <a:rPr lang="fr-FR" dirty="0" err="1" smtClean="0"/>
              <a:t>gia</a:t>
            </a:r>
            <a:r>
              <a:rPr lang="fr-FR" dirty="0" smtClean="0"/>
              <a:t>́ trị </a:t>
            </a:r>
            <a:r>
              <a:rPr lang="fr-FR" dirty="0" err="1" smtClean="0"/>
              <a:t>lớn</a:t>
            </a:r>
            <a:r>
              <a:rPr lang="fr-FR" dirty="0" smtClean="0"/>
              <a:t> </a:t>
            </a:r>
            <a:r>
              <a:rPr lang="fr-FR" dirty="0" err="1" smtClean="0"/>
              <a:t>nhất</a:t>
            </a:r>
            <a:r>
              <a:rPr lang="fr-FR" dirty="0" smtClean="0"/>
              <a:t>.</a:t>
            </a:r>
            <a:endParaRPr lang="en-US" dirty="0" smtClean="0"/>
          </a:p>
          <a:p>
            <a:pPr algn="just" eaLnBrk="1" hangingPunct="1">
              <a:lnSpc>
                <a:spcPct val="150000"/>
              </a:lnSpc>
            </a:pPr>
            <a:r>
              <a:rPr lang="fr-FR" dirty="0" smtClean="0"/>
              <a:t>Cho </a:t>
            </a:r>
            <a:r>
              <a:rPr lang="fr-FR" dirty="0" err="1" smtClean="0"/>
              <a:t>ba</a:t>
            </a:r>
            <a:r>
              <a:rPr lang="fr-FR" dirty="0" smtClean="0"/>
              <a:t> </a:t>
            </a:r>
            <a:r>
              <a:rPr lang="fr-FR" dirty="0" err="1" smtClean="0"/>
              <a:t>sô</a:t>
            </a:r>
            <a:r>
              <a:rPr lang="fr-FR" dirty="0" smtClean="0"/>
              <a:t>́ a, b, c </a:t>
            </a:r>
            <a:r>
              <a:rPr lang="fr-FR" dirty="0" err="1" smtClean="0"/>
              <a:t>đọc</a:t>
            </a:r>
            <a:r>
              <a:rPr lang="fr-FR" dirty="0" smtClean="0"/>
              <a:t> </a:t>
            </a:r>
            <a:r>
              <a:rPr lang="fr-FR" dirty="0" err="1" smtClean="0"/>
              <a:t>vào</a:t>
            </a:r>
            <a:r>
              <a:rPr lang="fr-FR" dirty="0" smtClean="0"/>
              <a:t> </a:t>
            </a:r>
            <a:r>
              <a:rPr lang="fr-FR" dirty="0" err="1" smtClean="0"/>
              <a:t>tư</a:t>
            </a:r>
            <a:r>
              <a:rPr lang="fr-FR" dirty="0" smtClean="0"/>
              <a:t>̀ </a:t>
            </a:r>
            <a:r>
              <a:rPr lang="fr-FR" dirty="0" err="1" smtClean="0"/>
              <a:t>bàn</a:t>
            </a:r>
            <a:r>
              <a:rPr lang="fr-FR" dirty="0" smtClean="0"/>
              <a:t> </a:t>
            </a:r>
            <a:r>
              <a:rPr lang="fr-FR" dirty="0" err="1" smtClean="0"/>
              <a:t>phím</a:t>
            </a:r>
            <a:r>
              <a:rPr lang="fr-FR" dirty="0" smtClean="0"/>
              <a:t>. </a:t>
            </a:r>
            <a:r>
              <a:rPr lang="fr-FR" dirty="0" err="1" smtClean="0"/>
              <a:t>Hãy</a:t>
            </a:r>
            <a:r>
              <a:rPr lang="fr-FR" dirty="0" smtClean="0"/>
              <a:t> </a:t>
            </a:r>
            <a:r>
              <a:rPr lang="fr-FR" dirty="0" err="1" smtClean="0"/>
              <a:t>tìm</a:t>
            </a:r>
            <a:r>
              <a:rPr lang="fr-FR" dirty="0" smtClean="0"/>
              <a:t> </a:t>
            </a:r>
            <a:r>
              <a:rPr lang="fr-FR" dirty="0" err="1" smtClean="0"/>
              <a:t>gia</a:t>
            </a:r>
            <a:r>
              <a:rPr lang="fr-FR" dirty="0" smtClean="0"/>
              <a:t>́ trị </a:t>
            </a:r>
            <a:r>
              <a:rPr lang="fr-FR" dirty="0" err="1" smtClean="0"/>
              <a:t>lớn</a:t>
            </a:r>
            <a:r>
              <a:rPr lang="fr-FR" dirty="0" smtClean="0"/>
              <a:t> </a:t>
            </a:r>
            <a:r>
              <a:rPr lang="fr-FR" dirty="0" err="1" smtClean="0"/>
              <a:t>nhất</a:t>
            </a:r>
            <a:r>
              <a:rPr lang="fr-FR" dirty="0" smtClean="0"/>
              <a:t> </a:t>
            </a:r>
            <a:r>
              <a:rPr lang="fr-FR" dirty="0" err="1" smtClean="0"/>
              <a:t>của</a:t>
            </a:r>
            <a:r>
              <a:rPr lang="fr-FR" dirty="0" smtClean="0"/>
              <a:t> </a:t>
            </a:r>
            <a:r>
              <a:rPr lang="fr-FR" dirty="0" err="1" smtClean="0"/>
              <a:t>ba</a:t>
            </a:r>
            <a:r>
              <a:rPr lang="fr-FR" dirty="0" smtClean="0"/>
              <a:t> </a:t>
            </a:r>
            <a:r>
              <a:rPr lang="fr-FR" dirty="0" err="1" smtClean="0"/>
              <a:t>sô</a:t>
            </a:r>
            <a:r>
              <a:rPr lang="fr-FR" dirty="0" smtClean="0"/>
              <a:t>́ </a:t>
            </a:r>
            <a:r>
              <a:rPr lang="fr-FR" dirty="0" err="1" smtClean="0"/>
              <a:t>trên</a:t>
            </a:r>
            <a:r>
              <a:rPr lang="fr-FR" dirty="0" smtClean="0"/>
              <a:t> và in ra </a:t>
            </a:r>
            <a:r>
              <a:rPr lang="fr-FR" dirty="0" err="1" smtClean="0"/>
              <a:t>kết</a:t>
            </a:r>
            <a:r>
              <a:rPr lang="fr-FR" dirty="0" smtClean="0"/>
              <a:t> quả.</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smtClean="0"/>
              <a:t>Cấu trúc lặp</a:t>
            </a:r>
          </a:p>
        </p:txBody>
      </p:sp>
      <p:sp>
        <p:nvSpPr>
          <p:cNvPr id="68611" name="Content Placeholder 2"/>
          <p:cNvSpPr>
            <a:spLocks noGrp="1"/>
          </p:cNvSpPr>
          <p:nvPr>
            <p:ph idx="1"/>
          </p:nvPr>
        </p:nvSpPr>
        <p:spPr/>
        <p:txBody>
          <a:bodyPr/>
          <a:lstStyle/>
          <a:p>
            <a:pPr>
              <a:lnSpc>
                <a:spcPct val="150000"/>
              </a:lnSpc>
            </a:pPr>
            <a:r>
              <a:rPr lang="en-US" smtClean="0"/>
              <a:t>while</a:t>
            </a:r>
          </a:p>
          <a:p>
            <a:pPr>
              <a:lnSpc>
                <a:spcPct val="150000"/>
              </a:lnSpc>
            </a:pPr>
            <a:r>
              <a:rPr lang="en-US" smtClean="0"/>
              <a:t>for</a:t>
            </a:r>
          </a:p>
          <a:p>
            <a:pPr>
              <a:lnSpc>
                <a:spcPct val="150000"/>
              </a:lnSpc>
            </a:pPr>
            <a:r>
              <a:rPr lang="en-US" smtClean="0"/>
              <a:t>do…while</a:t>
            </a:r>
          </a:p>
          <a:p>
            <a:pPr>
              <a:lnSpc>
                <a:spcPct val="150000"/>
              </a:lnSpc>
            </a:pPr>
            <a:r>
              <a:rPr lang="en-US" smtClean="0"/>
              <a:t>foreach</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smtClean="0"/>
              <a:t>Cấu trúc lặp while và for</a:t>
            </a:r>
          </a:p>
        </p:txBody>
      </p:sp>
      <p:graphicFrame>
        <p:nvGraphicFramePr>
          <p:cNvPr id="69636" name="Object 2"/>
          <p:cNvGraphicFramePr>
            <a:graphicFrameLocks noChangeAspect="1"/>
          </p:cNvGraphicFramePr>
          <p:nvPr>
            <p:extLst>
              <p:ext uri="{D42A27DB-BD31-4B8C-83A1-F6EECF244321}">
                <p14:modId xmlns="" xmlns:p14="http://schemas.microsoft.com/office/powerpoint/2010/main" val="3825534634"/>
              </p:ext>
            </p:extLst>
          </p:nvPr>
        </p:nvGraphicFramePr>
        <p:xfrm>
          <a:off x="609600" y="974725"/>
          <a:ext cx="8139113" cy="5807075"/>
        </p:xfrm>
        <a:graphic>
          <a:graphicData uri="http://schemas.openxmlformats.org/presentationml/2006/ole">
            <p:oleObj spid="_x0000_s69692" name="Visio" r:id="rId3" imgW="4727540" imgH="3520659" progId="">
              <p:embed/>
            </p:oleObj>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smtClean="0"/>
              <a:t>Hoạt động cấu trúc lặp while và for</a:t>
            </a:r>
          </a:p>
        </p:txBody>
      </p:sp>
      <p:sp>
        <p:nvSpPr>
          <p:cNvPr id="70659" name="Content Placeholder 2"/>
          <p:cNvSpPr>
            <a:spLocks noGrp="1"/>
          </p:cNvSpPr>
          <p:nvPr>
            <p:ph idx="1"/>
          </p:nvPr>
        </p:nvSpPr>
        <p:spPr/>
        <p:txBody>
          <a:bodyPr/>
          <a:lstStyle/>
          <a:p>
            <a:pPr eaLnBrk="1" hangingPunct="1">
              <a:lnSpc>
                <a:spcPct val="150000"/>
              </a:lnSpc>
              <a:spcBef>
                <a:spcPct val="20000"/>
              </a:spcBef>
              <a:buClr>
                <a:schemeClr val="hlink"/>
              </a:buClr>
            </a:pPr>
            <a:r>
              <a:rPr lang="en-US" u="sng" smtClean="0"/>
              <a:t>Bước 1:</a:t>
            </a:r>
            <a:r>
              <a:rPr lang="en-US" smtClean="0"/>
              <a:t> Thực hiện khởi gán</a:t>
            </a:r>
          </a:p>
          <a:p>
            <a:pPr eaLnBrk="1" hangingPunct="1">
              <a:lnSpc>
                <a:spcPct val="150000"/>
              </a:lnSpc>
              <a:spcBef>
                <a:spcPct val="20000"/>
              </a:spcBef>
              <a:buClr>
                <a:schemeClr val="hlink"/>
              </a:buClr>
            </a:pPr>
            <a:r>
              <a:rPr lang="en-US" u="sng" smtClean="0"/>
              <a:t>Bước 2:</a:t>
            </a:r>
            <a:r>
              <a:rPr lang="en-US" smtClean="0"/>
              <a:t> Kiểm tra biểu thức điều kiện</a:t>
            </a:r>
          </a:p>
          <a:p>
            <a:pPr algn="just" eaLnBrk="1" hangingPunct="1">
              <a:lnSpc>
                <a:spcPct val="150000"/>
              </a:lnSpc>
              <a:spcBef>
                <a:spcPct val="20000"/>
              </a:spcBef>
              <a:buClr>
                <a:schemeClr val="hlink"/>
              </a:buClr>
              <a:buFontTx/>
              <a:buChar char="-"/>
            </a:pPr>
            <a:r>
              <a:rPr lang="en-US" smtClean="0"/>
              <a:t>Nếu kết quả là true thì cho thực hiện các lệnh của vòng lặp, thực hiện biểu thức tăng/ giảm. Quay trở lại bước 2.</a:t>
            </a:r>
          </a:p>
          <a:p>
            <a:pPr algn="just" eaLnBrk="1" hangingPunct="1">
              <a:lnSpc>
                <a:spcPct val="150000"/>
              </a:lnSpc>
              <a:spcBef>
                <a:spcPct val="20000"/>
              </a:spcBef>
              <a:buClr>
                <a:schemeClr val="hlink"/>
              </a:buClr>
              <a:buFontTx/>
              <a:buChar char="-"/>
            </a:pPr>
            <a:r>
              <a:rPr lang="en-US" smtClean="0"/>
              <a:t>Ngược lại kết thúc vòng lặp.</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2"/>
          <p:cNvSpPr>
            <a:spLocks noGrp="1"/>
          </p:cNvSpPr>
          <p:nvPr>
            <p:ph type="title"/>
          </p:nvPr>
        </p:nvSpPr>
        <p:spPr/>
        <p:txBody>
          <a:bodyPr/>
          <a:lstStyle/>
          <a:p>
            <a:pPr eaLnBrk="1" hangingPunct="1"/>
            <a:r>
              <a:rPr lang="en-US" smtClean="0"/>
              <a:t>Cấu trúc lặp while</a:t>
            </a:r>
          </a:p>
        </p:txBody>
      </p:sp>
      <p:sp>
        <p:nvSpPr>
          <p:cNvPr id="71683" name="Content Placeholder 2"/>
          <p:cNvSpPr>
            <a:spLocks noGrp="1"/>
          </p:cNvSpPr>
          <p:nvPr>
            <p:ph idx="1"/>
          </p:nvPr>
        </p:nvSpPr>
        <p:spPr>
          <a:xfrm>
            <a:off x="628650" y="1690688"/>
            <a:ext cx="8210550" cy="4783137"/>
          </a:xfrm>
        </p:spPr>
        <p:txBody>
          <a:bodyPr/>
          <a:lstStyle/>
          <a:p>
            <a:pPr eaLnBrk="1" hangingPunct="1">
              <a:lnSpc>
                <a:spcPct val="150000"/>
              </a:lnSpc>
              <a:buFont typeface="Wingdings" panose="05000000000000000000" pitchFamily="2" charset="2"/>
              <a:buNone/>
            </a:pPr>
            <a:r>
              <a:rPr lang="en-US" smtClean="0"/>
              <a:t>&lt; Khởi gán&gt;;</a:t>
            </a:r>
          </a:p>
          <a:p>
            <a:pPr eaLnBrk="1" hangingPunct="1">
              <a:lnSpc>
                <a:spcPct val="150000"/>
              </a:lnSpc>
              <a:buFont typeface="Wingdings" panose="05000000000000000000" pitchFamily="2" charset="2"/>
              <a:buNone/>
            </a:pPr>
            <a:r>
              <a:rPr lang="en-US" smtClean="0"/>
              <a:t>while (&lt;biểu thức điều kiện&gt;)</a:t>
            </a:r>
          </a:p>
          <a:p>
            <a:pPr eaLnBrk="1" hangingPunct="1">
              <a:lnSpc>
                <a:spcPct val="150000"/>
              </a:lnSpc>
              <a:buFont typeface="Wingdings" panose="05000000000000000000" pitchFamily="2" charset="2"/>
              <a:buNone/>
            </a:pPr>
            <a:r>
              <a:rPr lang="en-US" smtClean="0">
                <a:sym typeface="Symbol" panose="05050102010706020507" pitchFamily="18" charset="2"/>
              </a:rPr>
              <a:t></a:t>
            </a:r>
            <a:endParaRPr lang="en-US" smtClean="0"/>
          </a:p>
          <a:p>
            <a:pPr eaLnBrk="1" hangingPunct="1">
              <a:lnSpc>
                <a:spcPct val="150000"/>
              </a:lnSpc>
              <a:buFont typeface="Wingdings" panose="05000000000000000000" pitchFamily="2" charset="2"/>
              <a:buNone/>
            </a:pPr>
            <a:r>
              <a:rPr lang="en-US" smtClean="0"/>
              <a:t>		lệnh/ khối lệnh;</a:t>
            </a:r>
          </a:p>
          <a:p>
            <a:pPr eaLnBrk="1" hangingPunct="1">
              <a:lnSpc>
                <a:spcPct val="150000"/>
              </a:lnSpc>
              <a:buFont typeface="Wingdings" panose="05000000000000000000" pitchFamily="2" charset="2"/>
              <a:buNone/>
            </a:pPr>
            <a:r>
              <a:rPr lang="en-US" smtClean="0"/>
              <a:t>		&lt;tăng/giảm chỉ số lặp&gt;;</a:t>
            </a:r>
          </a:p>
          <a:p>
            <a:pPr eaLnBrk="1" hangingPunct="1">
              <a:lnSpc>
                <a:spcPct val="150000"/>
              </a:lnSpc>
              <a:buFont typeface="Wingdings" panose="05000000000000000000" pitchFamily="2" charset="2"/>
              <a:buNone/>
            </a:pPr>
            <a:r>
              <a:rPr lang="en-US" smtClean="0">
                <a:sym typeface="Symbol" panose="05050102010706020507" pitchFamily="18" charset="2"/>
              </a:rPr>
              <a:t></a:t>
            </a:r>
            <a:endParaRPr lang="en-US" smtClean="0"/>
          </a:p>
        </p:txBody>
      </p:sp>
      <p:sp>
        <p:nvSpPr>
          <p:cNvPr id="71684"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DC27625-8BD4-419D-AB56-7AE055E30A2F}" type="slidenum">
              <a:rPr lang="en-US" smtClean="0">
                <a:solidFill>
                  <a:schemeClr val="bg1"/>
                </a:solidFill>
                <a:latin typeface="Verdana" panose="020B0604030504040204" pitchFamily="34" charset="0"/>
              </a:rPr>
              <a:pPr/>
              <a:t>66</a:t>
            </a:fld>
            <a:endParaRPr lang="en-US" smtClean="0">
              <a:solidFill>
                <a:schemeClr val="bg1"/>
              </a:solidFill>
              <a:latin typeface="Verdana" panose="020B0604030504040204" pitchFamily="34" charset="0"/>
            </a:endParaRPr>
          </a:p>
        </p:txBody>
      </p:sp>
      <p:sp>
        <p:nvSpPr>
          <p:cNvPr id="71685"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71686"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628650" y="0"/>
            <a:ext cx="7886700" cy="1066800"/>
          </a:xfrm>
        </p:spPr>
        <p:txBody>
          <a:bodyPr/>
          <a:lstStyle/>
          <a:p>
            <a:r>
              <a:rPr lang="en-US" sz="3200" smtClean="0"/>
              <a:t>VD: Xuất ra màn hình 10 dòng chữ ABC</a:t>
            </a:r>
          </a:p>
        </p:txBody>
      </p:sp>
      <p:sp>
        <p:nvSpPr>
          <p:cNvPr id="72707" name="Content Placeholder 2"/>
          <p:cNvSpPr>
            <a:spLocks noGrp="1"/>
          </p:cNvSpPr>
          <p:nvPr>
            <p:ph idx="1"/>
          </p:nvPr>
        </p:nvSpPr>
        <p:spPr>
          <a:xfrm>
            <a:off x="628650" y="1600200"/>
            <a:ext cx="8362950" cy="5257800"/>
          </a:xfrm>
        </p:spPr>
        <p:txBody>
          <a:bodyPr/>
          <a:lstStyle/>
          <a:p>
            <a:pPr eaLnBrk="1" hangingPunct="1">
              <a:buFont typeface="Wingdings" panose="05000000000000000000" pitchFamily="2" charset="2"/>
              <a:buNone/>
            </a:pPr>
            <a:r>
              <a:rPr lang="en-US" i="1" dirty="0" smtClean="0"/>
              <a:t>static void Main(string[] </a:t>
            </a:r>
            <a:r>
              <a:rPr lang="en-US" i="1" dirty="0" err="1" smtClean="0"/>
              <a:t>args</a:t>
            </a:r>
            <a:r>
              <a:rPr lang="en-US" i="1" dirty="0" smtClean="0"/>
              <a:t>)</a:t>
            </a:r>
          </a:p>
          <a:p>
            <a:pPr eaLnBrk="1" hangingPunct="1">
              <a:buFont typeface="Wingdings" panose="05000000000000000000" pitchFamily="2" charset="2"/>
              <a:buNone/>
            </a:pPr>
            <a:r>
              <a:rPr lang="en-US" i="1" dirty="0" smtClean="0"/>
              <a:t>{</a:t>
            </a:r>
          </a:p>
          <a:p>
            <a:pPr eaLnBrk="1" hangingPunct="1">
              <a:buFont typeface="Wingdings" panose="05000000000000000000" pitchFamily="2" charset="2"/>
              <a:buNone/>
            </a:pPr>
            <a:r>
              <a:rPr lang="en-US" i="1" dirty="0" smtClean="0"/>
              <a:t>        </a:t>
            </a:r>
            <a:r>
              <a:rPr lang="en-US" i="1" dirty="0" err="1" smtClean="0"/>
              <a:t>int</a:t>
            </a:r>
            <a:r>
              <a:rPr lang="en-US" i="1" dirty="0" smtClean="0"/>
              <a:t> d = 1;</a:t>
            </a:r>
          </a:p>
          <a:p>
            <a:pPr eaLnBrk="1" hangingPunct="1">
              <a:buFont typeface="Wingdings" panose="05000000000000000000" pitchFamily="2" charset="2"/>
              <a:buNone/>
            </a:pPr>
            <a:r>
              <a:rPr lang="en-US" i="1" dirty="0" smtClean="0"/>
              <a:t>        while (d &lt;= 10)</a:t>
            </a:r>
          </a:p>
          <a:p>
            <a:pPr eaLnBrk="1" hangingPunct="1">
              <a:buFont typeface="Wingdings" panose="05000000000000000000" pitchFamily="2" charset="2"/>
              <a:buNone/>
            </a:pPr>
            <a:r>
              <a:rPr lang="en-US" i="1" dirty="0" smtClean="0"/>
              <a:t>        {</a:t>
            </a:r>
          </a:p>
          <a:p>
            <a:pPr eaLnBrk="1" hangingPunct="1">
              <a:buFont typeface="Wingdings" panose="05000000000000000000" pitchFamily="2" charset="2"/>
              <a:buNone/>
            </a:pPr>
            <a:r>
              <a:rPr lang="en-US" i="1" dirty="0" smtClean="0"/>
              <a:t>             </a:t>
            </a:r>
            <a:r>
              <a:rPr lang="en-US" i="1" dirty="0" err="1" smtClean="0"/>
              <a:t>Console.WriteLine</a:t>
            </a:r>
            <a:r>
              <a:rPr lang="en-US" i="1" dirty="0" smtClean="0"/>
              <a:t>("Dong {0}: ABC", d);</a:t>
            </a:r>
          </a:p>
          <a:p>
            <a:pPr eaLnBrk="1" hangingPunct="1">
              <a:buFont typeface="Wingdings" panose="05000000000000000000" pitchFamily="2" charset="2"/>
              <a:buNone/>
            </a:pPr>
            <a:r>
              <a:rPr lang="en-US" i="1" dirty="0" smtClean="0"/>
              <a:t>             d++;</a:t>
            </a:r>
          </a:p>
          <a:p>
            <a:pPr eaLnBrk="1" hangingPunct="1">
              <a:buFont typeface="Wingdings" panose="05000000000000000000" pitchFamily="2" charset="2"/>
              <a:buNone/>
            </a:pPr>
            <a:r>
              <a:rPr lang="en-US" i="1" dirty="0" smtClean="0"/>
              <a:t>        }</a:t>
            </a:r>
          </a:p>
          <a:p>
            <a:pPr eaLnBrk="1" hangingPunct="1">
              <a:buFont typeface="Wingdings" panose="05000000000000000000" pitchFamily="2" charset="2"/>
              <a:buNone/>
            </a:pPr>
            <a:r>
              <a:rPr lang="en-US" i="1" dirty="0" smtClean="0"/>
              <a:t>}</a:t>
            </a:r>
          </a:p>
          <a:p>
            <a:endParaRPr lang="en-US"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2"/>
          <p:cNvSpPr>
            <a:spLocks noGrp="1"/>
          </p:cNvSpPr>
          <p:nvPr>
            <p:ph type="title"/>
          </p:nvPr>
        </p:nvSpPr>
        <p:spPr/>
        <p:txBody>
          <a:bodyPr/>
          <a:lstStyle/>
          <a:p>
            <a:pPr eaLnBrk="1" hangingPunct="1"/>
            <a:r>
              <a:rPr lang="en-US" smtClean="0"/>
              <a:t>Cấu trúc lặp for</a:t>
            </a:r>
          </a:p>
        </p:txBody>
      </p:sp>
      <p:sp>
        <p:nvSpPr>
          <p:cNvPr id="73731"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7E7F930-3DCB-4D8E-8D5D-06D1D32F4DEB}" type="slidenum">
              <a:rPr lang="en-US" smtClean="0">
                <a:solidFill>
                  <a:schemeClr val="bg1"/>
                </a:solidFill>
                <a:latin typeface="Verdana" panose="020B0604030504040204" pitchFamily="34" charset="0"/>
              </a:rPr>
              <a:pPr/>
              <a:t>68</a:t>
            </a:fld>
            <a:endParaRPr lang="en-US" smtClean="0">
              <a:solidFill>
                <a:schemeClr val="bg1"/>
              </a:solidFill>
              <a:latin typeface="Verdana" panose="020B0604030504040204" pitchFamily="34" charset="0"/>
            </a:endParaRPr>
          </a:p>
        </p:txBody>
      </p:sp>
      <p:sp>
        <p:nvSpPr>
          <p:cNvPr id="73732"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73733"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73734" name="Content Placeholder 2"/>
          <p:cNvSpPr txBox="1">
            <a:spLocks/>
          </p:cNvSpPr>
          <p:nvPr/>
        </p:nvSpPr>
        <p:spPr bwMode="gray">
          <a:xfrm>
            <a:off x="628650" y="1524000"/>
            <a:ext cx="8286750" cy="495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defTabSz="685800">
              <a:lnSpc>
                <a:spcPct val="90000"/>
              </a:lnSpc>
              <a:spcBef>
                <a:spcPct val="30000"/>
              </a:spcBef>
              <a:buFont typeface="Arial" panose="020B0604020202020204" pitchFamily="34" charset="0"/>
              <a:buChar char="•"/>
              <a:defRPr sz="2100">
                <a:solidFill>
                  <a:schemeClr val="tx1"/>
                </a:solidFill>
                <a:latin typeface="Calibri" panose="020F0502020204030204" pitchFamily="34" charset="0"/>
              </a:defRPr>
            </a:lvl1pPr>
            <a:lvl2pPr marL="742950" indent="-400050" defTabSz="685800">
              <a:lnSpc>
                <a:spcPct val="90000"/>
              </a:lnSpc>
              <a:spcBef>
                <a:spcPct val="30000"/>
              </a:spcBef>
              <a:buFont typeface="Arial" panose="020B0604020202020204" pitchFamily="34" charset="0"/>
              <a:buChar char="•"/>
              <a:defRPr>
                <a:solidFill>
                  <a:schemeClr val="tx1"/>
                </a:solidFill>
                <a:latin typeface="Calibri" panose="020F0502020204030204" pitchFamily="34" charset="0"/>
              </a:defRPr>
            </a:lvl2pPr>
            <a:lvl3pPr marL="1143000" indent="-457200" defTabSz="685800">
              <a:lnSpc>
                <a:spcPct val="90000"/>
              </a:lnSpc>
              <a:spcBef>
                <a:spcPct val="30000"/>
              </a:spcBef>
              <a:buFont typeface="Arial" panose="020B0604020202020204" pitchFamily="34" charset="0"/>
              <a:buChar char="•"/>
              <a:defRPr sz="1500">
                <a:solidFill>
                  <a:schemeClr val="tx1"/>
                </a:solidFill>
                <a:latin typeface="Calibri" panose="020F0502020204030204" pitchFamily="34" charset="0"/>
              </a:defRPr>
            </a:lvl3pPr>
            <a:lvl4pPr marL="1600200" indent="-571500" defTabSz="685800">
              <a:lnSpc>
                <a:spcPct val="90000"/>
              </a:lnSpc>
              <a:spcBef>
                <a:spcPct val="30000"/>
              </a:spcBef>
              <a:buFont typeface="Arial" panose="020B0604020202020204" pitchFamily="34" charset="0"/>
              <a:buChar char="•"/>
              <a:defRPr sz="1300">
                <a:solidFill>
                  <a:schemeClr val="tx1"/>
                </a:solidFill>
                <a:latin typeface="Calibri" panose="020F0502020204030204" pitchFamily="34" charset="0"/>
              </a:defRPr>
            </a:lvl4pPr>
            <a:lvl5pPr marL="2057400" indent="-685800" defTabSz="685800">
              <a:lnSpc>
                <a:spcPct val="90000"/>
              </a:lnSpc>
              <a:spcBef>
                <a:spcPct val="30000"/>
              </a:spcBef>
              <a:buFont typeface="Arial" panose="020B0604020202020204" pitchFamily="34" charset="0"/>
              <a:buChar char="•"/>
              <a:defRPr sz="1300">
                <a:solidFill>
                  <a:schemeClr val="tx1"/>
                </a:solidFill>
                <a:latin typeface="Calibri" panose="020F0502020204030204" pitchFamily="34" charset="0"/>
              </a:defRPr>
            </a:lvl5pPr>
            <a:lvl6pPr marL="25146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685800" defTabSz="685800" eaLnBrk="0" fontAlgn="base" hangingPunct="0">
              <a:lnSpc>
                <a:spcPct val="90000"/>
              </a:lnSpc>
              <a:spcBef>
                <a:spcPct val="30000"/>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eaLnBrk="1" hangingPunct="1">
              <a:lnSpc>
                <a:spcPct val="150000"/>
              </a:lnSpc>
              <a:spcBef>
                <a:spcPct val="20000"/>
              </a:spcBef>
              <a:buClr>
                <a:schemeClr val="hlink"/>
              </a:buClr>
              <a:buFont typeface="Wingdings" panose="05000000000000000000" pitchFamily="2" charset="2"/>
              <a:buNone/>
            </a:pPr>
            <a:r>
              <a:rPr lang="en-US" sz="3200">
                <a:latin typeface="Times New Roman" panose="02020603050405020304" pitchFamily="18" charset="0"/>
                <a:cs typeface="Times New Roman" panose="02020603050405020304" pitchFamily="18" charset="0"/>
              </a:rPr>
              <a:t>for (&lt;Khởi gán&gt;;&lt;biểu thức ĐK&gt;;&lt;tăng/giảm&gt;)</a:t>
            </a:r>
          </a:p>
          <a:p>
            <a:pPr eaLnBrk="1" hangingPunct="1">
              <a:lnSpc>
                <a:spcPct val="150000"/>
              </a:lnSpc>
              <a:spcBef>
                <a:spcPct val="20000"/>
              </a:spcBef>
              <a:buClr>
                <a:schemeClr val="hlink"/>
              </a:buClr>
              <a:buFont typeface="Wingdings" panose="05000000000000000000" pitchFamily="2" charset="2"/>
              <a:buNone/>
            </a:pPr>
            <a:r>
              <a:rPr lang="en-US" sz="3200">
                <a:latin typeface="Times New Roman" panose="02020603050405020304" pitchFamily="18" charset="0"/>
                <a:cs typeface="Times New Roman" panose="02020603050405020304" pitchFamily="18" charset="0"/>
              </a:rPr>
              <a:t>{</a:t>
            </a:r>
          </a:p>
          <a:p>
            <a:pPr eaLnBrk="1" hangingPunct="1">
              <a:lnSpc>
                <a:spcPct val="150000"/>
              </a:lnSpc>
              <a:spcBef>
                <a:spcPct val="20000"/>
              </a:spcBef>
              <a:buClr>
                <a:schemeClr val="hlink"/>
              </a:buClr>
              <a:buFont typeface="Wingdings" panose="05000000000000000000" pitchFamily="2" charset="2"/>
              <a:buNone/>
            </a:pPr>
            <a:r>
              <a:rPr lang="en-US" sz="3200">
                <a:latin typeface="Times New Roman" panose="02020603050405020304" pitchFamily="18" charset="0"/>
                <a:cs typeface="Times New Roman" panose="02020603050405020304" pitchFamily="18" charset="0"/>
              </a:rPr>
              <a:t>		&lt;khối lệnh&gt;;</a:t>
            </a:r>
          </a:p>
          <a:p>
            <a:pPr eaLnBrk="1" hangingPunct="1">
              <a:lnSpc>
                <a:spcPct val="150000"/>
              </a:lnSpc>
              <a:spcBef>
                <a:spcPct val="20000"/>
              </a:spcBef>
              <a:buClr>
                <a:schemeClr val="hlink"/>
              </a:buClr>
              <a:buFont typeface="Wingdings" panose="05000000000000000000" pitchFamily="2" charset="2"/>
              <a:buNone/>
            </a:pPr>
            <a:r>
              <a:rPr lang="en-US" sz="320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2"/>
          <p:cNvSpPr>
            <a:spLocks noGrp="1"/>
          </p:cNvSpPr>
          <p:nvPr>
            <p:ph type="title"/>
          </p:nvPr>
        </p:nvSpPr>
        <p:spPr>
          <a:xfrm>
            <a:off x="628650" y="365125"/>
            <a:ext cx="7886700" cy="854075"/>
          </a:xfrm>
        </p:spPr>
        <p:txBody>
          <a:bodyPr>
            <a:normAutofit fontScale="90000"/>
          </a:bodyPr>
          <a:lstStyle/>
          <a:p>
            <a:pPr eaLnBrk="1" hangingPunct="1">
              <a:lnSpc>
                <a:spcPct val="150000"/>
              </a:lnSpc>
              <a:buFont typeface="Wingdings" panose="05000000000000000000" pitchFamily="2" charset="2"/>
              <a:buNone/>
              <a:defRPr/>
            </a:pPr>
            <a:r>
              <a:rPr lang="en-US" dirty="0" smtClean="0"/>
              <a:t>VD: </a:t>
            </a:r>
            <a:r>
              <a:rPr lang="en-US" dirty="0" err="1"/>
              <a:t>Xuất</a:t>
            </a:r>
            <a:r>
              <a:rPr lang="en-US" dirty="0"/>
              <a:t> </a:t>
            </a:r>
            <a:r>
              <a:rPr lang="en-US" dirty="0" err="1"/>
              <a:t>ra</a:t>
            </a:r>
            <a:r>
              <a:rPr lang="en-US" dirty="0"/>
              <a:t> </a:t>
            </a:r>
            <a:r>
              <a:rPr lang="en-US" dirty="0" err="1"/>
              <a:t>màn</a:t>
            </a:r>
            <a:r>
              <a:rPr lang="en-US" dirty="0"/>
              <a:t> </a:t>
            </a:r>
            <a:r>
              <a:rPr lang="en-US" dirty="0" err="1"/>
              <a:t>hình</a:t>
            </a:r>
            <a:r>
              <a:rPr lang="en-US" dirty="0"/>
              <a:t> 10 </a:t>
            </a:r>
            <a:r>
              <a:rPr lang="en-US" dirty="0" err="1"/>
              <a:t>dòng</a:t>
            </a:r>
            <a:r>
              <a:rPr lang="en-US" dirty="0"/>
              <a:t> </a:t>
            </a:r>
            <a:r>
              <a:rPr lang="en-US" dirty="0" err="1"/>
              <a:t>chữ</a:t>
            </a:r>
            <a:r>
              <a:rPr lang="en-US" dirty="0"/>
              <a:t> ABC</a:t>
            </a:r>
          </a:p>
        </p:txBody>
      </p:sp>
      <p:sp>
        <p:nvSpPr>
          <p:cNvPr id="74755" name="Content Placeholder 2"/>
          <p:cNvSpPr>
            <a:spLocks noGrp="1"/>
          </p:cNvSpPr>
          <p:nvPr>
            <p:ph idx="1"/>
          </p:nvPr>
        </p:nvSpPr>
        <p:spPr>
          <a:xfrm>
            <a:off x="520700" y="1524000"/>
            <a:ext cx="8470900" cy="4949825"/>
          </a:xfrm>
        </p:spPr>
        <p:txBody>
          <a:bodyPr/>
          <a:lstStyle/>
          <a:p>
            <a:pPr eaLnBrk="1" hangingPunct="1">
              <a:lnSpc>
                <a:spcPct val="150000"/>
              </a:lnSpc>
              <a:buFont typeface="Wingdings" panose="05000000000000000000" pitchFamily="2" charset="2"/>
              <a:buNone/>
            </a:pPr>
            <a:r>
              <a:rPr lang="en-US" smtClean="0"/>
              <a:t>static void Main(string[] args)</a:t>
            </a:r>
          </a:p>
          <a:p>
            <a:pPr eaLnBrk="1" hangingPunct="1">
              <a:lnSpc>
                <a:spcPct val="150000"/>
              </a:lnSpc>
              <a:buFont typeface="Wingdings" panose="05000000000000000000" pitchFamily="2" charset="2"/>
              <a:buNone/>
            </a:pPr>
            <a:r>
              <a:rPr lang="en-US" smtClean="0"/>
              <a:t>{</a:t>
            </a:r>
          </a:p>
          <a:p>
            <a:pPr eaLnBrk="1" hangingPunct="1">
              <a:lnSpc>
                <a:spcPct val="150000"/>
              </a:lnSpc>
              <a:buFont typeface="Wingdings" panose="05000000000000000000" pitchFamily="2" charset="2"/>
              <a:buNone/>
            </a:pPr>
            <a:r>
              <a:rPr lang="en-US" smtClean="0"/>
              <a:t>		for (int d = 1; d &lt;= 10; d++)</a:t>
            </a:r>
          </a:p>
          <a:p>
            <a:pPr eaLnBrk="1" hangingPunct="1">
              <a:lnSpc>
                <a:spcPct val="150000"/>
              </a:lnSpc>
              <a:buFont typeface="Wingdings" panose="05000000000000000000" pitchFamily="2" charset="2"/>
              <a:buNone/>
            </a:pPr>
            <a:r>
              <a:rPr lang="en-US" smtClean="0"/>
              <a:t>    		Console.WriteLine("Dong {0}: ABC", d);</a:t>
            </a:r>
          </a:p>
          <a:p>
            <a:pPr eaLnBrk="1" hangingPunct="1">
              <a:lnSpc>
                <a:spcPct val="150000"/>
              </a:lnSpc>
              <a:buFont typeface="Wingdings" panose="05000000000000000000" pitchFamily="2" charset="2"/>
              <a:buNone/>
            </a:pPr>
            <a:r>
              <a:rPr lang="en-US" smtClean="0"/>
              <a:t>}</a:t>
            </a:r>
          </a:p>
        </p:txBody>
      </p:sp>
      <p:sp>
        <p:nvSpPr>
          <p:cNvPr id="74756"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29EC5DA-F35E-46DE-B025-ECD20FAA7D63}" type="slidenum">
              <a:rPr lang="en-US" smtClean="0">
                <a:solidFill>
                  <a:schemeClr val="bg1"/>
                </a:solidFill>
                <a:latin typeface="Verdana" panose="020B0604030504040204" pitchFamily="34" charset="0"/>
              </a:rPr>
              <a:pPr/>
              <a:t>69</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dirty="0" smtClean="0"/>
              <a:t>.NET Framework</a:t>
            </a:r>
          </a:p>
        </p:txBody>
      </p:sp>
      <p:sp>
        <p:nvSpPr>
          <p:cNvPr id="11268"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pic>
        <p:nvPicPr>
          <p:cNvPr id="11269"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15000" y="1668463"/>
            <a:ext cx="3286125" cy="41227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127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8900" y="1849438"/>
            <a:ext cx="5473700" cy="37306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2"/>
          <p:cNvSpPr>
            <a:spLocks noGrp="1"/>
          </p:cNvSpPr>
          <p:nvPr>
            <p:ph type="title"/>
          </p:nvPr>
        </p:nvSpPr>
        <p:spPr>
          <a:xfrm>
            <a:off x="628650" y="15875"/>
            <a:ext cx="7886700" cy="1203325"/>
          </a:xfrm>
        </p:spPr>
        <p:txBody>
          <a:bodyPr/>
          <a:lstStyle/>
          <a:p>
            <a:pPr eaLnBrk="1" hangingPunct="1"/>
            <a:r>
              <a:rPr lang="en-US" smtClean="0"/>
              <a:t>Cấu trúc lặp do…while</a:t>
            </a:r>
          </a:p>
        </p:txBody>
      </p:sp>
      <p:sp>
        <p:nvSpPr>
          <p:cNvPr id="12" name="Content Placeholder 2"/>
          <p:cNvSpPr>
            <a:spLocks noGrp="1"/>
          </p:cNvSpPr>
          <p:nvPr>
            <p:ph idx="1"/>
          </p:nvPr>
        </p:nvSpPr>
        <p:spPr>
          <a:xfrm>
            <a:off x="5029200" y="1219200"/>
            <a:ext cx="3886200" cy="5254625"/>
          </a:xfrm>
        </p:spPr>
        <p:txBody>
          <a:bodyPr rtlCol="0">
            <a:noAutofit/>
          </a:bodyPr>
          <a:lstStyle/>
          <a:p>
            <a:pPr marL="274320" indent="-274320" eaLnBrk="1" fontAlgn="auto" hangingPunct="1">
              <a:lnSpc>
                <a:spcPct val="150000"/>
              </a:lnSpc>
              <a:spcAft>
                <a:spcPts val="0"/>
              </a:spcAft>
              <a:buFont typeface="Wingdings" panose="05000000000000000000" pitchFamily="2" charset="2"/>
              <a:buNone/>
              <a:defRPr/>
            </a:pPr>
            <a:r>
              <a:rPr lang="en-US" sz="2800" dirty="0" smtClean="0"/>
              <a:t>do</a:t>
            </a:r>
          </a:p>
          <a:p>
            <a:pPr marL="274320" indent="-274320" eaLnBrk="1" fontAlgn="auto" hangingPunct="1">
              <a:lnSpc>
                <a:spcPct val="150000"/>
              </a:lnSpc>
              <a:spcAft>
                <a:spcPts val="0"/>
              </a:spcAft>
              <a:buFont typeface="Wingdings" panose="05000000000000000000" pitchFamily="2" charset="2"/>
              <a:buNone/>
              <a:defRPr/>
            </a:pPr>
            <a:r>
              <a:rPr lang="en-US" sz="2800" dirty="0" smtClean="0"/>
              <a:t>{</a:t>
            </a:r>
          </a:p>
          <a:p>
            <a:pPr marL="274320" indent="-274320" eaLnBrk="1" fontAlgn="auto" hangingPunct="1">
              <a:lnSpc>
                <a:spcPct val="150000"/>
              </a:lnSpc>
              <a:spcAft>
                <a:spcPts val="0"/>
              </a:spcAft>
              <a:buFont typeface="Wingdings" panose="05000000000000000000" pitchFamily="2" charset="2"/>
              <a:buNone/>
              <a:defRPr/>
            </a:pPr>
            <a:r>
              <a:rPr lang="en-US" sz="2800" dirty="0" smtClean="0"/>
              <a:t>	&lt; </a:t>
            </a:r>
            <a:r>
              <a:rPr lang="en-US" sz="2800" dirty="0" err="1" smtClean="0"/>
              <a:t>khối</a:t>
            </a:r>
            <a:r>
              <a:rPr lang="en-US" sz="2800" dirty="0" smtClean="0"/>
              <a:t> </a:t>
            </a:r>
            <a:r>
              <a:rPr lang="en-US" sz="2800" dirty="0" err="1" smtClean="0"/>
              <a:t>lệnh</a:t>
            </a:r>
            <a:r>
              <a:rPr lang="en-US" sz="2800" dirty="0" smtClean="0"/>
              <a:t>&gt; ;</a:t>
            </a:r>
          </a:p>
          <a:p>
            <a:pPr marL="274320" indent="-274320" eaLnBrk="1" fontAlgn="auto" hangingPunct="1">
              <a:lnSpc>
                <a:spcPct val="150000"/>
              </a:lnSpc>
              <a:spcAft>
                <a:spcPts val="0"/>
              </a:spcAft>
              <a:buFont typeface="Wingdings" panose="05000000000000000000" pitchFamily="2" charset="2"/>
              <a:buNone/>
              <a:defRPr/>
            </a:pPr>
            <a:r>
              <a:rPr lang="en-US" sz="2800" dirty="0" smtClean="0"/>
              <a:t>} while (</a:t>
            </a:r>
            <a:r>
              <a:rPr lang="en-US" sz="2800" dirty="0" err="1" smtClean="0"/>
              <a:t>biểu</a:t>
            </a:r>
            <a:r>
              <a:rPr lang="en-US" sz="2800" dirty="0" smtClean="0"/>
              <a:t> </a:t>
            </a:r>
            <a:r>
              <a:rPr lang="en-US" sz="2800" dirty="0" err="1" smtClean="0"/>
              <a:t>thức</a:t>
            </a:r>
            <a:r>
              <a:rPr lang="en-US" sz="2800" dirty="0" smtClean="0"/>
              <a:t> ĐK);</a:t>
            </a:r>
          </a:p>
          <a:p>
            <a:pPr marL="0" indent="0" algn="just" eaLnBrk="1" fontAlgn="auto" hangingPunct="1">
              <a:lnSpc>
                <a:spcPct val="150000"/>
              </a:lnSpc>
              <a:spcAft>
                <a:spcPts val="0"/>
              </a:spcAft>
              <a:buFont typeface="Wingdings" panose="05000000000000000000" pitchFamily="2" charset="2"/>
              <a:buNone/>
              <a:defRPr/>
            </a:pPr>
            <a:r>
              <a:rPr lang="en-US" sz="2800" i="1" dirty="0" err="1" smtClean="0"/>
              <a:t>Thực</a:t>
            </a:r>
            <a:r>
              <a:rPr lang="en-US" sz="2800" i="1" dirty="0" smtClean="0"/>
              <a:t> </a:t>
            </a:r>
            <a:r>
              <a:rPr lang="en-US" sz="2800" i="1" dirty="0" err="1" smtClean="0"/>
              <a:t>hiện</a:t>
            </a:r>
            <a:r>
              <a:rPr lang="en-US" sz="2800" i="1" dirty="0" smtClean="0"/>
              <a:t> </a:t>
            </a:r>
            <a:r>
              <a:rPr lang="en-US" sz="2800" i="1" dirty="0" err="1" smtClean="0"/>
              <a:t>khối</a:t>
            </a:r>
            <a:r>
              <a:rPr lang="en-US" sz="2800" i="1" dirty="0" smtClean="0"/>
              <a:t> </a:t>
            </a:r>
            <a:r>
              <a:rPr lang="en-US" sz="2800" i="1" dirty="0" err="1" smtClean="0"/>
              <a:t>lệnh</a:t>
            </a:r>
            <a:r>
              <a:rPr lang="en-US" sz="2800" i="1" dirty="0" smtClean="0"/>
              <a:t> </a:t>
            </a:r>
            <a:r>
              <a:rPr lang="en-US" sz="2800" i="1" dirty="0" err="1" smtClean="0"/>
              <a:t>cho</a:t>
            </a:r>
            <a:r>
              <a:rPr lang="en-US" sz="2800" i="1" dirty="0" smtClean="0"/>
              <a:t> </a:t>
            </a:r>
            <a:r>
              <a:rPr lang="en-US" sz="2800" i="1" dirty="0" err="1" smtClean="0"/>
              <a:t>đến</a:t>
            </a:r>
            <a:r>
              <a:rPr lang="en-US" sz="2800" i="1" dirty="0" smtClean="0"/>
              <a:t> </a:t>
            </a:r>
            <a:r>
              <a:rPr lang="en-US" sz="2800" i="1" dirty="0" err="1" smtClean="0"/>
              <a:t>khi</a:t>
            </a:r>
            <a:r>
              <a:rPr lang="en-US" sz="2800" i="1" dirty="0" smtClean="0"/>
              <a:t> </a:t>
            </a:r>
            <a:r>
              <a:rPr lang="en-US" sz="2800" i="1" dirty="0" err="1" smtClean="0"/>
              <a:t>biểu</a:t>
            </a:r>
            <a:r>
              <a:rPr lang="en-US" sz="2800" i="1" dirty="0" smtClean="0"/>
              <a:t> </a:t>
            </a:r>
            <a:r>
              <a:rPr lang="en-US" sz="2800" i="1" dirty="0" err="1" smtClean="0"/>
              <a:t>thức</a:t>
            </a:r>
            <a:r>
              <a:rPr lang="en-US" sz="2800" i="1" dirty="0" smtClean="0"/>
              <a:t> </a:t>
            </a:r>
            <a:r>
              <a:rPr lang="en-US" sz="2800" i="1" dirty="0" err="1" smtClean="0"/>
              <a:t>điều</a:t>
            </a:r>
            <a:r>
              <a:rPr lang="en-US" sz="2800" i="1" dirty="0" smtClean="0"/>
              <a:t> </a:t>
            </a:r>
            <a:r>
              <a:rPr lang="en-US" sz="2800" i="1" dirty="0" err="1" smtClean="0"/>
              <a:t>kiện</a:t>
            </a:r>
            <a:r>
              <a:rPr lang="en-US" sz="2800" i="1" dirty="0" smtClean="0"/>
              <a:t> </a:t>
            </a:r>
            <a:r>
              <a:rPr lang="en-US" sz="2800" i="1" dirty="0" err="1" smtClean="0"/>
              <a:t>là</a:t>
            </a:r>
            <a:r>
              <a:rPr lang="en-US" sz="2800" i="1" dirty="0" smtClean="0"/>
              <a:t> false</a:t>
            </a:r>
            <a:endParaRPr lang="en-US" sz="2800" dirty="0"/>
          </a:p>
        </p:txBody>
      </p:sp>
      <p:sp>
        <p:nvSpPr>
          <p:cNvPr id="75780"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02B6EC8-4A96-4D08-B715-8FF3382C9293}" type="slidenum">
              <a:rPr lang="en-US" smtClean="0">
                <a:solidFill>
                  <a:schemeClr val="bg1"/>
                </a:solidFill>
                <a:latin typeface="Verdana" panose="020B0604030504040204" pitchFamily="34" charset="0"/>
              </a:rPr>
              <a:pPr/>
              <a:t>70</a:t>
            </a:fld>
            <a:endParaRPr lang="en-US" smtClean="0">
              <a:solidFill>
                <a:schemeClr val="bg1"/>
              </a:solidFill>
              <a:latin typeface="Verdana" panose="020B0604030504040204" pitchFamily="34" charset="0"/>
            </a:endParaRPr>
          </a:p>
        </p:txBody>
      </p:sp>
      <p:sp>
        <p:nvSpPr>
          <p:cNvPr id="75781"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75782"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graphicFrame>
        <p:nvGraphicFramePr>
          <p:cNvPr id="75783" name="Object 5"/>
          <p:cNvGraphicFramePr>
            <a:graphicFrameLocks noChangeAspect="1"/>
          </p:cNvGraphicFramePr>
          <p:nvPr/>
        </p:nvGraphicFramePr>
        <p:xfrm>
          <a:off x="-50800" y="762000"/>
          <a:ext cx="5308600" cy="6096000"/>
        </p:xfrm>
        <a:graphic>
          <a:graphicData uri="http://schemas.openxmlformats.org/presentationml/2006/ole">
            <p:oleObj spid="_x0000_s75839" name="Visio" r:id="rId3" imgW="3206874" imgH="3685972" progId="">
              <p:embed/>
            </p:oleObj>
          </a:graphicData>
        </a:graphic>
      </p:graphicFrame>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2"/>
          <p:cNvSpPr>
            <a:spLocks noGrp="1"/>
          </p:cNvSpPr>
          <p:nvPr>
            <p:ph type="title"/>
          </p:nvPr>
        </p:nvSpPr>
        <p:spPr/>
        <p:txBody>
          <a:bodyPr/>
          <a:lstStyle/>
          <a:p>
            <a:pPr eaLnBrk="1" hangingPunct="1"/>
            <a:r>
              <a:rPr lang="en-US" smtClean="0"/>
              <a:t>Cấu trúc lặp foreach</a:t>
            </a:r>
          </a:p>
        </p:txBody>
      </p:sp>
      <p:sp>
        <p:nvSpPr>
          <p:cNvPr id="76803" name="Content Placeholder 2"/>
          <p:cNvSpPr>
            <a:spLocks noGrp="1"/>
          </p:cNvSpPr>
          <p:nvPr>
            <p:ph idx="1"/>
          </p:nvPr>
        </p:nvSpPr>
        <p:spPr>
          <a:xfrm>
            <a:off x="368300" y="1524000"/>
            <a:ext cx="8775700" cy="4783138"/>
          </a:xfrm>
        </p:spPr>
        <p:txBody>
          <a:bodyPr/>
          <a:lstStyle/>
          <a:p>
            <a:pPr eaLnBrk="1" hangingPunct="1">
              <a:lnSpc>
                <a:spcPct val="150000"/>
              </a:lnSpc>
            </a:pPr>
            <a:r>
              <a:rPr lang="en-US" smtClean="0"/>
              <a:t>Sử dụng cho mảng</a:t>
            </a:r>
          </a:p>
          <a:p>
            <a:pPr eaLnBrk="1" hangingPunct="1">
              <a:lnSpc>
                <a:spcPct val="150000"/>
              </a:lnSpc>
              <a:buFont typeface="Wingdings" panose="05000000000000000000" pitchFamily="2" charset="2"/>
              <a:buNone/>
            </a:pPr>
            <a:r>
              <a:rPr lang="en-US" smtClean="0"/>
              <a:t>foreach (&lt;KDL mảng&gt;  &lt;tên biến&gt;  in  &lt;tên mảng&gt;)</a:t>
            </a:r>
          </a:p>
          <a:p>
            <a:pPr eaLnBrk="1" hangingPunct="1">
              <a:lnSpc>
                <a:spcPct val="150000"/>
              </a:lnSpc>
              <a:buFont typeface="Wingdings" panose="05000000000000000000" pitchFamily="2" charset="2"/>
              <a:buNone/>
            </a:pPr>
            <a:r>
              <a:rPr lang="en-US" smtClean="0"/>
              <a:t>{</a:t>
            </a:r>
          </a:p>
          <a:p>
            <a:pPr eaLnBrk="1" hangingPunct="1">
              <a:lnSpc>
                <a:spcPct val="150000"/>
              </a:lnSpc>
              <a:buFont typeface="Wingdings" panose="05000000000000000000" pitchFamily="2" charset="2"/>
              <a:buNone/>
            </a:pPr>
            <a:r>
              <a:rPr lang="en-US" smtClean="0"/>
              <a:t>	Khối lệnh;</a:t>
            </a:r>
          </a:p>
          <a:p>
            <a:pPr eaLnBrk="1" hangingPunct="1">
              <a:lnSpc>
                <a:spcPct val="150000"/>
              </a:lnSpc>
              <a:buFont typeface="Wingdings" panose="05000000000000000000" pitchFamily="2" charset="2"/>
              <a:buNone/>
            </a:pPr>
            <a:r>
              <a:rPr lang="en-US" smtClean="0"/>
              <a:t>} </a:t>
            </a:r>
          </a:p>
          <a:p>
            <a:pPr eaLnBrk="1" hangingPunct="1">
              <a:lnSpc>
                <a:spcPct val="150000"/>
              </a:lnSpc>
              <a:buFont typeface="Wingdings" panose="05000000000000000000" pitchFamily="2" charset="2"/>
              <a:buNone/>
            </a:pPr>
            <a:r>
              <a:rPr lang="en-US" smtClean="0"/>
              <a:t>Xét từng phần tử trong mảng</a:t>
            </a:r>
          </a:p>
          <a:p>
            <a:pPr eaLnBrk="1" hangingPunct="1">
              <a:lnSpc>
                <a:spcPct val="150000"/>
              </a:lnSpc>
              <a:buFont typeface="Wingdings" panose="05000000000000000000" pitchFamily="2" charset="2"/>
              <a:buNone/>
            </a:pPr>
            <a:endParaRPr lang="en-US" smtClean="0"/>
          </a:p>
        </p:txBody>
      </p:sp>
      <p:sp>
        <p:nvSpPr>
          <p:cNvPr id="76804"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9F59ED0-1005-4FA9-A6E3-50506C7D4238}" type="slidenum">
              <a:rPr lang="en-US" smtClean="0">
                <a:solidFill>
                  <a:schemeClr val="bg1"/>
                </a:solidFill>
                <a:latin typeface="Verdana" panose="020B0604030504040204" pitchFamily="34" charset="0"/>
              </a:rPr>
              <a:pPr/>
              <a:t>71</a:t>
            </a:fld>
            <a:endParaRPr lang="en-US" smtClean="0">
              <a:solidFill>
                <a:schemeClr val="bg1"/>
              </a:solidFill>
              <a:latin typeface="Verdana" panose="020B0604030504040204" pitchFamily="34" charset="0"/>
            </a:endParaRPr>
          </a:p>
        </p:txBody>
      </p:sp>
      <p:sp>
        <p:nvSpPr>
          <p:cNvPr id="76805"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76806"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2"/>
          <p:cNvSpPr>
            <a:spLocks noGrp="1"/>
          </p:cNvSpPr>
          <p:nvPr>
            <p:ph type="title"/>
          </p:nvPr>
        </p:nvSpPr>
        <p:spPr>
          <a:xfrm>
            <a:off x="628650" y="15875"/>
            <a:ext cx="8362950" cy="1127125"/>
          </a:xfrm>
        </p:spPr>
        <p:txBody>
          <a:bodyPr>
            <a:normAutofit fontScale="90000"/>
          </a:bodyPr>
          <a:lstStyle/>
          <a:p>
            <a:pPr eaLnBrk="1" hangingPunct="1">
              <a:buFont typeface="Wingdings" panose="05000000000000000000" pitchFamily="2" charset="2"/>
              <a:buNone/>
              <a:defRPr/>
            </a:pPr>
            <a:r>
              <a:rPr lang="en-US" dirty="0" smtClean="0"/>
              <a:t>VD: </a:t>
            </a:r>
            <a:r>
              <a:rPr lang="en-US" dirty="0" err="1"/>
              <a:t>Tính</a:t>
            </a:r>
            <a:r>
              <a:rPr lang="en-US" dirty="0"/>
              <a:t> </a:t>
            </a:r>
            <a:r>
              <a:rPr lang="en-US" dirty="0" err="1"/>
              <a:t>tổng</a:t>
            </a:r>
            <a:r>
              <a:rPr lang="en-US" dirty="0"/>
              <a:t> </a:t>
            </a:r>
            <a:r>
              <a:rPr lang="en-US" dirty="0" err="1"/>
              <a:t>các</a:t>
            </a:r>
            <a:r>
              <a:rPr lang="en-US" dirty="0"/>
              <a:t> </a:t>
            </a:r>
            <a:r>
              <a:rPr lang="en-US" dirty="0" err="1"/>
              <a:t>phần</a:t>
            </a:r>
            <a:r>
              <a:rPr lang="en-US" dirty="0"/>
              <a:t> </a:t>
            </a:r>
            <a:r>
              <a:rPr lang="en-US" dirty="0" err="1"/>
              <a:t>tử</a:t>
            </a:r>
            <a:r>
              <a:rPr lang="en-US" dirty="0"/>
              <a:t> </a:t>
            </a:r>
            <a:r>
              <a:rPr lang="en-US" dirty="0" err="1"/>
              <a:t>chẵn</a:t>
            </a:r>
            <a:r>
              <a:rPr lang="en-US" dirty="0"/>
              <a:t> </a:t>
            </a:r>
            <a:r>
              <a:rPr lang="en-US" dirty="0" err="1"/>
              <a:t>trong</a:t>
            </a:r>
            <a:r>
              <a:rPr lang="en-US" dirty="0"/>
              <a:t> </a:t>
            </a:r>
            <a:r>
              <a:rPr lang="en-US" dirty="0" err="1"/>
              <a:t>mảng</a:t>
            </a:r>
            <a:endParaRPr lang="en-US" dirty="0"/>
          </a:p>
        </p:txBody>
      </p:sp>
      <p:sp>
        <p:nvSpPr>
          <p:cNvPr id="77827" name="Content Placeholder 2"/>
          <p:cNvSpPr>
            <a:spLocks noGrp="1"/>
          </p:cNvSpPr>
          <p:nvPr>
            <p:ph idx="1"/>
          </p:nvPr>
        </p:nvSpPr>
        <p:spPr>
          <a:xfrm>
            <a:off x="628650" y="1527175"/>
            <a:ext cx="8362950" cy="5330825"/>
          </a:xfrm>
        </p:spPr>
        <p:txBody>
          <a:bodyPr/>
          <a:lstStyle/>
          <a:p>
            <a:pPr eaLnBrk="1" hangingPunct="1">
              <a:buFont typeface="Wingdings" panose="05000000000000000000" pitchFamily="2" charset="2"/>
              <a:buNone/>
            </a:pPr>
            <a:r>
              <a:rPr lang="en-US" dirty="0" smtClean="0"/>
              <a:t>static void Main(string[] </a:t>
            </a:r>
            <a:r>
              <a:rPr lang="en-US" dirty="0" err="1" smtClean="0"/>
              <a:t>args</a:t>
            </a:r>
            <a:r>
              <a:rPr lang="en-US" dirty="0" smtClean="0"/>
              <a:t>)</a:t>
            </a:r>
          </a:p>
          <a:p>
            <a:pPr eaLnBrk="1" hangingPunct="1">
              <a:buFont typeface="Wingdings" panose="05000000000000000000" pitchFamily="2" charset="2"/>
              <a:buNone/>
            </a:pPr>
            <a:r>
              <a:rPr lang="en-US" dirty="0" smtClean="0"/>
              <a:t>{</a:t>
            </a:r>
          </a:p>
          <a:p>
            <a:pPr eaLnBrk="1" hangingPunct="1">
              <a:buFont typeface="Wingdings" panose="05000000000000000000" pitchFamily="2" charset="2"/>
              <a:buNone/>
            </a:pPr>
            <a:r>
              <a:rPr lang="en-US" dirty="0" smtClean="0"/>
              <a:t>    </a:t>
            </a:r>
            <a:r>
              <a:rPr lang="en-US" dirty="0" err="1" smtClean="0"/>
              <a:t>int</a:t>
            </a:r>
            <a:r>
              <a:rPr lang="en-US" dirty="0" smtClean="0"/>
              <a:t> s=0;</a:t>
            </a:r>
          </a:p>
          <a:p>
            <a:pPr eaLnBrk="1" hangingPunct="1">
              <a:buFont typeface="Wingdings" panose="05000000000000000000" pitchFamily="2" charset="2"/>
              <a:buNone/>
            </a:pPr>
            <a:r>
              <a:rPr lang="en-US" dirty="0" smtClean="0"/>
              <a:t>    </a:t>
            </a:r>
            <a:r>
              <a:rPr lang="en-US" dirty="0" err="1" smtClean="0"/>
              <a:t>int</a:t>
            </a:r>
            <a:r>
              <a:rPr lang="en-US" dirty="0" smtClean="0"/>
              <a:t> [ ] a = new </a:t>
            </a:r>
            <a:r>
              <a:rPr lang="en-US" dirty="0" err="1" smtClean="0"/>
              <a:t>int</a:t>
            </a:r>
            <a:r>
              <a:rPr lang="en-US" dirty="0" smtClean="0"/>
              <a:t> [5] {3, 8, 7, 1, 6};</a:t>
            </a:r>
          </a:p>
          <a:p>
            <a:pPr eaLnBrk="1" hangingPunct="1">
              <a:buFont typeface="Wingdings" panose="05000000000000000000" pitchFamily="2" charset="2"/>
              <a:buNone/>
            </a:pPr>
            <a:r>
              <a:rPr lang="en-US" dirty="0" smtClean="0"/>
              <a:t>    </a:t>
            </a:r>
            <a:r>
              <a:rPr lang="en-US" dirty="0" err="1" smtClean="0"/>
              <a:t>foreach</a:t>
            </a:r>
            <a:r>
              <a:rPr lang="en-US" dirty="0" smtClean="0"/>
              <a:t>(</a:t>
            </a:r>
            <a:r>
              <a:rPr lang="en-US" dirty="0" err="1" smtClean="0"/>
              <a:t>int</a:t>
            </a:r>
            <a:r>
              <a:rPr lang="en-US" dirty="0" smtClean="0"/>
              <a:t> m in a)</a:t>
            </a:r>
          </a:p>
          <a:p>
            <a:pPr eaLnBrk="1" hangingPunct="1">
              <a:buFont typeface="Wingdings" panose="05000000000000000000" pitchFamily="2" charset="2"/>
              <a:buNone/>
            </a:pPr>
            <a:r>
              <a:rPr lang="en-US" dirty="0" smtClean="0"/>
              <a:t>    	if(m%2==0)</a:t>
            </a:r>
          </a:p>
          <a:p>
            <a:pPr eaLnBrk="1" hangingPunct="1">
              <a:buFont typeface="Wingdings" panose="05000000000000000000" pitchFamily="2" charset="2"/>
              <a:buNone/>
            </a:pPr>
            <a:r>
              <a:rPr lang="en-US" dirty="0" smtClean="0"/>
              <a:t>           s+=m;</a:t>
            </a:r>
          </a:p>
          <a:p>
            <a:pPr eaLnBrk="1" hangingPunct="1">
              <a:buFont typeface="Wingdings" panose="05000000000000000000" pitchFamily="2" charset="2"/>
              <a:buNone/>
            </a:pPr>
            <a:r>
              <a:rPr lang="en-US" dirty="0" smtClean="0"/>
              <a:t>    </a:t>
            </a:r>
            <a:r>
              <a:rPr lang="en-US" dirty="0" err="1" smtClean="0"/>
              <a:t>Console.WriteLine</a:t>
            </a:r>
            <a:r>
              <a:rPr lang="en-US" dirty="0" smtClean="0"/>
              <a:t>("Tong </a:t>
            </a:r>
            <a:r>
              <a:rPr lang="en-US" dirty="0" err="1" smtClean="0"/>
              <a:t>chan</a:t>
            </a:r>
            <a:r>
              <a:rPr lang="en-US" dirty="0" smtClean="0"/>
              <a:t> = " +s);</a:t>
            </a:r>
          </a:p>
          <a:p>
            <a:pPr eaLnBrk="1" hangingPunct="1">
              <a:buFont typeface="Wingdings" panose="05000000000000000000" pitchFamily="2" charset="2"/>
              <a:buNone/>
            </a:pPr>
            <a:r>
              <a:rPr lang="en-US" dirty="0" smtClean="0"/>
              <a:t>}</a:t>
            </a:r>
          </a:p>
        </p:txBody>
      </p:sp>
      <p:sp>
        <p:nvSpPr>
          <p:cNvPr id="77828"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95747F0-0145-497B-9FD0-C981D85C3780}" type="slidenum">
              <a:rPr lang="en-US" smtClean="0">
                <a:solidFill>
                  <a:schemeClr val="bg1"/>
                </a:solidFill>
                <a:latin typeface="Verdana" panose="020B0604030504040204" pitchFamily="34" charset="0"/>
              </a:rPr>
              <a:pPr/>
              <a:t>72</a:t>
            </a:fld>
            <a:endParaRPr lang="en-US" smtClean="0">
              <a:solidFill>
                <a:schemeClr val="bg1"/>
              </a:solidFill>
              <a:latin typeface="Verdana" panose="020B0604030504040204" pitchFamily="34" charset="0"/>
            </a:endParaRPr>
          </a:p>
        </p:txBody>
      </p:sp>
      <p:sp>
        <p:nvSpPr>
          <p:cNvPr id="77829"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77830"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2"/>
          <p:cNvSpPr>
            <a:spLocks noGrp="1"/>
          </p:cNvSpPr>
          <p:nvPr>
            <p:ph type="title"/>
          </p:nvPr>
        </p:nvSpPr>
        <p:spPr>
          <a:xfrm>
            <a:off x="628650" y="15875"/>
            <a:ext cx="7886700" cy="1203325"/>
          </a:xfrm>
        </p:spPr>
        <p:txBody>
          <a:bodyPr/>
          <a:lstStyle/>
          <a:p>
            <a:pPr eaLnBrk="1" hangingPunct="1"/>
            <a:r>
              <a:rPr lang="en-US" dirty="0" err="1" smtClean="0"/>
              <a:t>Bài</a:t>
            </a:r>
            <a:r>
              <a:rPr lang="en-US" dirty="0" smtClean="0"/>
              <a:t> </a:t>
            </a:r>
            <a:r>
              <a:rPr lang="en-US" dirty="0" err="1" smtClean="0"/>
              <a:t>tập</a:t>
            </a:r>
            <a:endParaRPr lang="en-US" dirty="0" smtClean="0"/>
          </a:p>
        </p:txBody>
      </p:sp>
      <p:sp>
        <p:nvSpPr>
          <p:cNvPr id="78851" name="Rectangle 3"/>
          <p:cNvSpPr>
            <a:spLocks noGrp="1" noChangeArrowheads="1"/>
          </p:cNvSpPr>
          <p:nvPr>
            <p:ph idx="1"/>
          </p:nvPr>
        </p:nvSpPr>
        <p:spPr>
          <a:xfrm>
            <a:off x="628650" y="1600200"/>
            <a:ext cx="7886700" cy="4873625"/>
          </a:xfrm>
        </p:spPr>
        <p:txBody>
          <a:bodyPr/>
          <a:lstStyle/>
          <a:p>
            <a:pPr algn="just" eaLnBrk="1" hangingPunct="1">
              <a:lnSpc>
                <a:spcPct val="100000"/>
              </a:lnSpc>
            </a:pPr>
            <a:r>
              <a:rPr lang="en-US" sz="2800" dirty="0" err="1" smtClean="0"/>
              <a:t>Viết</a:t>
            </a:r>
            <a:r>
              <a:rPr lang="en-US" sz="2800" dirty="0" smtClean="0"/>
              <a:t> </a:t>
            </a:r>
            <a:r>
              <a:rPr lang="en-US" sz="2800" dirty="0" err="1" smtClean="0"/>
              <a:t>chương</a:t>
            </a:r>
            <a:r>
              <a:rPr lang="en-US" sz="2800" dirty="0" smtClean="0"/>
              <a:t> </a:t>
            </a:r>
            <a:r>
              <a:rPr lang="en-US" sz="2800" dirty="0" err="1" smtClean="0"/>
              <a:t>trình</a:t>
            </a:r>
            <a:r>
              <a:rPr lang="en-US" sz="2800" dirty="0" smtClean="0"/>
              <a:t> </a:t>
            </a:r>
            <a:r>
              <a:rPr lang="en-US" sz="2800" dirty="0" err="1" smtClean="0"/>
              <a:t>đếm</a:t>
            </a:r>
            <a:r>
              <a:rPr lang="en-US" sz="2800" dirty="0" smtClean="0"/>
              <a:t> </a:t>
            </a:r>
            <a:r>
              <a:rPr lang="en-US" sz="2800" dirty="0" err="1" smtClean="0"/>
              <a:t>sô</a:t>
            </a:r>
            <a:r>
              <a:rPr lang="en-US" sz="2800" dirty="0" smtClean="0"/>
              <a:t>́ US </a:t>
            </a:r>
            <a:r>
              <a:rPr lang="en-US" sz="2800" dirty="0" err="1" smtClean="0"/>
              <a:t>của</a:t>
            </a:r>
            <a:r>
              <a:rPr lang="en-US" sz="2800" dirty="0" smtClean="0"/>
              <a:t> </a:t>
            </a:r>
            <a:r>
              <a:rPr lang="en-US" sz="2800" dirty="0" err="1" smtClean="0"/>
              <a:t>sô</a:t>
            </a:r>
            <a:r>
              <a:rPr lang="en-US" sz="2800" dirty="0" smtClean="0"/>
              <a:t>́ </a:t>
            </a:r>
            <a:r>
              <a:rPr lang="en-US" sz="2800" dirty="0" err="1" smtClean="0"/>
              <a:t>nguyên</a:t>
            </a:r>
            <a:r>
              <a:rPr lang="en-US" sz="2800" dirty="0" smtClean="0"/>
              <a:t> </a:t>
            </a:r>
            <a:r>
              <a:rPr lang="en-US" sz="2800" dirty="0" err="1" smtClean="0"/>
              <a:t>dương</a:t>
            </a:r>
            <a:r>
              <a:rPr lang="en-US" sz="2800" dirty="0" smtClean="0"/>
              <a:t>.</a:t>
            </a:r>
          </a:p>
          <a:p>
            <a:pPr algn="just" eaLnBrk="1" hangingPunct="1">
              <a:lnSpc>
                <a:spcPct val="100000"/>
              </a:lnSpc>
            </a:pPr>
            <a:r>
              <a:rPr lang="en-US" sz="2800" dirty="0" err="1" smtClean="0"/>
              <a:t>Viết</a:t>
            </a:r>
            <a:r>
              <a:rPr lang="en-US" sz="2800" dirty="0" smtClean="0"/>
              <a:t> </a:t>
            </a:r>
            <a:r>
              <a:rPr lang="en-US" sz="2800" dirty="0" err="1" smtClean="0"/>
              <a:t>chương</a:t>
            </a:r>
            <a:r>
              <a:rPr lang="en-US" sz="2800" dirty="0" smtClean="0"/>
              <a:t> </a:t>
            </a:r>
            <a:r>
              <a:rPr lang="en-US" sz="2800" dirty="0" err="1" smtClean="0"/>
              <a:t>trình</a:t>
            </a:r>
            <a:r>
              <a:rPr lang="en-US" sz="2800" dirty="0" smtClean="0"/>
              <a:t> in </a:t>
            </a:r>
            <a:r>
              <a:rPr lang="en-US" sz="2800" dirty="0" err="1" smtClean="0"/>
              <a:t>ra</a:t>
            </a:r>
            <a:r>
              <a:rPr lang="en-US" sz="2800" dirty="0" smtClean="0"/>
              <a:t> </a:t>
            </a:r>
            <a:r>
              <a:rPr lang="en-US" sz="2800" dirty="0" err="1" smtClean="0"/>
              <a:t>màn</a:t>
            </a:r>
            <a:r>
              <a:rPr lang="en-US" sz="2800" dirty="0" smtClean="0"/>
              <a:t> </a:t>
            </a:r>
            <a:r>
              <a:rPr lang="en-US" sz="2800" dirty="0" err="1" smtClean="0"/>
              <a:t>hình</a:t>
            </a:r>
            <a:r>
              <a:rPr lang="en-US" sz="2800" dirty="0" smtClean="0"/>
              <a:t> </a:t>
            </a:r>
            <a:r>
              <a:rPr lang="en-US" sz="2800" dirty="0" err="1" smtClean="0"/>
              <a:t>hình</a:t>
            </a:r>
            <a:r>
              <a:rPr lang="en-US" sz="2800" dirty="0" smtClean="0"/>
              <a:t> </a:t>
            </a:r>
            <a:r>
              <a:rPr lang="en-US" sz="2800" dirty="0" err="1" smtClean="0"/>
              <a:t>chư</a:t>
            </a:r>
            <a:r>
              <a:rPr lang="en-US" sz="2800" dirty="0" smtClean="0"/>
              <a:t>̃ </a:t>
            </a:r>
            <a:r>
              <a:rPr lang="en-US" sz="2800" dirty="0" err="1" smtClean="0"/>
              <a:t>nhật</a:t>
            </a:r>
            <a:r>
              <a:rPr lang="en-US" sz="2800" dirty="0" smtClean="0"/>
              <a:t> </a:t>
            </a:r>
            <a:r>
              <a:rPr lang="en-US" sz="2800" dirty="0" err="1" smtClean="0"/>
              <a:t>đặc</a:t>
            </a:r>
            <a:r>
              <a:rPr lang="en-US" sz="2800" dirty="0" smtClean="0"/>
              <a:t> </a:t>
            </a:r>
            <a:r>
              <a:rPr lang="en-US" sz="2800" dirty="0" err="1" smtClean="0"/>
              <a:t>kích</a:t>
            </a:r>
            <a:r>
              <a:rPr lang="en-US" sz="2800" dirty="0" smtClean="0"/>
              <a:t> </a:t>
            </a:r>
            <a:r>
              <a:rPr lang="en-US" sz="2800" dirty="0" err="1" smtClean="0"/>
              <a:t>thước</a:t>
            </a:r>
            <a:r>
              <a:rPr lang="en-US" sz="2800" dirty="0" smtClean="0"/>
              <a:t>  (m, n </a:t>
            </a:r>
            <a:r>
              <a:rPr lang="en-US" sz="2800" dirty="0" err="1" smtClean="0"/>
              <a:t>nhập</a:t>
            </a:r>
            <a:r>
              <a:rPr lang="en-US" sz="2800" dirty="0" smtClean="0"/>
              <a:t> </a:t>
            </a:r>
            <a:r>
              <a:rPr lang="en-US" sz="2800" dirty="0" err="1" smtClean="0"/>
              <a:t>tư</a:t>
            </a:r>
            <a:r>
              <a:rPr lang="en-US" sz="2800" dirty="0" smtClean="0"/>
              <a:t>̀ </a:t>
            </a:r>
            <a:r>
              <a:rPr lang="en-US" sz="2800" dirty="0" err="1" smtClean="0"/>
              <a:t>bàn</a:t>
            </a:r>
            <a:r>
              <a:rPr lang="en-US" sz="2800" dirty="0" smtClean="0"/>
              <a:t> </a:t>
            </a:r>
            <a:r>
              <a:rPr lang="en-US" sz="2800" dirty="0" err="1" smtClean="0"/>
              <a:t>phím</a:t>
            </a:r>
            <a:r>
              <a:rPr lang="en-US" sz="2800" dirty="0" smtClean="0"/>
              <a:t>).</a:t>
            </a:r>
          </a:p>
          <a:p>
            <a:pPr algn="just" eaLnBrk="1" hangingPunct="1">
              <a:lnSpc>
                <a:spcPct val="100000"/>
              </a:lnSpc>
              <a:buFont typeface="Wingdings" panose="05000000000000000000" pitchFamily="2" charset="2"/>
              <a:buNone/>
            </a:pPr>
            <a:r>
              <a:rPr lang="en-US" sz="2800" dirty="0" smtClean="0"/>
              <a:t>	</a:t>
            </a:r>
            <a:r>
              <a:rPr lang="en-US" sz="2800" u="sng" dirty="0" smtClean="0"/>
              <a:t>Ví dụ:</a:t>
            </a:r>
            <a:r>
              <a:rPr lang="en-US" sz="2800" dirty="0" smtClean="0"/>
              <a:t> </a:t>
            </a:r>
            <a:r>
              <a:rPr lang="en-US" sz="2800" i="1" dirty="0" err="1" smtClean="0"/>
              <a:t>Nhập</a:t>
            </a:r>
            <a:r>
              <a:rPr lang="en-US" sz="2800" i="1" dirty="0" smtClean="0"/>
              <a:t> m=5, n=4</a:t>
            </a:r>
            <a:endParaRPr lang="en-US" sz="2800" dirty="0" smtClean="0"/>
          </a:p>
          <a:p>
            <a:pPr lvl="1" algn="just" eaLnBrk="1" hangingPunct="1">
              <a:lnSpc>
                <a:spcPct val="100000"/>
              </a:lnSpc>
              <a:buFont typeface="Wingdings 2" panose="05020102010507070707" pitchFamily="18" charset="2"/>
              <a:buNone/>
            </a:pPr>
            <a:r>
              <a:rPr lang="en-US" sz="2800" i="1" dirty="0" smtClean="0"/>
              <a:t>*    *    *    *    *</a:t>
            </a:r>
            <a:endParaRPr lang="en-US" sz="2800" dirty="0" smtClean="0"/>
          </a:p>
          <a:p>
            <a:pPr lvl="1" algn="just" eaLnBrk="1" hangingPunct="1">
              <a:lnSpc>
                <a:spcPct val="100000"/>
              </a:lnSpc>
              <a:buFont typeface="Wingdings 2" panose="05020102010507070707" pitchFamily="18" charset="2"/>
              <a:buNone/>
            </a:pPr>
            <a:r>
              <a:rPr lang="en-US" sz="2800" i="1" dirty="0" smtClean="0"/>
              <a:t>*    *    *    *    *</a:t>
            </a:r>
            <a:endParaRPr lang="en-US" sz="2800" dirty="0" smtClean="0"/>
          </a:p>
          <a:p>
            <a:pPr lvl="1" algn="just" eaLnBrk="1" hangingPunct="1">
              <a:lnSpc>
                <a:spcPct val="100000"/>
              </a:lnSpc>
              <a:buFont typeface="Wingdings 2" panose="05020102010507070707" pitchFamily="18" charset="2"/>
              <a:buNone/>
            </a:pPr>
            <a:r>
              <a:rPr lang="en-US" sz="2800" i="1" dirty="0" smtClean="0"/>
              <a:t>*    *    *    *    *</a:t>
            </a:r>
            <a:endParaRPr lang="en-US" sz="2800" dirty="0" smtClean="0"/>
          </a:p>
          <a:p>
            <a:pPr lvl="1" algn="just" eaLnBrk="1" hangingPunct="1">
              <a:lnSpc>
                <a:spcPct val="100000"/>
              </a:lnSpc>
              <a:buFont typeface="Wingdings 2" panose="05020102010507070707" pitchFamily="18" charset="2"/>
              <a:buNone/>
            </a:pPr>
            <a:r>
              <a:rPr lang="en-US" sz="2800" i="1" dirty="0" smtClean="0"/>
              <a:t>*    *    *    *    *</a:t>
            </a:r>
            <a:endParaRPr lang="en-US" sz="2800" dirty="0" smtClean="0"/>
          </a:p>
        </p:txBody>
      </p:sp>
      <p:sp>
        <p:nvSpPr>
          <p:cNvPr id="78852"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F232F5E-DFBC-4BBA-AE06-297B62DD36D4}" type="slidenum">
              <a:rPr lang="en-US" smtClean="0">
                <a:solidFill>
                  <a:schemeClr val="bg1"/>
                </a:solidFill>
                <a:latin typeface="Verdana" panose="020B0604030504040204" pitchFamily="34" charset="0"/>
              </a:rPr>
              <a:pPr/>
              <a:t>73</a:t>
            </a:fld>
            <a:endParaRPr lang="en-US" smtClean="0">
              <a:solidFill>
                <a:schemeClr val="bg1"/>
              </a:solidFill>
              <a:latin typeface="Verdana" panose="020B0604030504040204" pitchFamily="34" charset="0"/>
            </a:endParaRPr>
          </a:p>
        </p:txBody>
      </p:sp>
      <p:sp>
        <p:nvSpPr>
          <p:cNvPr id="78853"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78854"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2"/>
          <p:cNvSpPr>
            <a:spLocks noGrp="1"/>
          </p:cNvSpPr>
          <p:nvPr>
            <p:ph type="title"/>
          </p:nvPr>
        </p:nvSpPr>
        <p:spPr/>
        <p:txBody>
          <a:bodyPr/>
          <a:lstStyle/>
          <a:p>
            <a:pPr eaLnBrk="1" hangingPunct="1"/>
            <a:r>
              <a:rPr lang="en-US" smtClean="0"/>
              <a:t>Method - Phương thức</a:t>
            </a:r>
          </a:p>
        </p:txBody>
      </p:sp>
      <p:sp>
        <p:nvSpPr>
          <p:cNvPr id="79875" name="Rectangle 3"/>
          <p:cNvSpPr>
            <a:spLocks noGrp="1" noChangeArrowheads="1"/>
          </p:cNvSpPr>
          <p:nvPr>
            <p:ph idx="1"/>
          </p:nvPr>
        </p:nvSpPr>
        <p:spPr>
          <a:xfrm>
            <a:off x="628650" y="1524000"/>
            <a:ext cx="8286750" cy="4949825"/>
          </a:xfrm>
        </p:spPr>
        <p:txBody>
          <a:bodyPr/>
          <a:lstStyle/>
          <a:p>
            <a:pPr marL="0" indent="0" algn="just" eaLnBrk="1" hangingPunct="1">
              <a:lnSpc>
                <a:spcPct val="150000"/>
              </a:lnSpc>
              <a:buFont typeface="Wingdings" panose="05000000000000000000" pitchFamily="2" charset="2"/>
              <a:buNone/>
            </a:pPr>
            <a:r>
              <a:rPr lang="en-US" smtClean="0"/>
              <a:t>P</a:t>
            </a:r>
            <a:r>
              <a:rPr lang="vi-VN" smtClean="0"/>
              <a:t>hương thức </a:t>
            </a:r>
            <a:r>
              <a:rPr lang="en-US" smtClean="0"/>
              <a:t>(hay còn gọi là </a:t>
            </a:r>
            <a:r>
              <a:rPr lang="vi-VN" smtClean="0"/>
              <a:t>hàm</a:t>
            </a:r>
            <a:r>
              <a:rPr lang="en-US" smtClean="0"/>
              <a:t>)</a:t>
            </a:r>
            <a:r>
              <a:rPr lang="vi-VN" smtClean="0"/>
              <a:t> là một đoạn chương trình độc lập thực hiện trọn vẹn một công việc nhất định sau đó trả về giá trị cho chương trình gọi nó, hay nói cách khác hàm là sự chia nhỏ của chương trình.</a:t>
            </a:r>
            <a:endParaRPr lang="en-US" smtClean="0"/>
          </a:p>
        </p:txBody>
      </p:sp>
      <p:sp>
        <p:nvSpPr>
          <p:cNvPr id="79876"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2107BC5-F3B4-44BA-B89F-8D759708C1EA}" type="slidenum">
              <a:rPr lang="en-US" smtClean="0">
                <a:solidFill>
                  <a:schemeClr val="bg1"/>
                </a:solidFill>
                <a:latin typeface="Verdana" panose="020B0604030504040204" pitchFamily="34" charset="0"/>
              </a:rPr>
              <a:pPr/>
              <a:t>74</a:t>
            </a:fld>
            <a:endParaRPr lang="en-US" smtClean="0">
              <a:solidFill>
                <a:schemeClr val="bg1"/>
              </a:solidFill>
              <a:latin typeface="Verdana" panose="020B0604030504040204" pitchFamily="34" charset="0"/>
            </a:endParaRPr>
          </a:p>
        </p:txBody>
      </p:sp>
      <p:sp>
        <p:nvSpPr>
          <p:cNvPr id="79877"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79878"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2"/>
          <p:cNvSpPr>
            <a:spLocks noGrp="1"/>
          </p:cNvSpPr>
          <p:nvPr>
            <p:ph type="title"/>
          </p:nvPr>
        </p:nvSpPr>
        <p:spPr>
          <a:xfrm>
            <a:off x="628650" y="76200"/>
            <a:ext cx="7886700" cy="1295400"/>
          </a:xfrm>
        </p:spPr>
        <p:txBody>
          <a:bodyPr/>
          <a:lstStyle/>
          <a:p>
            <a:pPr eaLnBrk="1" hangingPunct="1"/>
            <a:r>
              <a:rPr lang="en-US" smtClean="0"/>
              <a:t>Phương thức</a:t>
            </a:r>
          </a:p>
        </p:txBody>
      </p:sp>
      <p:sp>
        <p:nvSpPr>
          <p:cNvPr id="56326" name="Rectangle 3"/>
          <p:cNvSpPr>
            <a:spLocks noGrp="1" noChangeArrowheads="1"/>
          </p:cNvSpPr>
          <p:nvPr>
            <p:ph idx="1"/>
          </p:nvPr>
        </p:nvSpPr>
        <p:spPr>
          <a:xfrm>
            <a:off x="628650" y="1371600"/>
            <a:ext cx="7886700" cy="5330825"/>
          </a:xfrm>
        </p:spPr>
        <p:txBody>
          <a:bodyPr rtlCol="0">
            <a:noAutofit/>
          </a:bodyPr>
          <a:lstStyle/>
          <a:p>
            <a:pPr marL="0" indent="0" eaLnBrk="1" fontAlgn="auto" hangingPunct="1">
              <a:lnSpc>
                <a:spcPct val="150000"/>
              </a:lnSpc>
              <a:spcAft>
                <a:spcPts val="0"/>
              </a:spcAft>
              <a:buFont typeface="Wingdings" panose="05000000000000000000" pitchFamily="2" charset="2"/>
              <a:buNone/>
              <a:defRPr/>
            </a:pPr>
            <a:r>
              <a:rPr lang="vi-VN" dirty="0" smtClean="0"/>
              <a:t>Mục </a:t>
            </a:r>
            <a:r>
              <a:rPr lang="vi-VN" dirty="0"/>
              <a:t>đích sử dụng phương thức: </a:t>
            </a:r>
          </a:p>
          <a:p>
            <a:pPr marL="365760" indent="-342900" eaLnBrk="1" fontAlgn="auto" hangingPunct="1">
              <a:lnSpc>
                <a:spcPct val="150000"/>
              </a:lnSpc>
              <a:spcAft>
                <a:spcPts val="0"/>
              </a:spcAft>
              <a:defRPr/>
            </a:pPr>
            <a:r>
              <a:rPr lang="vi-VN" dirty="0"/>
              <a:t>Khi có một công việc giống nhau cần thực hiện ở nhiều vị trí.</a:t>
            </a:r>
          </a:p>
          <a:p>
            <a:pPr marL="365760" indent="-342900" eaLnBrk="1" fontAlgn="auto" hangingPunct="1">
              <a:lnSpc>
                <a:spcPct val="150000"/>
              </a:lnSpc>
              <a:spcAft>
                <a:spcPts val="0"/>
              </a:spcAft>
              <a:defRPr/>
            </a:pPr>
            <a:r>
              <a:rPr lang="vi-VN" dirty="0"/>
              <a:t>Khi cần chia một chương trình lớn phức tạp thành các đơn thể nhỏ (hàm con) để chương trình được trong sáng, dễ hiểu trong việc xử lý, </a:t>
            </a:r>
            <a:r>
              <a:rPr lang="en-US" dirty="0" err="1" smtClean="0"/>
              <a:t>tính</a:t>
            </a:r>
            <a:r>
              <a:rPr lang="en-US" dirty="0" smtClean="0"/>
              <a:t> </a:t>
            </a:r>
            <a:r>
              <a:rPr lang="en-US" dirty="0" err="1" smtClean="0"/>
              <a:t>toán</a:t>
            </a:r>
            <a:r>
              <a:rPr lang="vi-VN" dirty="0" smtClean="0"/>
              <a:t>.</a:t>
            </a:r>
            <a:endParaRPr lang="vi-VN" dirty="0"/>
          </a:p>
          <a:p>
            <a:pPr marL="0" indent="0" eaLnBrk="1" fontAlgn="auto" hangingPunct="1">
              <a:lnSpc>
                <a:spcPct val="150000"/>
              </a:lnSpc>
              <a:spcAft>
                <a:spcPts val="0"/>
              </a:spcAft>
              <a:buFont typeface="Wingdings" panose="05000000000000000000" pitchFamily="2" charset="2"/>
              <a:buNone/>
              <a:defRPr/>
            </a:pPr>
            <a:endParaRPr lang="vi-VN" sz="2800" dirty="0"/>
          </a:p>
        </p:txBody>
      </p:sp>
      <p:sp>
        <p:nvSpPr>
          <p:cNvPr id="80900"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371209E-8D32-4AA1-893D-9BC01B476616}" type="slidenum">
              <a:rPr lang="en-US" smtClean="0">
                <a:solidFill>
                  <a:schemeClr val="bg1"/>
                </a:solidFill>
                <a:latin typeface="Verdana" panose="020B0604030504040204" pitchFamily="34" charset="0"/>
              </a:rPr>
              <a:pPr/>
              <a:t>75</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2"/>
          <p:cNvSpPr>
            <a:spLocks noGrp="1"/>
          </p:cNvSpPr>
          <p:nvPr>
            <p:ph type="title"/>
          </p:nvPr>
        </p:nvSpPr>
        <p:spPr/>
        <p:txBody>
          <a:bodyPr/>
          <a:lstStyle/>
          <a:p>
            <a:pPr eaLnBrk="1" hangingPunct="1"/>
            <a:r>
              <a:rPr lang="en-US" smtClean="0"/>
              <a:t>Phương thức</a:t>
            </a:r>
          </a:p>
        </p:txBody>
      </p:sp>
      <p:sp>
        <p:nvSpPr>
          <p:cNvPr id="66563" name="Rectangle 3"/>
          <p:cNvSpPr>
            <a:spLocks noGrp="1" noChangeArrowheads="1"/>
          </p:cNvSpPr>
          <p:nvPr>
            <p:ph idx="1"/>
          </p:nvPr>
        </p:nvSpPr>
        <p:spPr>
          <a:xfrm>
            <a:off x="628650" y="1447800"/>
            <a:ext cx="8362950" cy="5026025"/>
          </a:xfrm>
        </p:spPr>
        <p:txBody>
          <a:bodyPr/>
          <a:lstStyle/>
          <a:p>
            <a:pPr eaLnBrk="1" hangingPunct="1">
              <a:lnSpc>
                <a:spcPct val="150000"/>
              </a:lnSpc>
              <a:buFont typeface="Wingdings" panose="05000000000000000000" pitchFamily="2" charset="2"/>
              <a:buNone/>
              <a:defRPr/>
            </a:pPr>
            <a:r>
              <a:rPr lang="en-US" dirty="0" err="1" smtClean="0"/>
              <a:t>Mẫu</a:t>
            </a:r>
            <a:r>
              <a:rPr lang="en-US" dirty="0" smtClean="0"/>
              <a:t> </a:t>
            </a:r>
            <a:r>
              <a:rPr lang="en-US" dirty="0" err="1" smtClean="0"/>
              <a:t>tổng</a:t>
            </a:r>
            <a:r>
              <a:rPr lang="en-US" dirty="0" smtClean="0"/>
              <a:t> </a:t>
            </a:r>
            <a:r>
              <a:rPr lang="en-US" dirty="0" err="1" smtClean="0"/>
              <a:t>quát</a:t>
            </a:r>
            <a:r>
              <a:rPr lang="en-US" dirty="0" smtClean="0"/>
              <a:t> </a:t>
            </a:r>
            <a:r>
              <a:rPr lang="en-US" dirty="0" err="1" smtClean="0"/>
              <a:t>của</a:t>
            </a:r>
            <a:r>
              <a:rPr lang="en-US" dirty="0" smtClean="0"/>
              <a:t> </a:t>
            </a:r>
            <a:r>
              <a:rPr lang="en-US" dirty="0" err="1" smtClean="0"/>
              <a:t>phương</a:t>
            </a:r>
            <a:r>
              <a:rPr lang="en-US" dirty="0" smtClean="0"/>
              <a:t> </a:t>
            </a:r>
            <a:r>
              <a:rPr lang="en-US" dirty="0" err="1" smtClean="0"/>
              <a:t>thức</a:t>
            </a:r>
            <a:endParaRPr lang="en-US" dirty="0"/>
          </a:p>
          <a:p>
            <a:pPr eaLnBrk="1" hangingPunct="1">
              <a:lnSpc>
                <a:spcPct val="150000"/>
              </a:lnSpc>
              <a:buFont typeface="Wingdings" panose="05000000000000000000" pitchFamily="2" charset="2"/>
              <a:buNone/>
              <a:defRPr/>
            </a:pPr>
            <a:r>
              <a:rPr lang="en-US" i="1" dirty="0" smtClean="0"/>
              <a:t>&lt;</a:t>
            </a:r>
            <a:r>
              <a:rPr lang="en-US" i="1" dirty="0" err="1" smtClean="0"/>
              <a:t>phạm</a:t>
            </a:r>
            <a:r>
              <a:rPr lang="en-US" i="1" dirty="0" smtClean="0"/>
              <a:t> vi&gt; &lt;KDL&gt; </a:t>
            </a:r>
            <a:r>
              <a:rPr lang="en-US" i="1" dirty="0" err="1" smtClean="0"/>
              <a:t>TênPhươngThức</a:t>
            </a:r>
            <a:r>
              <a:rPr lang="en-US" i="1" dirty="0" smtClean="0"/>
              <a:t>([</a:t>
            </a:r>
            <a:r>
              <a:rPr lang="en-US" i="1" dirty="0" err="1" smtClean="0"/>
              <a:t>tham</a:t>
            </a:r>
            <a:r>
              <a:rPr lang="en-US" i="1" dirty="0" smtClean="0"/>
              <a:t> </a:t>
            </a:r>
            <a:r>
              <a:rPr lang="en-US" i="1" dirty="0" err="1" smtClean="0"/>
              <a:t>sô</a:t>
            </a:r>
            <a:r>
              <a:rPr lang="en-US" i="1" dirty="0" smtClean="0"/>
              <a:t>́]);</a:t>
            </a:r>
          </a:p>
          <a:p>
            <a:pPr marL="0" indent="0" algn="just" eaLnBrk="1" hangingPunct="1">
              <a:lnSpc>
                <a:spcPct val="120000"/>
              </a:lnSpc>
              <a:buFont typeface="Wingdings" panose="05000000000000000000" pitchFamily="2" charset="2"/>
              <a:buNone/>
              <a:defRPr/>
            </a:pPr>
            <a:r>
              <a:rPr lang="en-US" dirty="0" err="1"/>
              <a:t>Phạm</a:t>
            </a:r>
            <a:r>
              <a:rPr lang="en-US" dirty="0"/>
              <a:t> vi </a:t>
            </a:r>
          </a:p>
          <a:p>
            <a:pPr algn="just" eaLnBrk="1" hangingPunct="1">
              <a:lnSpc>
                <a:spcPct val="120000"/>
              </a:lnSpc>
              <a:defRPr/>
            </a:pPr>
            <a:r>
              <a:rPr lang="en-US" dirty="0" err="1"/>
              <a:t>Xác</a:t>
            </a:r>
            <a:r>
              <a:rPr lang="en-US" dirty="0"/>
              <a:t> </a:t>
            </a:r>
            <a:r>
              <a:rPr lang="en-US" dirty="0" err="1"/>
              <a:t>định</a:t>
            </a:r>
            <a:r>
              <a:rPr lang="en-US" dirty="0"/>
              <a:t> </a:t>
            </a:r>
            <a:r>
              <a:rPr lang="en-US" dirty="0" err="1"/>
              <a:t>phạm</a:t>
            </a:r>
            <a:r>
              <a:rPr lang="en-US" dirty="0"/>
              <a:t> vi hay </a:t>
            </a:r>
            <a:r>
              <a:rPr lang="en-US" dirty="0" err="1"/>
              <a:t>cách</a:t>
            </a:r>
            <a:r>
              <a:rPr lang="en-US" dirty="0"/>
              <a:t> </a:t>
            </a:r>
            <a:r>
              <a:rPr lang="en-US" dirty="0" err="1"/>
              <a:t>phương</a:t>
            </a:r>
            <a:r>
              <a:rPr lang="en-US" dirty="0"/>
              <a:t> </a:t>
            </a:r>
            <a:r>
              <a:rPr lang="en-US" dirty="0" err="1"/>
              <a:t>thức</a:t>
            </a:r>
            <a:r>
              <a:rPr lang="en-US" dirty="0"/>
              <a:t> </a:t>
            </a:r>
            <a:r>
              <a:rPr lang="en-US" dirty="0" err="1"/>
              <a:t>được</a:t>
            </a:r>
            <a:r>
              <a:rPr lang="en-US" dirty="0"/>
              <a:t> </a:t>
            </a:r>
            <a:r>
              <a:rPr lang="en-US" dirty="0" err="1"/>
              <a:t>gọi</a:t>
            </a:r>
            <a:r>
              <a:rPr lang="en-US" dirty="0"/>
              <a:t> (</a:t>
            </a:r>
            <a:r>
              <a:rPr lang="en-US" dirty="0" err="1"/>
              <a:t>sử</a:t>
            </a:r>
            <a:r>
              <a:rPr lang="en-US" dirty="0"/>
              <a:t> </a:t>
            </a:r>
            <a:r>
              <a:rPr lang="en-US" dirty="0" err="1"/>
              <a:t>dụng</a:t>
            </a:r>
            <a:r>
              <a:rPr lang="en-US" dirty="0"/>
              <a:t>)</a:t>
            </a:r>
          </a:p>
          <a:p>
            <a:pPr algn="just" eaLnBrk="1" hangingPunct="1">
              <a:lnSpc>
                <a:spcPct val="120000"/>
              </a:lnSpc>
              <a:defRPr/>
            </a:pPr>
            <a:r>
              <a:rPr lang="en-US" dirty="0" err="1"/>
              <a:t>Các</a:t>
            </a:r>
            <a:r>
              <a:rPr lang="en-US" dirty="0"/>
              <a:t> </a:t>
            </a:r>
            <a:r>
              <a:rPr lang="en-US" dirty="0" err="1"/>
              <a:t>từ</a:t>
            </a:r>
            <a:r>
              <a:rPr lang="en-US" dirty="0"/>
              <a:t> </a:t>
            </a:r>
            <a:r>
              <a:rPr lang="en-US" dirty="0" err="1"/>
              <a:t>khoá</a:t>
            </a:r>
            <a:r>
              <a:rPr lang="en-US" dirty="0"/>
              <a:t> </a:t>
            </a:r>
            <a:r>
              <a:rPr lang="en-US" dirty="0" err="1"/>
              <a:t>phạm</a:t>
            </a:r>
            <a:r>
              <a:rPr lang="en-US" dirty="0"/>
              <a:t> vi : private, public, </a:t>
            </a:r>
            <a:r>
              <a:rPr lang="en-US" dirty="0" smtClean="0"/>
              <a:t>static</a:t>
            </a:r>
            <a:endParaRPr lang="en-US" dirty="0"/>
          </a:p>
        </p:txBody>
      </p:sp>
      <p:sp>
        <p:nvSpPr>
          <p:cNvPr id="81924"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E10DEA5-C173-40A2-AAFA-8F37B5749D87}" type="slidenum">
              <a:rPr lang="en-US" smtClean="0">
                <a:solidFill>
                  <a:schemeClr val="bg1"/>
                </a:solidFill>
                <a:latin typeface="Verdana" panose="020B0604030504040204" pitchFamily="34" charset="0"/>
              </a:rPr>
              <a:pPr/>
              <a:t>76</a:t>
            </a:fld>
            <a:endParaRPr lang="en-US" smtClean="0">
              <a:solidFill>
                <a:schemeClr val="bg1"/>
              </a:solidFill>
              <a:latin typeface="Verdana" panose="020B0604030504040204" pitchFamily="34" charset="0"/>
            </a:endParaRPr>
          </a:p>
        </p:txBody>
      </p:sp>
      <p:sp>
        <p:nvSpPr>
          <p:cNvPr id="81925"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81926"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2"/>
          <p:cNvSpPr>
            <a:spLocks noGrp="1"/>
          </p:cNvSpPr>
          <p:nvPr>
            <p:ph type="title"/>
          </p:nvPr>
        </p:nvSpPr>
        <p:spPr/>
        <p:txBody>
          <a:bodyPr/>
          <a:lstStyle/>
          <a:p>
            <a:pPr eaLnBrk="1" hangingPunct="1"/>
            <a:r>
              <a:rPr lang="en-US" smtClean="0"/>
              <a:t>Phương thức</a:t>
            </a:r>
          </a:p>
        </p:txBody>
      </p:sp>
      <p:sp>
        <p:nvSpPr>
          <p:cNvPr id="66563" name="Rectangle 3"/>
          <p:cNvSpPr>
            <a:spLocks noGrp="1" noChangeArrowheads="1"/>
          </p:cNvSpPr>
          <p:nvPr>
            <p:ph idx="1"/>
          </p:nvPr>
        </p:nvSpPr>
        <p:spPr>
          <a:xfrm>
            <a:off x="628650" y="1690688"/>
            <a:ext cx="7886700" cy="4783137"/>
          </a:xfrm>
        </p:spPr>
        <p:txBody>
          <a:bodyPr/>
          <a:lstStyle/>
          <a:p>
            <a:pPr marL="0" indent="0" eaLnBrk="1" hangingPunct="1">
              <a:lnSpc>
                <a:spcPct val="120000"/>
              </a:lnSpc>
              <a:buFont typeface="Wingdings" panose="05000000000000000000" pitchFamily="2" charset="2"/>
              <a:buNone/>
              <a:defRPr/>
            </a:pPr>
            <a:r>
              <a:rPr lang="en-US" dirty="0" smtClean="0"/>
              <a:t>KDL </a:t>
            </a:r>
            <a:r>
              <a:rPr lang="en-US" dirty="0" err="1" smtClean="0"/>
              <a:t>của</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đầu</a:t>
            </a:r>
            <a:r>
              <a:rPr lang="en-US" dirty="0" smtClean="0"/>
              <a:t> </a:t>
            </a:r>
            <a:r>
              <a:rPr lang="en-US" dirty="0" err="1" smtClean="0"/>
              <a:t>ra</a:t>
            </a:r>
            <a:r>
              <a:rPr lang="en-US" dirty="0" smtClean="0"/>
              <a:t>), </a:t>
            </a:r>
            <a:r>
              <a:rPr lang="en-US" dirty="0" err="1" smtClean="0"/>
              <a:t>gồm</a:t>
            </a:r>
            <a:r>
              <a:rPr lang="en-US" dirty="0" smtClean="0"/>
              <a:t> 2 </a:t>
            </a:r>
            <a:r>
              <a:rPr lang="en-US" dirty="0" err="1" smtClean="0"/>
              <a:t>loại</a:t>
            </a:r>
            <a:endParaRPr lang="en-US" dirty="0" smtClean="0"/>
          </a:p>
          <a:p>
            <a:pPr eaLnBrk="1" hangingPunct="1">
              <a:lnSpc>
                <a:spcPct val="120000"/>
              </a:lnSpc>
              <a:defRPr/>
            </a:pPr>
            <a:r>
              <a:rPr lang="en-US" dirty="0" smtClean="0"/>
              <a:t>void: </a:t>
            </a:r>
            <a:r>
              <a:rPr lang="en-US" dirty="0" err="1" smtClean="0"/>
              <a:t>Không</a:t>
            </a:r>
            <a:r>
              <a:rPr lang="en-US" dirty="0" smtClean="0"/>
              <a:t> </a:t>
            </a:r>
            <a:r>
              <a:rPr lang="en-US" dirty="0" err="1" smtClean="0"/>
              <a:t>trả</a:t>
            </a:r>
            <a:r>
              <a:rPr lang="en-US" dirty="0" smtClean="0"/>
              <a:t> </a:t>
            </a:r>
            <a:r>
              <a:rPr lang="en-US" dirty="0" err="1" smtClean="0"/>
              <a:t>về</a:t>
            </a:r>
            <a:r>
              <a:rPr lang="en-US" dirty="0" smtClean="0"/>
              <a:t> </a:t>
            </a:r>
            <a:r>
              <a:rPr lang="en-US" dirty="0" err="1" smtClean="0"/>
              <a:t>giá</a:t>
            </a:r>
            <a:r>
              <a:rPr lang="en-US" dirty="0" smtClean="0"/>
              <a:t> </a:t>
            </a:r>
            <a:r>
              <a:rPr lang="en-US" dirty="0" err="1" smtClean="0"/>
              <a:t>trị</a:t>
            </a:r>
            <a:endParaRPr lang="en-US" dirty="0" smtClean="0"/>
          </a:p>
          <a:p>
            <a:pPr algn="just" eaLnBrk="1" hangingPunct="1">
              <a:lnSpc>
                <a:spcPct val="120000"/>
              </a:lnSpc>
              <a:defRPr/>
            </a:pPr>
            <a:r>
              <a:rPr lang="en-US" dirty="0" smtClean="0"/>
              <a:t>float / </a:t>
            </a:r>
            <a:r>
              <a:rPr lang="en-US" dirty="0" err="1" smtClean="0"/>
              <a:t>int</a:t>
            </a:r>
            <a:r>
              <a:rPr lang="en-US" dirty="0" smtClean="0"/>
              <a:t> / long / string / </a:t>
            </a:r>
            <a:r>
              <a:rPr lang="en-US" dirty="0" err="1" smtClean="0"/>
              <a:t>kiểu</a:t>
            </a:r>
            <a:r>
              <a:rPr lang="en-US" dirty="0" smtClean="0"/>
              <a:t> </a:t>
            </a:r>
            <a:r>
              <a:rPr lang="en-US" dirty="0" err="1" smtClean="0"/>
              <a:t>cấu</a:t>
            </a:r>
            <a:r>
              <a:rPr lang="en-US" dirty="0" smtClean="0"/>
              <a:t> </a:t>
            </a:r>
            <a:r>
              <a:rPr lang="en-US" dirty="0" err="1" smtClean="0"/>
              <a:t>trúc</a:t>
            </a:r>
            <a:r>
              <a:rPr lang="en-US" dirty="0" smtClean="0"/>
              <a:t> / … : </a:t>
            </a:r>
            <a:r>
              <a:rPr lang="en-US" dirty="0" err="1" smtClean="0"/>
              <a:t>Trả</a:t>
            </a:r>
            <a:r>
              <a:rPr lang="en-US" dirty="0" smtClean="0"/>
              <a:t> </a:t>
            </a:r>
            <a:r>
              <a:rPr lang="en-US" dirty="0" err="1" smtClean="0"/>
              <a:t>về</a:t>
            </a:r>
            <a:r>
              <a:rPr lang="en-US" dirty="0" smtClean="0"/>
              <a:t> </a:t>
            </a:r>
            <a:r>
              <a:rPr lang="en-US" dirty="0" err="1" smtClean="0"/>
              <a:t>giá</a:t>
            </a:r>
            <a:r>
              <a:rPr lang="en-US" dirty="0" smtClean="0"/>
              <a:t> </a:t>
            </a:r>
            <a:r>
              <a:rPr lang="en-US" dirty="0" err="1" smtClean="0"/>
              <a:t>trị</a:t>
            </a:r>
            <a:r>
              <a:rPr lang="en-US" dirty="0" smtClean="0"/>
              <a:t> </a:t>
            </a:r>
            <a:r>
              <a:rPr lang="en-US" dirty="0" err="1" smtClean="0"/>
              <a:t>có</a:t>
            </a:r>
            <a:r>
              <a:rPr lang="en-US" dirty="0" smtClean="0"/>
              <a:t>  KDL </a:t>
            </a:r>
            <a:r>
              <a:rPr lang="en-US" dirty="0" err="1" smtClean="0"/>
              <a:t>tương</a:t>
            </a:r>
            <a:r>
              <a:rPr lang="en-US" dirty="0" smtClean="0"/>
              <a:t> </a:t>
            </a:r>
            <a:r>
              <a:rPr lang="en-US" dirty="0" err="1" smtClean="0"/>
              <a:t>ứng</a:t>
            </a:r>
            <a:r>
              <a:rPr lang="en-US" dirty="0" smtClean="0"/>
              <a:t> </a:t>
            </a:r>
            <a:r>
              <a:rPr lang="en-US" dirty="0" err="1" smtClean="0"/>
              <a:t>với</a:t>
            </a:r>
            <a:r>
              <a:rPr lang="en-US" dirty="0" smtClean="0"/>
              <a:t> </a:t>
            </a:r>
            <a:r>
              <a:rPr lang="en-US" dirty="0" err="1" smtClean="0"/>
              <a:t>kết</a:t>
            </a:r>
            <a:r>
              <a:rPr lang="en-US" dirty="0" smtClean="0"/>
              <a:t> </a:t>
            </a:r>
            <a:r>
              <a:rPr lang="en-US" dirty="0" err="1" smtClean="0"/>
              <a:t>quả</a:t>
            </a:r>
            <a:r>
              <a:rPr lang="en-US" dirty="0" smtClean="0"/>
              <a:t> </a:t>
            </a:r>
            <a:r>
              <a:rPr lang="en-US" dirty="0" err="1" smtClean="0"/>
              <a:t>xử</a:t>
            </a:r>
            <a:r>
              <a:rPr lang="en-US" dirty="0" smtClean="0"/>
              <a:t> </a:t>
            </a:r>
            <a:r>
              <a:rPr lang="en-US" dirty="0" err="1" smtClean="0"/>
              <a:t>lý</a:t>
            </a:r>
            <a:endParaRPr lang="en-US" dirty="0" smtClean="0"/>
          </a:p>
        </p:txBody>
      </p:sp>
      <p:sp>
        <p:nvSpPr>
          <p:cNvPr id="82948"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D5FC0E6-FB52-4830-87DE-3929B994AC71}" type="slidenum">
              <a:rPr lang="en-US" smtClean="0">
                <a:solidFill>
                  <a:schemeClr val="bg1"/>
                </a:solidFill>
                <a:latin typeface="Verdana" panose="020B0604030504040204" pitchFamily="34" charset="0"/>
              </a:rPr>
              <a:pPr/>
              <a:t>77</a:t>
            </a:fld>
            <a:endParaRPr lang="en-US" smtClean="0">
              <a:solidFill>
                <a:schemeClr val="bg1"/>
              </a:solidFill>
              <a:latin typeface="Verdana" panose="020B0604030504040204" pitchFamily="34" charset="0"/>
            </a:endParaRPr>
          </a:p>
        </p:txBody>
      </p:sp>
      <p:sp>
        <p:nvSpPr>
          <p:cNvPr id="82949" name="AutoShape 2" descr="mk:@MSITStore:E:\06HCA\ITC\LTHDT\Addison%20Wesley%20Essential%20C%20Sharp%202.0%20Jul%202006.chm::/0321150775/images/michaelis_mindmap02_alt.jpg"/>
          <p:cNvSpPr>
            <a:spLocks noChangeAspect="1" noChangeArrowheads="1"/>
          </p:cNvSpPr>
          <p:nvPr/>
        </p:nvSpPr>
        <p:spPr bwMode="auto">
          <a:xfrm>
            <a:off x="63500" y="-13652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82950" name="AutoShape 4" descr="mk:@MSITStore:E:\06HCA\ITC\LTHDT\Addison%20Wesley%20Essential%20C%20Sharp%202.0%20Jul%202006.chm::/0321150775/images/michaelis_mindmap02_alt.jpg"/>
          <p:cNvSpPr>
            <a:spLocks noChangeAspect="1" noChangeArrowheads="1"/>
          </p:cNvSpPr>
          <p:nvPr/>
        </p:nvSpPr>
        <p:spPr bwMode="auto">
          <a:xfrm>
            <a:off x="215900" y="15875"/>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en-US" smtClean="0"/>
              <a:t>Phương thức</a:t>
            </a:r>
            <a:endParaRPr lang="en-US" smtClean="0">
              <a:solidFill>
                <a:schemeClr val="accent1"/>
              </a:solidFill>
            </a:endParaRPr>
          </a:p>
        </p:txBody>
      </p:sp>
      <p:sp>
        <p:nvSpPr>
          <p:cNvPr id="83971" name="Content Placeholder 2"/>
          <p:cNvSpPr>
            <a:spLocks noGrp="1"/>
          </p:cNvSpPr>
          <p:nvPr>
            <p:ph idx="1"/>
          </p:nvPr>
        </p:nvSpPr>
        <p:spPr>
          <a:xfrm>
            <a:off x="628650" y="1690688"/>
            <a:ext cx="7886700" cy="4938712"/>
          </a:xfrm>
        </p:spPr>
        <p:txBody>
          <a:bodyPr/>
          <a:lstStyle/>
          <a:p>
            <a:pPr algn="just" eaLnBrk="1" hangingPunct="1">
              <a:lnSpc>
                <a:spcPct val="120000"/>
              </a:lnSpc>
            </a:pPr>
            <a:r>
              <a:rPr lang="en-US" smtClean="0"/>
              <a:t>Tên phương thức : </a:t>
            </a:r>
            <a:r>
              <a:rPr lang="vi-VN" smtClean="0"/>
              <a:t>Đặt tên theo qui ước sao cho phản ánh đúng chức năng thực hiện của phương thức</a:t>
            </a:r>
            <a:endParaRPr lang="en-US" smtClean="0"/>
          </a:p>
          <a:p>
            <a:pPr algn="just" eaLnBrk="1" hangingPunct="1">
              <a:lnSpc>
                <a:spcPct val="120000"/>
              </a:lnSpc>
            </a:pPr>
            <a:r>
              <a:rPr lang="en-US" smtClean="0"/>
              <a:t>Danh sách các tham số (nếu có) : </a:t>
            </a:r>
            <a:r>
              <a:rPr lang="vi-VN" smtClean="0"/>
              <a:t>đầu vào của phương thức (trong một số trường hợp có thể là đầu vào và đầu ra của phương thức nếu kết quả đầu ra có nhiều giá trị - Tham số này gọi là tham chiếu)</a:t>
            </a:r>
            <a:endParaRPr lang="en-US" smtClean="0"/>
          </a:p>
        </p:txBody>
      </p:sp>
      <p:sp>
        <p:nvSpPr>
          <p:cNvPr id="83972"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7AF694F-FB79-4EC3-85D0-65BAF5DB86C8}" type="slidenum">
              <a:rPr lang="en-US" smtClean="0">
                <a:solidFill>
                  <a:schemeClr val="bg1"/>
                </a:solidFill>
                <a:latin typeface="Verdana" panose="020B0604030504040204" pitchFamily="34" charset="0"/>
              </a:rPr>
              <a:pPr/>
              <a:t>78</a:t>
            </a:fld>
            <a:endParaRPr lang="en-US" smtClean="0">
              <a:solidFill>
                <a:schemeClr val="bg1"/>
              </a:solidFill>
              <a:latin typeface="Verdana" panose="020B0604030504040204" pitchFamily="34" charset="0"/>
            </a:endParaRPr>
          </a:p>
        </p:txBody>
      </p:sp>
      <p:sp>
        <p:nvSpPr>
          <p:cNvPr id="8397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628650" y="0"/>
            <a:ext cx="8286750" cy="1089025"/>
          </a:xfrm>
        </p:spPr>
        <p:txBody>
          <a:bodyPr>
            <a:normAutofit/>
          </a:bodyPr>
          <a:lstStyle/>
          <a:p>
            <a:pPr eaLnBrk="1" hangingPunct="1"/>
            <a:r>
              <a:rPr lang="en-US" sz="2800" dirty="0" err="1" smtClean="0"/>
              <a:t>Khi</a:t>
            </a:r>
            <a:r>
              <a:rPr lang="en-US" sz="2800" dirty="0" smtClean="0"/>
              <a:t> </a:t>
            </a:r>
            <a:r>
              <a:rPr lang="en-US" sz="2800" dirty="0" err="1" smtClean="0"/>
              <a:t>hàm</a:t>
            </a:r>
            <a:r>
              <a:rPr lang="en-US" sz="2800" dirty="0" smtClean="0"/>
              <a:t> </a:t>
            </a:r>
            <a:r>
              <a:rPr lang="en-US" sz="2800" dirty="0" err="1" smtClean="0"/>
              <a:t>xử</a:t>
            </a:r>
            <a:r>
              <a:rPr lang="en-US" sz="2800" dirty="0" smtClean="0"/>
              <a:t> </a:t>
            </a:r>
            <a:r>
              <a:rPr lang="en-US" sz="2800" dirty="0" err="1" smtClean="0"/>
              <a:t>lý</a:t>
            </a:r>
            <a:r>
              <a:rPr lang="en-US" sz="2800" dirty="0" smtClean="0"/>
              <a:t> </a:t>
            </a:r>
            <a:r>
              <a:rPr lang="en-US" sz="2800" dirty="0" err="1" smtClean="0"/>
              <a:t>biến</a:t>
            </a:r>
            <a:r>
              <a:rPr lang="en-US" sz="2800" dirty="0" smtClean="0"/>
              <a:t> </a:t>
            </a:r>
            <a:r>
              <a:rPr lang="en-US" sz="2800" dirty="0" err="1" smtClean="0"/>
              <a:t>toàn</a:t>
            </a:r>
            <a:r>
              <a:rPr lang="en-US" sz="2800" dirty="0" smtClean="0"/>
              <a:t> </a:t>
            </a:r>
            <a:r>
              <a:rPr lang="en-US" sz="2800" dirty="0" err="1" smtClean="0"/>
              <a:t>cục</a:t>
            </a:r>
            <a:r>
              <a:rPr lang="en-US" sz="2800" dirty="0" smtClean="0"/>
              <a:t> </a:t>
            </a:r>
            <a:r>
              <a:rPr lang="en-US" sz="2800" dirty="0" err="1" smtClean="0"/>
              <a:t>thì</a:t>
            </a:r>
            <a:r>
              <a:rPr lang="en-US" sz="2800" dirty="0" smtClean="0"/>
              <a:t> </a:t>
            </a:r>
            <a:r>
              <a:rPr lang="en-US" sz="2800" dirty="0" err="1" smtClean="0"/>
              <a:t>không</a:t>
            </a:r>
            <a:r>
              <a:rPr lang="en-US" sz="2800" dirty="0" smtClean="0"/>
              <a:t> </a:t>
            </a:r>
            <a:r>
              <a:rPr lang="en-US" sz="2800" dirty="0" err="1" smtClean="0"/>
              <a:t>cần</a:t>
            </a:r>
            <a:r>
              <a:rPr lang="en-US" sz="2800" dirty="0" smtClean="0"/>
              <a:t> </a:t>
            </a:r>
            <a:r>
              <a:rPr lang="en-US" sz="2800" dirty="0" err="1" smtClean="0"/>
              <a:t>tham</a:t>
            </a:r>
            <a:r>
              <a:rPr lang="en-US" sz="2800" dirty="0" smtClean="0"/>
              <a:t> </a:t>
            </a:r>
            <a:r>
              <a:rPr lang="en-US" sz="2800" dirty="0" err="1" smtClean="0"/>
              <a:t>số</a:t>
            </a:r>
            <a:endParaRPr lang="en-US" sz="2800" dirty="0" smtClean="0">
              <a:solidFill>
                <a:schemeClr val="accent1"/>
              </a:solidFill>
            </a:endParaRPr>
          </a:p>
        </p:txBody>
      </p:sp>
      <p:sp>
        <p:nvSpPr>
          <p:cNvPr id="8" name="Content Placeholder 2"/>
          <p:cNvSpPr>
            <a:spLocks noGrp="1"/>
          </p:cNvSpPr>
          <p:nvPr>
            <p:ph idx="1"/>
          </p:nvPr>
        </p:nvSpPr>
        <p:spPr>
          <a:xfrm>
            <a:off x="990600" y="1244600"/>
            <a:ext cx="7772400" cy="5384800"/>
          </a:xfrm>
        </p:spPr>
        <p:txBody>
          <a:bodyPr rtlCol="0">
            <a:noAutofit/>
          </a:bodyPr>
          <a:lstStyle/>
          <a:p>
            <a:pPr marL="287338" indent="-273050" eaLnBrk="1" fontAlgn="auto" hangingPunct="1">
              <a:spcBef>
                <a:spcPts val="0"/>
              </a:spcBef>
              <a:spcAft>
                <a:spcPts val="0"/>
              </a:spcAft>
              <a:buFont typeface="Wingdings" panose="05000000000000000000" pitchFamily="2" charset="2"/>
              <a:buNone/>
              <a:defRPr/>
            </a:pPr>
            <a:r>
              <a:rPr lang="en-US" sz="2400" dirty="0" smtClean="0">
                <a:solidFill>
                  <a:srgbClr val="FF0000"/>
                </a:solidFill>
              </a:rPr>
              <a:t>static </a:t>
            </a:r>
            <a:r>
              <a:rPr lang="en-US" sz="2400" dirty="0" err="1" smtClean="0">
                <a:solidFill>
                  <a:srgbClr val="FF0000"/>
                </a:solidFill>
              </a:rPr>
              <a:t>int</a:t>
            </a:r>
            <a:r>
              <a:rPr lang="en-US" sz="2400" dirty="0" smtClean="0">
                <a:solidFill>
                  <a:srgbClr val="FF0000"/>
                </a:solidFill>
              </a:rPr>
              <a:t> a, b;</a:t>
            </a:r>
          </a:p>
          <a:p>
            <a:pPr marL="287338" indent="-273050" eaLnBrk="1" fontAlgn="auto" hangingPunct="1">
              <a:spcBef>
                <a:spcPts val="0"/>
              </a:spcBef>
              <a:spcAft>
                <a:spcPts val="0"/>
              </a:spcAft>
              <a:buFont typeface="Wingdings" panose="05000000000000000000" pitchFamily="2" charset="2"/>
              <a:buNone/>
              <a:defRPr/>
            </a:pPr>
            <a:r>
              <a:rPr lang="en-US" sz="2400" dirty="0" smtClean="0"/>
              <a:t>static void </a:t>
            </a:r>
            <a:r>
              <a:rPr lang="en-US" sz="2400" dirty="0" err="1" smtClean="0"/>
              <a:t>Nhap</a:t>
            </a:r>
            <a:r>
              <a:rPr lang="en-US" sz="2400" dirty="0" smtClean="0"/>
              <a:t>()</a:t>
            </a:r>
          </a:p>
          <a:p>
            <a:pPr marL="287338" indent="-273050" eaLnBrk="1" fontAlgn="auto" hangingPunct="1">
              <a:spcBef>
                <a:spcPts val="0"/>
              </a:spcBef>
              <a:spcAft>
                <a:spcPts val="0"/>
              </a:spcAft>
              <a:buFont typeface="Wingdings" panose="05000000000000000000" pitchFamily="2" charset="2"/>
              <a:buNone/>
              <a:defRPr/>
            </a:pPr>
            <a:r>
              <a:rPr lang="en-US" sz="2400" dirty="0" smtClean="0"/>
              <a:t>{</a:t>
            </a:r>
          </a:p>
          <a:p>
            <a:pPr marL="287338" indent="-273050" eaLnBrk="1" fontAlgn="auto" hangingPunct="1">
              <a:spcBef>
                <a:spcPts val="0"/>
              </a:spcBef>
              <a:spcAft>
                <a:spcPts val="0"/>
              </a:spcAft>
              <a:buFont typeface="Wingdings" panose="05000000000000000000" pitchFamily="2" charset="2"/>
              <a:buNone/>
              <a:defRPr/>
            </a:pPr>
            <a:r>
              <a:rPr lang="en-US" sz="2400" dirty="0" smtClean="0"/>
              <a:t>	</a:t>
            </a:r>
            <a:r>
              <a:rPr lang="en-US" sz="2400" dirty="0" err="1" smtClean="0"/>
              <a:t>Console.Write</a:t>
            </a:r>
            <a:r>
              <a:rPr lang="en-US" sz="2400" dirty="0" smtClean="0"/>
              <a:t>("</a:t>
            </a:r>
            <a:r>
              <a:rPr lang="en-US" sz="2400" dirty="0" err="1" smtClean="0"/>
              <a:t>Nhap</a:t>
            </a:r>
            <a:r>
              <a:rPr lang="en-US" sz="2400" dirty="0" smtClean="0"/>
              <a:t> a: ");</a:t>
            </a:r>
          </a:p>
          <a:p>
            <a:pPr marL="287338" indent="-273050" eaLnBrk="1" fontAlgn="auto" hangingPunct="1">
              <a:spcBef>
                <a:spcPts val="0"/>
              </a:spcBef>
              <a:spcAft>
                <a:spcPts val="0"/>
              </a:spcAft>
              <a:buFont typeface="Wingdings" panose="05000000000000000000" pitchFamily="2" charset="2"/>
              <a:buNone/>
              <a:defRPr/>
            </a:pPr>
            <a:r>
              <a:rPr lang="en-US" sz="2400" dirty="0" smtClean="0"/>
              <a:t>    a = </a:t>
            </a:r>
            <a:r>
              <a:rPr lang="en-US" sz="2400" dirty="0" err="1" smtClean="0"/>
              <a:t>int.Parse</a:t>
            </a:r>
            <a:r>
              <a:rPr lang="en-US" sz="2400" dirty="0" smtClean="0"/>
              <a:t>(</a:t>
            </a:r>
            <a:r>
              <a:rPr lang="en-US" sz="2400" dirty="0" err="1" smtClean="0"/>
              <a:t>Console.ReadLine</a:t>
            </a:r>
            <a:r>
              <a:rPr lang="en-US" sz="2400" dirty="0" smtClean="0"/>
              <a:t>());</a:t>
            </a:r>
          </a:p>
          <a:p>
            <a:pPr marL="287338" indent="-273050" eaLnBrk="1" fontAlgn="auto" hangingPunct="1">
              <a:spcBef>
                <a:spcPts val="0"/>
              </a:spcBef>
              <a:spcAft>
                <a:spcPts val="0"/>
              </a:spcAft>
              <a:buFont typeface="Wingdings" panose="05000000000000000000" pitchFamily="2" charset="2"/>
              <a:buNone/>
              <a:defRPr/>
            </a:pPr>
            <a:r>
              <a:rPr lang="en-US" sz="2400" dirty="0" smtClean="0"/>
              <a:t>    </a:t>
            </a:r>
            <a:r>
              <a:rPr lang="en-US" sz="2400" dirty="0" err="1" smtClean="0"/>
              <a:t>Console.Write</a:t>
            </a:r>
            <a:r>
              <a:rPr lang="en-US" sz="2400" dirty="0" smtClean="0"/>
              <a:t>("</a:t>
            </a:r>
            <a:r>
              <a:rPr lang="en-US" sz="2400" dirty="0" err="1" smtClean="0"/>
              <a:t>Nhap</a:t>
            </a:r>
            <a:r>
              <a:rPr lang="en-US" sz="2400" dirty="0" smtClean="0"/>
              <a:t> b: ");</a:t>
            </a:r>
          </a:p>
          <a:p>
            <a:pPr marL="287338" indent="-273050" eaLnBrk="1" fontAlgn="auto" hangingPunct="1">
              <a:spcBef>
                <a:spcPts val="0"/>
              </a:spcBef>
              <a:spcAft>
                <a:spcPts val="0"/>
              </a:spcAft>
              <a:buFont typeface="Wingdings" panose="05000000000000000000" pitchFamily="2" charset="2"/>
              <a:buNone/>
              <a:defRPr/>
            </a:pPr>
            <a:r>
              <a:rPr lang="en-US" sz="2400" dirty="0" smtClean="0"/>
              <a:t>    b = </a:t>
            </a:r>
            <a:r>
              <a:rPr lang="en-US" sz="2400" dirty="0" err="1" smtClean="0"/>
              <a:t>int.Parse</a:t>
            </a:r>
            <a:r>
              <a:rPr lang="en-US" sz="2400" dirty="0" smtClean="0"/>
              <a:t>(</a:t>
            </a:r>
            <a:r>
              <a:rPr lang="en-US" sz="2400" dirty="0" err="1" smtClean="0"/>
              <a:t>Console.ReadLine</a:t>
            </a:r>
            <a:r>
              <a:rPr lang="en-US" sz="2400" dirty="0" smtClean="0"/>
              <a:t>());</a:t>
            </a:r>
          </a:p>
          <a:p>
            <a:pPr marL="287338" indent="-273050" eaLnBrk="1" fontAlgn="auto" hangingPunct="1">
              <a:spcBef>
                <a:spcPts val="0"/>
              </a:spcBef>
              <a:spcAft>
                <a:spcPts val="0"/>
              </a:spcAft>
              <a:buFont typeface="Wingdings" panose="05000000000000000000" pitchFamily="2" charset="2"/>
              <a:buNone/>
              <a:defRPr/>
            </a:pPr>
            <a:r>
              <a:rPr lang="en-US" sz="2400" dirty="0" smtClean="0"/>
              <a:t>}</a:t>
            </a:r>
          </a:p>
          <a:p>
            <a:pPr marL="287338" indent="-273050" eaLnBrk="1" fontAlgn="auto" hangingPunct="1">
              <a:spcBef>
                <a:spcPts val="0"/>
              </a:spcBef>
              <a:spcAft>
                <a:spcPts val="0"/>
              </a:spcAft>
              <a:buFont typeface="Wingdings" panose="05000000000000000000" pitchFamily="2" charset="2"/>
              <a:buNone/>
              <a:defRPr/>
            </a:pPr>
            <a:r>
              <a:rPr lang="en-US" sz="2400" dirty="0" smtClean="0"/>
              <a:t>static void </a:t>
            </a:r>
            <a:r>
              <a:rPr lang="en-US" sz="2400" dirty="0" err="1" smtClean="0"/>
              <a:t>Xuat</a:t>
            </a:r>
            <a:r>
              <a:rPr lang="en-US" sz="2400" dirty="0" smtClean="0"/>
              <a:t>()</a:t>
            </a:r>
          </a:p>
          <a:p>
            <a:pPr marL="287338" indent="-273050" eaLnBrk="1" fontAlgn="auto" hangingPunct="1">
              <a:spcBef>
                <a:spcPts val="0"/>
              </a:spcBef>
              <a:spcAft>
                <a:spcPts val="0"/>
              </a:spcAft>
              <a:buFont typeface="Wingdings" panose="05000000000000000000" pitchFamily="2" charset="2"/>
              <a:buNone/>
              <a:defRPr/>
            </a:pPr>
            <a:r>
              <a:rPr lang="en-US" sz="2400" dirty="0" smtClean="0"/>
              <a:t>{</a:t>
            </a:r>
          </a:p>
          <a:p>
            <a:pPr marL="287338" indent="-273050" eaLnBrk="1" fontAlgn="auto" hangingPunct="1">
              <a:spcBef>
                <a:spcPts val="0"/>
              </a:spcBef>
              <a:spcAft>
                <a:spcPts val="0"/>
              </a:spcAft>
              <a:buFont typeface="Wingdings" panose="05000000000000000000" pitchFamily="2" charset="2"/>
              <a:buNone/>
              <a:defRPr/>
            </a:pPr>
            <a:r>
              <a:rPr lang="it-IT" sz="2400" dirty="0" smtClean="0"/>
              <a:t>    Console.WriteLine("a = {0}; b = {1}", a, b);</a:t>
            </a:r>
          </a:p>
          <a:p>
            <a:pPr marL="287338" indent="-273050" eaLnBrk="1" fontAlgn="auto" hangingPunct="1">
              <a:spcBef>
                <a:spcPts val="0"/>
              </a:spcBef>
              <a:spcAft>
                <a:spcPts val="0"/>
              </a:spcAft>
              <a:buFont typeface="Wingdings" panose="05000000000000000000" pitchFamily="2" charset="2"/>
              <a:buNone/>
              <a:defRPr/>
            </a:pPr>
            <a:r>
              <a:rPr lang="en-US" sz="2400" dirty="0" smtClean="0"/>
              <a:t>}</a:t>
            </a:r>
          </a:p>
          <a:p>
            <a:pPr marL="287338" indent="-273050" eaLnBrk="1" fontAlgn="auto" hangingPunct="1">
              <a:spcBef>
                <a:spcPts val="0"/>
              </a:spcBef>
              <a:spcAft>
                <a:spcPts val="0"/>
              </a:spcAft>
              <a:buFont typeface="Wingdings" panose="05000000000000000000" pitchFamily="2" charset="2"/>
              <a:buNone/>
              <a:defRPr/>
            </a:pPr>
            <a:r>
              <a:rPr lang="en-US" sz="2400" dirty="0" smtClean="0"/>
              <a:t>static void Main(string[] </a:t>
            </a:r>
            <a:r>
              <a:rPr lang="en-US" sz="2400" dirty="0" err="1" smtClean="0"/>
              <a:t>args</a:t>
            </a:r>
            <a:r>
              <a:rPr lang="en-US" sz="2400" dirty="0" smtClean="0"/>
              <a:t>)</a:t>
            </a:r>
          </a:p>
          <a:p>
            <a:pPr marL="287338" indent="-273050" eaLnBrk="1" fontAlgn="auto" hangingPunct="1">
              <a:spcBef>
                <a:spcPts val="0"/>
              </a:spcBef>
              <a:spcAft>
                <a:spcPts val="0"/>
              </a:spcAft>
              <a:buFont typeface="Wingdings" panose="05000000000000000000" pitchFamily="2" charset="2"/>
              <a:buNone/>
              <a:defRPr/>
            </a:pPr>
            <a:r>
              <a:rPr lang="en-US" sz="2400" dirty="0" smtClean="0"/>
              <a:t>{</a:t>
            </a:r>
          </a:p>
          <a:p>
            <a:pPr marL="287338" indent="-273050" eaLnBrk="1" fontAlgn="auto" hangingPunct="1">
              <a:spcBef>
                <a:spcPts val="0"/>
              </a:spcBef>
              <a:spcAft>
                <a:spcPts val="0"/>
              </a:spcAft>
              <a:buFont typeface="Wingdings" panose="05000000000000000000" pitchFamily="2" charset="2"/>
              <a:buNone/>
              <a:defRPr/>
            </a:pPr>
            <a:r>
              <a:rPr lang="en-US" sz="2400" dirty="0" smtClean="0"/>
              <a:t>    </a:t>
            </a:r>
            <a:r>
              <a:rPr lang="en-US" sz="2400" dirty="0" err="1" smtClean="0"/>
              <a:t>Nhap</a:t>
            </a:r>
            <a:r>
              <a:rPr lang="en-US" sz="2400" dirty="0" smtClean="0"/>
              <a:t>();</a:t>
            </a:r>
          </a:p>
          <a:p>
            <a:pPr marL="287338" indent="-273050" eaLnBrk="1" fontAlgn="auto" hangingPunct="1">
              <a:spcBef>
                <a:spcPts val="0"/>
              </a:spcBef>
              <a:spcAft>
                <a:spcPts val="0"/>
              </a:spcAft>
              <a:buFont typeface="Wingdings" panose="05000000000000000000" pitchFamily="2" charset="2"/>
              <a:buNone/>
              <a:defRPr/>
            </a:pPr>
            <a:r>
              <a:rPr lang="en-US" sz="2400" dirty="0" smtClean="0"/>
              <a:t>    </a:t>
            </a:r>
            <a:r>
              <a:rPr lang="en-US" sz="2400" dirty="0" err="1" smtClean="0"/>
              <a:t>Xuat</a:t>
            </a:r>
            <a:r>
              <a:rPr lang="en-US" sz="2400" dirty="0" smtClean="0"/>
              <a:t>();</a:t>
            </a:r>
          </a:p>
          <a:p>
            <a:pPr marL="287338" indent="-273050" eaLnBrk="1" fontAlgn="auto" hangingPunct="1">
              <a:spcBef>
                <a:spcPts val="0"/>
              </a:spcBef>
              <a:spcAft>
                <a:spcPts val="0"/>
              </a:spcAft>
              <a:buFont typeface="Wingdings" panose="05000000000000000000" pitchFamily="2" charset="2"/>
              <a:buNone/>
              <a:defRPr/>
            </a:pPr>
            <a:r>
              <a:rPr lang="en-US" sz="2400" dirty="0" smtClean="0"/>
              <a:t>}</a:t>
            </a:r>
          </a:p>
          <a:p>
            <a:pPr marL="0" indent="0" eaLnBrk="1" fontAlgn="auto" hangingPunct="1">
              <a:spcAft>
                <a:spcPts val="0"/>
              </a:spcAft>
              <a:buFont typeface="Wingdings" panose="05000000000000000000" pitchFamily="2" charset="2"/>
              <a:buNone/>
              <a:defRPr/>
            </a:pPr>
            <a:endParaRPr lang="en-US" sz="2000" dirty="0"/>
          </a:p>
        </p:txBody>
      </p:sp>
      <p:sp>
        <p:nvSpPr>
          <p:cNvPr id="84996"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C943B5A-7DA8-486D-BF3B-1EA954AC86F0}" type="slidenum">
              <a:rPr lang="en-US" smtClean="0">
                <a:solidFill>
                  <a:schemeClr val="bg1"/>
                </a:solidFill>
                <a:latin typeface="Verdana" panose="020B0604030504040204" pitchFamily="34" charset="0"/>
              </a:rPr>
              <a:pPr/>
              <a:t>79</a:t>
            </a:fld>
            <a:endParaRPr lang="en-US" smtClean="0">
              <a:solidFill>
                <a:schemeClr val="bg1"/>
              </a:solidFill>
              <a:latin typeface="Verdana" panose="020B0604030504040204" pitchFamily="34" charset="0"/>
            </a:endParaRPr>
          </a:p>
        </p:txBody>
      </p:sp>
      <p:sp>
        <p:nvSpPr>
          <p:cNvPr id="8499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dirty="0" smtClean="0"/>
              <a:t>.NET Framework</a:t>
            </a:r>
          </a:p>
        </p:txBody>
      </p:sp>
      <p:sp>
        <p:nvSpPr>
          <p:cNvPr id="12291" name="Content Placeholder 2"/>
          <p:cNvSpPr>
            <a:spLocks noGrp="1"/>
          </p:cNvSpPr>
          <p:nvPr>
            <p:ph idx="1"/>
          </p:nvPr>
        </p:nvSpPr>
        <p:spPr>
          <a:xfrm>
            <a:off x="628650" y="1690688"/>
            <a:ext cx="7886700" cy="4710112"/>
          </a:xfrm>
        </p:spPr>
        <p:txBody>
          <a:bodyPr/>
          <a:lstStyle/>
          <a:p>
            <a:pPr eaLnBrk="1" hangingPunct="1">
              <a:lnSpc>
                <a:spcPct val="150000"/>
              </a:lnSpc>
            </a:pPr>
            <a:r>
              <a:rPr lang="en-US" smtClean="0"/>
              <a:t>Các ngôn ngữ : C#, VB.Net, J#, F#, VC++…</a:t>
            </a:r>
          </a:p>
          <a:p>
            <a:pPr eaLnBrk="1" hangingPunct="1">
              <a:lnSpc>
                <a:spcPct val="150000"/>
              </a:lnSpc>
            </a:pPr>
            <a:r>
              <a:rPr lang="en-US" smtClean="0"/>
              <a:t>Công cụ phát triển Visual Studio</a:t>
            </a:r>
          </a:p>
          <a:p>
            <a:pPr eaLnBrk="1" hangingPunct="1">
              <a:lnSpc>
                <a:spcPct val="150000"/>
              </a:lnSpc>
            </a:pPr>
            <a:r>
              <a:rPr lang="en-US" smtClean="0"/>
              <a:t>Lớp đặc tả ngôn ngữ dùng chung (CLS)</a:t>
            </a:r>
          </a:p>
          <a:p>
            <a:pPr eaLnBrk="1" hangingPunct="1">
              <a:lnSpc>
                <a:spcPct val="150000"/>
              </a:lnSpc>
            </a:pPr>
            <a:r>
              <a:rPr lang="en-US" smtClean="0"/>
              <a:t>Các thư viện đê phát triển ứng dụng</a:t>
            </a:r>
          </a:p>
          <a:p>
            <a:pPr eaLnBrk="1" hangingPunct="1">
              <a:lnSpc>
                <a:spcPct val="150000"/>
              </a:lnSpc>
            </a:pPr>
            <a:r>
              <a:rPr lang="en-US" smtClean="0"/>
              <a:t>Bộ thực thi ngôn ngữ dùng chung (CLR)</a:t>
            </a:r>
          </a:p>
        </p:txBody>
      </p:sp>
      <p:sp>
        <p:nvSpPr>
          <p:cNvPr id="1229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628650" y="0"/>
            <a:ext cx="7886700" cy="1446213"/>
          </a:xfrm>
        </p:spPr>
        <p:txBody>
          <a:bodyPr/>
          <a:lstStyle/>
          <a:p>
            <a:pPr eaLnBrk="1" hangingPunct="1"/>
            <a:r>
              <a:rPr lang="en-US" smtClean="0"/>
              <a:t>Phương thức không trả về giá trị</a:t>
            </a:r>
            <a:endParaRPr lang="en-US" smtClean="0">
              <a:solidFill>
                <a:schemeClr val="accent1"/>
              </a:solidFill>
            </a:endParaRPr>
          </a:p>
        </p:txBody>
      </p:sp>
      <p:sp>
        <p:nvSpPr>
          <p:cNvPr id="7" name="Content Placeholder 2"/>
          <p:cNvSpPr>
            <a:spLocks noGrp="1"/>
          </p:cNvSpPr>
          <p:nvPr>
            <p:ph idx="1"/>
          </p:nvPr>
        </p:nvSpPr>
        <p:spPr>
          <a:xfrm>
            <a:off x="628650" y="1524000"/>
            <a:ext cx="8362950" cy="4949825"/>
          </a:xfrm>
        </p:spPr>
        <p:txBody>
          <a:bodyPr rtlCol="0">
            <a:noAutofit/>
          </a:bodyPr>
          <a:lstStyle/>
          <a:p>
            <a:pPr marL="287338" indent="-273050" defTabSz="682625" eaLnBrk="1" fontAlgn="auto" hangingPunct="1">
              <a:lnSpc>
                <a:spcPct val="150000"/>
              </a:lnSpc>
              <a:spcAft>
                <a:spcPts val="0"/>
              </a:spcAft>
              <a:buFont typeface="Wingdings" panose="05000000000000000000" pitchFamily="2" charset="2"/>
              <a:buNone/>
              <a:defRPr/>
            </a:pPr>
            <a:r>
              <a:rPr lang="en-US" sz="2400" i="1" dirty="0" smtClean="0"/>
              <a:t>static void </a:t>
            </a:r>
            <a:r>
              <a:rPr lang="en-US" sz="2400" i="1" dirty="0" err="1" smtClean="0"/>
              <a:t>TênPhươngThức</a:t>
            </a:r>
            <a:r>
              <a:rPr lang="en-US" sz="2400" i="1" dirty="0" smtClean="0"/>
              <a:t>([</a:t>
            </a:r>
            <a:r>
              <a:rPr lang="en-US" sz="2400" i="1" dirty="0" err="1" smtClean="0"/>
              <a:t>danh</a:t>
            </a:r>
            <a:r>
              <a:rPr lang="en-US" sz="2400" i="1" dirty="0" smtClean="0"/>
              <a:t> </a:t>
            </a:r>
            <a:r>
              <a:rPr lang="en-US" sz="2400" i="1" dirty="0" err="1" smtClean="0"/>
              <a:t>sách</a:t>
            </a:r>
            <a:r>
              <a:rPr lang="en-US" sz="2400" i="1" dirty="0" smtClean="0"/>
              <a:t> </a:t>
            </a:r>
            <a:r>
              <a:rPr lang="en-US" sz="2400" i="1" dirty="0" err="1" smtClean="0"/>
              <a:t>các</a:t>
            </a:r>
            <a:r>
              <a:rPr lang="en-US" sz="2400" i="1" dirty="0" smtClean="0"/>
              <a:t> </a:t>
            </a:r>
            <a:r>
              <a:rPr lang="en-US" sz="2400" i="1" dirty="0" err="1" smtClean="0"/>
              <a:t>tham</a:t>
            </a:r>
            <a:r>
              <a:rPr lang="en-US" sz="2400" i="1" dirty="0" smtClean="0"/>
              <a:t> </a:t>
            </a:r>
            <a:r>
              <a:rPr lang="en-US" sz="2400" i="1" dirty="0" err="1" smtClean="0"/>
              <a:t>sô</a:t>
            </a:r>
            <a:r>
              <a:rPr lang="en-US" sz="2400" i="1" dirty="0" smtClean="0"/>
              <a:t>́])</a:t>
            </a:r>
            <a:endParaRPr lang="en-US" sz="2400" dirty="0" smtClean="0"/>
          </a:p>
          <a:p>
            <a:pPr marL="287338" indent="-273050" defTabSz="682625" eaLnBrk="1" fontAlgn="auto" hangingPunct="1">
              <a:lnSpc>
                <a:spcPct val="150000"/>
              </a:lnSpc>
              <a:spcAft>
                <a:spcPts val="0"/>
              </a:spcAft>
              <a:buFont typeface="Wingdings" panose="05000000000000000000" pitchFamily="2" charset="2"/>
              <a:buNone/>
              <a:defRPr/>
            </a:pPr>
            <a:r>
              <a:rPr lang="en-US" sz="2400" i="1" dirty="0" smtClean="0"/>
              <a:t>{</a:t>
            </a:r>
            <a:endParaRPr lang="en-US" sz="2400" dirty="0" smtClean="0"/>
          </a:p>
          <a:p>
            <a:pPr marL="287338" indent="-273050" defTabSz="682625" eaLnBrk="1" fontAlgn="auto" hangingPunct="1">
              <a:lnSpc>
                <a:spcPct val="150000"/>
              </a:lnSpc>
              <a:spcAft>
                <a:spcPts val="0"/>
              </a:spcAft>
              <a:buFont typeface="Wingdings" panose="05000000000000000000" pitchFamily="2" charset="2"/>
              <a:buNone/>
              <a:defRPr/>
            </a:pPr>
            <a:r>
              <a:rPr lang="en-US" sz="2400" i="1" dirty="0" smtClean="0"/>
              <a:t>     </a:t>
            </a:r>
            <a:r>
              <a:rPr lang="en-US" sz="2400" i="1" dirty="0" err="1" smtClean="0"/>
              <a:t>Khai</a:t>
            </a:r>
            <a:r>
              <a:rPr lang="en-US" sz="2400" i="1" dirty="0" smtClean="0"/>
              <a:t> </a:t>
            </a:r>
            <a:r>
              <a:rPr lang="en-US" sz="2400" i="1" dirty="0" err="1" smtClean="0"/>
              <a:t>báo</a:t>
            </a:r>
            <a:r>
              <a:rPr lang="en-US" sz="2400" i="1" dirty="0" smtClean="0"/>
              <a:t> </a:t>
            </a:r>
            <a:r>
              <a:rPr lang="en-US" sz="2400" i="1" dirty="0" err="1" smtClean="0"/>
              <a:t>các</a:t>
            </a:r>
            <a:r>
              <a:rPr lang="en-US" sz="2400" i="1" dirty="0" smtClean="0"/>
              <a:t> </a:t>
            </a:r>
            <a:r>
              <a:rPr lang="en-US" sz="2400" i="1" dirty="0" err="1" smtClean="0"/>
              <a:t>biến</a:t>
            </a:r>
            <a:r>
              <a:rPr lang="en-US" sz="2400" i="1" dirty="0" smtClean="0"/>
              <a:t> </a:t>
            </a:r>
            <a:r>
              <a:rPr lang="en-US" sz="2400" i="1" dirty="0" err="1" smtClean="0"/>
              <a:t>cục</a:t>
            </a:r>
            <a:r>
              <a:rPr lang="en-US" sz="2400" i="1" dirty="0" smtClean="0"/>
              <a:t> </a:t>
            </a:r>
            <a:r>
              <a:rPr lang="en-US" sz="2400" i="1" dirty="0" err="1" smtClean="0"/>
              <a:t>bô</a:t>
            </a:r>
            <a:r>
              <a:rPr lang="en-US" sz="2400" i="1" dirty="0" smtClean="0"/>
              <a:t>̣</a:t>
            </a:r>
            <a:endParaRPr lang="en-US" sz="2400" dirty="0" smtClean="0"/>
          </a:p>
          <a:p>
            <a:pPr marL="287338" indent="-273050" defTabSz="682625" eaLnBrk="1" fontAlgn="auto" hangingPunct="1">
              <a:lnSpc>
                <a:spcPct val="150000"/>
              </a:lnSpc>
              <a:spcAft>
                <a:spcPts val="0"/>
              </a:spcAft>
              <a:buFont typeface="Wingdings" panose="05000000000000000000" pitchFamily="2" charset="2"/>
              <a:buNone/>
              <a:defRPr/>
            </a:pPr>
            <a:r>
              <a:rPr lang="en-US" sz="2400" i="1" dirty="0" smtClean="0"/>
              <a:t>	 </a:t>
            </a:r>
            <a:r>
              <a:rPr lang="en-US" sz="2400" i="1" dirty="0" err="1" smtClean="0"/>
              <a:t>Các</a:t>
            </a:r>
            <a:r>
              <a:rPr lang="en-US" sz="2400" i="1" dirty="0" smtClean="0"/>
              <a:t> </a:t>
            </a:r>
            <a:r>
              <a:rPr lang="en-US" sz="2400" i="1" dirty="0" err="1" smtClean="0"/>
              <a:t>câu</a:t>
            </a:r>
            <a:r>
              <a:rPr lang="en-US" sz="2400" i="1" dirty="0" smtClean="0"/>
              <a:t> </a:t>
            </a:r>
            <a:r>
              <a:rPr lang="en-US" sz="2400" i="1" dirty="0" err="1" smtClean="0"/>
              <a:t>lệnh</a:t>
            </a:r>
            <a:r>
              <a:rPr lang="en-US" sz="2400" i="1" dirty="0" smtClean="0"/>
              <a:t> hay </a:t>
            </a:r>
            <a:r>
              <a:rPr lang="en-US" sz="2400" i="1" dirty="0" err="1" smtClean="0"/>
              <a:t>lời</a:t>
            </a:r>
            <a:r>
              <a:rPr lang="en-US" sz="2400" i="1" dirty="0" smtClean="0"/>
              <a:t> </a:t>
            </a:r>
            <a:r>
              <a:rPr lang="en-US" sz="2400" i="1" dirty="0" err="1" smtClean="0"/>
              <a:t>gọi</a:t>
            </a:r>
            <a:r>
              <a:rPr lang="en-US" sz="2400" i="1" dirty="0" smtClean="0"/>
              <a:t> </a:t>
            </a:r>
            <a:r>
              <a:rPr lang="en-US" sz="2400" i="1" dirty="0" err="1" smtClean="0"/>
              <a:t>đến</a:t>
            </a:r>
            <a:r>
              <a:rPr lang="en-US" sz="2400" i="1" dirty="0" smtClean="0"/>
              <a:t> </a:t>
            </a:r>
            <a:r>
              <a:rPr lang="en-US" sz="2400" i="1" dirty="0" err="1" smtClean="0"/>
              <a:t>phương</a:t>
            </a:r>
            <a:r>
              <a:rPr lang="en-US" sz="2400" i="1" dirty="0" smtClean="0"/>
              <a:t> </a:t>
            </a:r>
            <a:r>
              <a:rPr lang="en-US" sz="2400" i="1" dirty="0" err="1" smtClean="0"/>
              <a:t>thức</a:t>
            </a:r>
            <a:r>
              <a:rPr lang="en-US" sz="2400" i="1" dirty="0" smtClean="0"/>
              <a:t> </a:t>
            </a:r>
            <a:r>
              <a:rPr lang="en-US" sz="2400" i="1" dirty="0" err="1" smtClean="0"/>
              <a:t>khác</a:t>
            </a:r>
            <a:r>
              <a:rPr lang="en-US" sz="2400" i="1" dirty="0" smtClean="0"/>
              <a:t>.</a:t>
            </a:r>
            <a:endParaRPr lang="en-US" sz="2400" dirty="0" smtClean="0"/>
          </a:p>
          <a:p>
            <a:pPr marL="287338" indent="-273050" defTabSz="682625" eaLnBrk="1" fontAlgn="auto" hangingPunct="1">
              <a:lnSpc>
                <a:spcPct val="150000"/>
              </a:lnSpc>
              <a:spcAft>
                <a:spcPts val="0"/>
              </a:spcAft>
              <a:buFont typeface="Wingdings" panose="05000000000000000000" pitchFamily="2" charset="2"/>
              <a:buNone/>
              <a:defRPr/>
            </a:pPr>
            <a:r>
              <a:rPr lang="en-US" sz="2400" i="1" dirty="0" smtClean="0"/>
              <a:t>}</a:t>
            </a:r>
            <a:endParaRPr lang="en-US" sz="2400" dirty="0" smtClean="0"/>
          </a:p>
          <a:p>
            <a:pPr eaLnBrk="1" fontAlgn="auto" hangingPunct="1">
              <a:lnSpc>
                <a:spcPct val="150000"/>
              </a:lnSpc>
              <a:spcAft>
                <a:spcPts val="0"/>
              </a:spcAft>
              <a:defRPr/>
            </a:pPr>
            <a:r>
              <a:rPr lang="en-US" sz="2400" dirty="0" err="1" smtClean="0"/>
              <a:t>Gọi</a:t>
            </a:r>
            <a:r>
              <a:rPr lang="en-US" sz="2400" dirty="0" smtClean="0"/>
              <a:t> </a:t>
            </a:r>
            <a:r>
              <a:rPr lang="en-US" sz="2400" dirty="0" err="1" smtClean="0"/>
              <a:t>hàm</a:t>
            </a:r>
            <a:r>
              <a:rPr lang="en-US" sz="2400" dirty="0" smtClean="0"/>
              <a:t>: </a:t>
            </a:r>
            <a:r>
              <a:rPr lang="en-US" sz="2400" dirty="0" err="1" smtClean="0"/>
              <a:t>TênPhươngThức</a:t>
            </a:r>
            <a:r>
              <a:rPr lang="en-US" sz="2400" dirty="0" smtClean="0"/>
              <a:t>(</a:t>
            </a:r>
            <a:r>
              <a:rPr lang="en-US" sz="2400" dirty="0" err="1" smtClean="0"/>
              <a:t>danh</a:t>
            </a:r>
            <a:r>
              <a:rPr lang="en-US" sz="2400" dirty="0" smtClean="0"/>
              <a:t> </a:t>
            </a:r>
            <a:r>
              <a:rPr lang="en-US" sz="2400" dirty="0" err="1" smtClean="0"/>
              <a:t>sách</a:t>
            </a:r>
            <a:r>
              <a:rPr lang="en-US" sz="2400" dirty="0" smtClean="0"/>
              <a:t> </a:t>
            </a:r>
            <a:r>
              <a:rPr lang="en-US" sz="2400" dirty="0" err="1" smtClean="0"/>
              <a:t>tên</a:t>
            </a:r>
            <a:r>
              <a:rPr lang="en-US" sz="2400" dirty="0" smtClean="0"/>
              <a:t> </a:t>
            </a:r>
            <a:r>
              <a:rPr lang="en-US" sz="2400" dirty="0" err="1" smtClean="0"/>
              <a:t>các</a:t>
            </a:r>
            <a:r>
              <a:rPr lang="en-US" sz="2400" dirty="0" smtClean="0"/>
              <a:t> </a:t>
            </a:r>
            <a:r>
              <a:rPr lang="en-US" sz="2400" dirty="0" err="1" smtClean="0"/>
              <a:t>đối</a:t>
            </a:r>
            <a:r>
              <a:rPr lang="en-US" sz="2400" dirty="0" smtClean="0"/>
              <a:t> </a:t>
            </a:r>
            <a:r>
              <a:rPr lang="en-US" sz="2400" dirty="0" err="1" smtClean="0"/>
              <a:t>số</a:t>
            </a:r>
            <a:r>
              <a:rPr lang="en-US" sz="2400" dirty="0" smtClean="0"/>
              <a:t>);</a:t>
            </a:r>
          </a:p>
          <a:p>
            <a:pPr algn="just" eaLnBrk="1" fontAlgn="auto" hangingPunct="1">
              <a:lnSpc>
                <a:spcPct val="150000"/>
              </a:lnSpc>
              <a:spcAft>
                <a:spcPts val="0"/>
              </a:spcAft>
              <a:defRPr/>
            </a:pPr>
            <a:r>
              <a:rPr lang="en-US" sz="2400" dirty="0" err="1" smtClean="0"/>
              <a:t>Những</a:t>
            </a:r>
            <a:r>
              <a:rPr lang="en-US" sz="2400" dirty="0" smtClean="0"/>
              <a:t> </a:t>
            </a:r>
            <a:r>
              <a:rPr lang="en-US" sz="2400" dirty="0" err="1" smtClean="0"/>
              <a:t>phương</a:t>
            </a:r>
            <a:r>
              <a:rPr lang="en-US" sz="2400" dirty="0" smtClean="0"/>
              <a:t> </a:t>
            </a:r>
            <a:r>
              <a:rPr lang="en-US" sz="2400" dirty="0" err="1" smtClean="0"/>
              <a:t>thức</a:t>
            </a:r>
            <a:r>
              <a:rPr lang="en-US" sz="2400" dirty="0" smtClean="0"/>
              <a:t> </a:t>
            </a:r>
            <a:r>
              <a:rPr lang="en-US" sz="2400" dirty="0" err="1" smtClean="0"/>
              <a:t>loại</a:t>
            </a:r>
            <a:r>
              <a:rPr lang="en-US" sz="2400" dirty="0" smtClean="0"/>
              <a:t> </a:t>
            </a:r>
            <a:r>
              <a:rPr lang="en-US" sz="2400" dirty="0" err="1" smtClean="0"/>
              <a:t>này</a:t>
            </a:r>
            <a:r>
              <a:rPr lang="en-US" sz="2400" dirty="0" smtClean="0"/>
              <a:t> </a:t>
            </a:r>
            <a:r>
              <a:rPr lang="en-US" sz="2400" dirty="0" err="1" smtClean="0"/>
              <a:t>thường</a:t>
            </a:r>
            <a:r>
              <a:rPr lang="en-US" sz="2400" dirty="0" smtClean="0"/>
              <a:t> </a:t>
            </a:r>
            <a:r>
              <a:rPr lang="en-US" sz="2400" dirty="0" err="1" smtClean="0"/>
              <a:t>rơi</a:t>
            </a:r>
            <a:r>
              <a:rPr lang="en-US" sz="2400" dirty="0" smtClean="0"/>
              <a:t> </a:t>
            </a:r>
            <a:r>
              <a:rPr lang="en-US" sz="2400" dirty="0" err="1" smtClean="0"/>
              <a:t>vào</a:t>
            </a:r>
            <a:r>
              <a:rPr lang="en-US" sz="2400" dirty="0" smtClean="0"/>
              <a:t> </a:t>
            </a:r>
            <a:r>
              <a:rPr lang="en-US" sz="2400" dirty="0" err="1" smtClean="0"/>
              <a:t>những</a:t>
            </a:r>
            <a:r>
              <a:rPr lang="en-US" sz="2400" dirty="0" smtClean="0"/>
              <a:t> </a:t>
            </a:r>
            <a:r>
              <a:rPr lang="en-US" sz="2400" dirty="0" err="1" smtClean="0"/>
              <a:t>nhóm</a:t>
            </a:r>
            <a:r>
              <a:rPr lang="en-US" sz="2400" dirty="0" smtClean="0"/>
              <a:t> </a:t>
            </a:r>
            <a:r>
              <a:rPr lang="en-US" sz="2400" dirty="0" err="1" smtClean="0"/>
              <a:t>chức</a:t>
            </a:r>
            <a:r>
              <a:rPr lang="en-US" sz="2400" dirty="0" smtClean="0"/>
              <a:t> </a:t>
            </a:r>
            <a:r>
              <a:rPr lang="en-US" sz="2400" dirty="0" err="1" smtClean="0"/>
              <a:t>năng</a:t>
            </a:r>
            <a:r>
              <a:rPr lang="en-US" sz="2400" dirty="0" smtClean="0"/>
              <a:t>: </a:t>
            </a:r>
            <a:r>
              <a:rPr lang="en-US" sz="2400" dirty="0" err="1" smtClean="0"/>
              <a:t>Nhập</a:t>
            </a:r>
            <a:r>
              <a:rPr lang="en-US" sz="2400" dirty="0" smtClean="0"/>
              <a:t> / </a:t>
            </a:r>
            <a:r>
              <a:rPr lang="en-US" sz="2400" dirty="0" err="1" smtClean="0"/>
              <a:t>xuất</a:t>
            </a:r>
            <a:r>
              <a:rPr lang="en-US" sz="2400" dirty="0" smtClean="0"/>
              <a:t> </a:t>
            </a:r>
            <a:r>
              <a:rPr lang="en-US" sz="2400" dirty="0" err="1" smtClean="0"/>
              <a:t>dư</a:t>
            </a:r>
            <a:r>
              <a:rPr lang="en-US" sz="2400" dirty="0" smtClean="0"/>
              <a:t>̃ </a:t>
            </a:r>
            <a:r>
              <a:rPr lang="en-US" sz="2400" dirty="0" err="1" smtClean="0"/>
              <a:t>liệu</a:t>
            </a:r>
            <a:r>
              <a:rPr lang="en-US" sz="2400" dirty="0" smtClean="0"/>
              <a:t>, </a:t>
            </a:r>
            <a:r>
              <a:rPr lang="en-US" sz="2400" dirty="0" err="1" smtClean="0"/>
              <a:t>thống</a:t>
            </a:r>
            <a:r>
              <a:rPr lang="en-US" sz="2400" dirty="0" smtClean="0"/>
              <a:t> </a:t>
            </a:r>
            <a:r>
              <a:rPr lang="en-US" sz="2400" dirty="0" err="1" smtClean="0"/>
              <a:t>kê</a:t>
            </a:r>
            <a:r>
              <a:rPr lang="en-US" sz="2400" dirty="0" smtClean="0"/>
              <a:t>, </a:t>
            </a:r>
            <a:r>
              <a:rPr lang="en-US" sz="2400" dirty="0" err="1" smtClean="0"/>
              <a:t>sắp</a:t>
            </a:r>
            <a:r>
              <a:rPr lang="en-US" sz="2400" dirty="0" smtClean="0"/>
              <a:t> </a:t>
            </a:r>
            <a:r>
              <a:rPr lang="en-US" sz="2400" dirty="0" err="1" smtClean="0"/>
              <a:t>xếp</a:t>
            </a:r>
            <a:r>
              <a:rPr lang="en-US" sz="2400" dirty="0" smtClean="0"/>
              <a:t>, </a:t>
            </a:r>
            <a:r>
              <a:rPr lang="en-US" sz="2400" dirty="0" err="1" smtClean="0"/>
              <a:t>liệt</a:t>
            </a:r>
            <a:r>
              <a:rPr lang="en-US" sz="2400" dirty="0" smtClean="0"/>
              <a:t> </a:t>
            </a:r>
            <a:r>
              <a:rPr lang="en-US" sz="2400" dirty="0" err="1" smtClean="0"/>
              <a:t>kê</a:t>
            </a:r>
            <a:endParaRPr lang="en-US" sz="2400" dirty="0"/>
          </a:p>
        </p:txBody>
      </p:sp>
      <p:sp>
        <p:nvSpPr>
          <p:cNvPr id="86020"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AFEF96F-AADC-49F0-926D-4F0FC905AD53}" type="slidenum">
              <a:rPr lang="en-US" smtClean="0">
                <a:solidFill>
                  <a:schemeClr val="bg1"/>
                </a:solidFill>
                <a:latin typeface="Verdana" panose="020B0604030504040204" pitchFamily="34" charset="0"/>
              </a:rPr>
              <a:pPr/>
              <a:t>80</a:t>
            </a:fld>
            <a:endParaRPr lang="en-US" smtClean="0">
              <a:solidFill>
                <a:schemeClr val="bg1"/>
              </a:solidFill>
              <a:latin typeface="Verdana" panose="020B0604030504040204" pitchFamily="34" charset="0"/>
            </a:endParaRPr>
          </a:p>
        </p:txBody>
      </p:sp>
      <p:sp>
        <p:nvSpPr>
          <p:cNvPr id="86021"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609600" y="1600200"/>
            <a:ext cx="8305800" cy="4876800"/>
          </a:xfrm>
        </p:spPr>
        <p:txBody>
          <a:bodyPr rtlCol="0">
            <a:noAutofit/>
          </a:bodyPr>
          <a:lstStyle/>
          <a:p>
            <a:pPr eaLnBrk="1" fontAlgn="auto" hangingPunct="1">
              <a:spcAft>
                <a:spcPts val="0"/>
              </a:spcAft>
              <a:defRPr/>
            </a:pPr>
            <a:r>
              <a:rPr lang="en-US" dirty="0" smtClean="0"/>
              <a:t>Input: </a:t>
            </a:r>
            <a:r>
              <a:rPr lang="en-US" dirty="0" err="1" smtClean="0"/>
              <a:t>số</a:t>
            </a:r>
            <a:r>
              <a:rPr lang="en-US" dirty="0" smtClean="0"/>
              <a:t> </a:t>
            </a:r>
            <a:r>
              <a:rPr lang="en-US" dirty="0" err="1" smtClean="0"/>
              <a:t>nguyên</a:t>
            </a:r>
            <a:r>
              <a:rPr lang="en-US" dirty="0" smtClean="0"/>
              <a:t> </a:t>
            </a:r>
            <a:r>
              <a:rPr lang="en-US" dirty="0" err="1" smtClean="0"/>
              <a:t>dương</a:t>
            </a:r>
            <a:r>
              <a:rPr lang="en-US" dirty="0" smtClean="0"/>
              <a:t> (</a:t>
            </a:r>
            <a:r>
              <a:rPr lang="en-US" dirty="0" err="1" smtClean="0"/>
              <a:t>Xác</a:t>
            </a:r>
            <a:r>
              <a:rPr lang="en-US" dirty="0" smtClean="0"/>
              <a:t> </a:t>
            </a:r>
            <a:r>
              <a:rPr lang="en-US" dirty="0" err="1" smtClean="0"/>
              <a:t>định</a:t>
            </a:r>
            <a:r>
              <a:rPr lang="en-US" dirty="0" smtClean="0"/>
              <a:t> </a:t>
            </a:r>
            <a:r>
              <a:rPr lang="en-US" dirty="0" err="1" smtClean="0"/>
              <a:t>tham</a:t>
            </a:r>
            <a:r>
              <a:rPr lang="en-US" dirty="0" smtClean="0"/>
              <a:t> </a:t>
            </a:r>
            <a:r>
              <a:rPr lang="en-US" dirty="0" err="1" smtClean="0"/>
              <a:t>sô</a:t>
            </a:r>
            <a:r>
              <a:rPr lang="en-US" dirty="0" smtClean="0"/>
              <a:t>́)</a:t>
            </a:r>
          </a:p>
          <a:p>
            <a:pPr eaLnBrk="1" fontAlgn="auto" hangingPunct="1">
              <a:spcAft>
                <a:spcPts val="0"/>
              </a:spcAft>
              <a:defRPr/>
            </a:pPr>
            <a:r>
              <a:rPr lang="en-US" dirty="0" smtClean="0"/>
              <a:t>Output: In </a:t>
            </a:r>
            <a:r>
              <a:rPr lang="en-US" dirty="0" err="1" smtClean="0"/>
              <a:t>ra</a:t>
            </a:r>
            <a:r>
              <a:rPr lang="en-US" dirty="0" smtClean="0"/>
              <a:t> </a:t>
            </a:r>
            <a:r>
              <a:rPr lang="en-US" dirty="0" err="1" smtClean="0"/>
              <a:t>các</a:t>
            </a:r>
            <a:r>
              <a:rPr lang="en-US" dirty="0" smtClean="0"/>
              <a:t> </a:t>
            </a:r>
            <a:r>
              <a:rPr lang="en-US" dirty="0" err="1" smtClean="0"/>
              <a:t>ước</a:t>
            </a:r>
            <a:r>
              <a:rPr lang="en-US" dirty="0" smtClean="0"/>
              <a:t> </a:t>
            </a:r>
            <a:r>
              <a:rPr lang="en-US" dirty="0" err="1" smtClean="0"/>
              <a:t>sô</a:t>
            </a:r>
            <a:r>
              <a:rPr lang="en-US" dirty="0" smtClean="0"/>
              <a:t>́ </a:t>
            </a:r>
            <a:r>
              <a:rPr lang="en-US" dirty="0" err="1" smtClean="0"/>
              <a:t>của</a:t>
            </a:r>
            <a:r>
              <a:rPr lang="en-US" dirty="0" smtClean="0"/>
              <a:t> n (</a:t>
            </a:r>
            <a:r>
              <a:rPr lang="en-US" dirty="0" err="1" smtClean="0"/>
              <a:t>Xác</a:t>
            </a:r>
            <a:r>
              <a:rPr lang="en-US" dirty="0" smtClean="0"/>
              <a:t> </a:t>
            </a:r>
            <a:r>
              <a:rPr lang="en-US" dirty="0" err="1" smtClean="0"/>
              <a:t>định</a:t>
            </a:r>
            <a:r>
              <a:rPr lang="en-US" dirty="0" smtClean="0"/>
              <a:t> KDL </a:t>
            </a:r>
            <a:r>
              <a:rPr lang="en-US" dirty="0" err="1" smtClean="0"/>
              <a:t>trả</a:t>
            </a:r>
            <a:r>
              <a:rPr lang="en-US" dirty="0" smtClean="0"/>
              <a:t> </a:t>
            </a:r>
            <a:r>
              <a:rPr lang="en-US" dirty="0" err="1" smtClean="0"/>
              <a:t>về</a:t>
            </a:r>
            <a:r>
              <a:rPr lang="en-US" dirty="0" smtClean="0"/>
              <a:t> </a:t>
            </a:r>
            <a:r>
              <a:rPr lang="en-US" dirty="0" err="1" smtClean="0"/>
              <a:t>của</a:t>
            </a:r>
            <a:r>
              <a:rPr lang="en-US" dirty="0" smtClean="0"/>
              <a:t> </a:t>
            </a:r>
            <a:r>
              <a:rPr lang="en-US" dirty="0" err="1" smtClean="0"/>
              <a:t>phương</a:t>
            </a:r>
            <a:r>
              <a:rPr lang="en-US" dirty="0" smtClean="0"/>
              <a:t> </a:t>
            </a:r>
            <a:r>
              <a:rPr lang="en-US" dirty="0" err="1" smtClean="0"/>
              <a:t>thức</a:t>
            </a:r>
            <a:r>
              <a:rPr lang="en-US" dirty="0" smtClean="0"/>
              <a:t>)</a:t>
            </a:r>
          </a:p>
          <a:p>
            <a:pPr eaLnBrk="1" fontAlgn="auto" hangingPunct="1">
              <a:spcAft>
                <a:spcPts val="0"/>
              </a:spcAft>
              <a:buFontTx/>
              <a:buChar char="-"/>
              <a:defRPr/>
            </a:pPr>
            <a:r>
              <a:rPr lang="en-US" dirty="0" err="1" smtClean="0"/>
              <a:t>Xuất</a:t>
            </a:r>
            <a:r>
              <a:rPr lang="en-US" dirty="0" smtClean="0"/>
              <a:t> </a:t>
            </a:r>
            <a:r>
              <a:rPr lang="en-US" dirty="0" smtClean="0">
                <a:sym typeface="Wingdings" pitchFamily="2" charset="2"/>
              </a:rPr>
              <a:t> </a:t>
            </a:r>
            <a:r>
              <a:rPr lang="en-US" dirty="0" err="1" smtClean="0"/>
              <a:t>Không</a:t>
            </a:r>
            <a:r>
              <a:rPr lang="en-US" dirty="0" smtClean="0"/>
              <a:t> </a:t>
            </a:r>
            <a:r>
              <a:rPr lang="en-US" dirty="0" err="1" smtClean="0"/>
              <a:t>tra</a:t>
            </a:r>
            <a:r>
              <a:rPr lang="en-US" dirty="0" smtClean="0"/>
              <a:t>̉ </a:t>
            </a:r>
            <a:r>
              <a:rPr lang="en-US" dirty="0" err="1" smtClean="0"/>
              <a:t>vê</a:t>
            </a:r>
            <a:r>
              <a:rPr lang="en-US" dirty="0" smtClean="0"/>
              <a:t>̀ </a:t>
            </a:r>
            <a:r>
              <a:rPr lang="en-US" dirty="0" err="1" smtClean="0"/>
              <a:t>gia</a:t>
            </a:r>
            <a:r>
              <a:rPr lang="en-US" dirty="0" smtClean="0"/>
              <a:t>́ trị </a:t>
            </a:r>
            <a:r>
              <a:rPr lang="en-US" dirty="0" smtClean="0">
                <a:sym typeface="Wingdings" pitchFamily="2" charset="2"/>
              </a:rPr>
              <a:t> </a:t>
            </a:r>
            <a:r>
              <a:rPr lang="en-US" dirty="0" smtClean="0"/>
              <a:t>KDL là </a:t>
            </a:r>
            <a:r>
              <a:rPr lang="en-US" b="1" i="1" dirty="0" smtClean="0"/>
              <a:t>void</a:t>
            </a:r>
            <a:r>
              <a:rPr lang="en-US" dirty="0" smtClean="0"/>
              <a:t>.</a:t>
            </a:r>
          </a:p>
          <a:p>
            <a:pPr eaLnBrk="1" fontAlgn="auto" hangingPunct="1">
              <a:spcAft>
                <a:spcPts val="0"/>
              </a:spcAft>
              <a:buFontTx/>
              <a:buChar char="-"/>
              <a:defRPr/>
            </a:pPr>
            <a:r>
              <a:rPr lang="en-US" dirty="0" err="1" smtClean="0"/>
              <a:t>Xác</a:t>
            </a:r>
            <a:r>
              <a:rPr lang="en-US" dirty="0" smtClean="0"/>
              <a:t> </a:t>
            </a:r>
            <a:r>
              <a:rPr lang="en-US" dirty="0" err="1" smtClean="0"/>
              <a:t>định</a:t>
            </a:r>
            <a:r>
              <a:rPr lang="en-US" dirty="0" smtClean="0"/>
              <a:t> </a:t>
            </a:r>
            <a:r>
              <a:rPr lang="en-US" dirty="0" err="1" smtClean="0"/>
              <a:t>tên</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này</a:t>
            </a:r>
            <a:r>
              <a:rPr lang="en-US" dirty="0" smtClean="0"/>
              <a:t> </a:t>
            </a:r>
            <a:r>
              <a:rPr lang="en-US" dirty="0" err="1" smtClean="0"/>
              <a:t>dùng</a:t>
            </a:r>
            <a:r>
              <a:rPr lang="en-US" dirty="0" smtClean="0"/>
              <a:t> in </a:t>
            </a:r>
            <a:r>
              <a:rPr lang="en-US" dirty="0" err="1" smtClean="0"/>
              <a:t>ra</a:t>
            </a:r>
            <a:r>
              <a:rPr lang="en-US" dirty="0" smtClean="0"/>
              <a:t> </a:t>
            </a:r>
            <a:r>
              <a:rPr lang="en-US" dirty="0" err="1" smtClean="0"/>
              <a:t>các</a:t>
            </a:r>
            <a:r>
              <a:rPr lang="en-US" dirty="0" smtClean="0"/>
              <a:t> US </a:t>
            </a:r>
            <a:r>
              <a:rPr lang="en-US" dirty="0" err="1" smtClean="0"/>
              <a:t>của</a:t>
            </a:r>
            <a:r>
              <a:rPr lang="en-US" dirty="0" smtClean="0"/>
              <a:t> n </a:t>
            </a:r>
            <a:r>
              <a:rPr lang="en-US" dirty="0" err="1" smtClean="0"/>
              <a:t>nên</a:t>
            </a:r>
            <a:r>
              <a:rPr lang="en-US" dirty="0" smtClean="0"/>
              <a:t> có </a:t>
            </a:r>
            <a:r>
              <a:rPr lang="en-US" dirty="0" err="1" smtClean="0"/>
              <a:t>thê</a:t>
            </a:r>
            <a:r>
              <a:rPr lang="en-US" dirty="0" smtClean="0"/>
              <a:t>̉ </a:t>
            </a:r>
            <a:r>
              <a:rPr lang="en-US" dirty="0" err="1" smtClean="0"/>
              <a:t>đặt</a:t>
            </a:r>
            <a:r>
              <a:rPr lang="en-US" dirty="0" smtClean="0"/>
              <a:t> là </a:t>
            </a:r>
            <a:r>
              <a:rPr lang="en-US" i="1" u="sng" dirty="0" err="1" smtClean="0"/>
              <a:t>LietKeUocSo</a:t>
            </a:r>
            <a:endParaRPr lang="en-US" i="1" u="sng" dirty="0"/>
          </a:p>
          <a:p>
            <a:pPr marL="0" indent="0" eaLnBrk="1" fontAlgn="auto" hangingPunct="1">
              <a:spcAft>
                <a:spcPts val="0"/>
              </a:spcAft>
              <a:buFont typeface="Wingdings" panose="05000000000000000000" pitchFamily="2" charset="2"/>
              <a:buNone/>
              <a:defRPr/>
            </a:pPr>
            <a:r>
              <a:rPr lang="en-US" i="1" dirty="0" smtClean="0"/>
              <a:t>	static void </a:t>
            </a:r>
            <a:r>
              <a:rPr lang="en-US" i="1" dirty="0" err="1" smtClean="0"/>
              <a:t>LietKeUocSo</a:t>
            </a:r>
            <a:r>
              <a:rPr lang="en-US" i="1" dirty="0" smtClean="0"/>
              <a:t>(</a:t>
            </a:r>
            <a:r>
              <a:rPr lang="en-US" i="1" dirty="0" err="1" smtClean="0"/>
              <a:t>uint</a:t>
            </a:r>
            <a:r>
              <a:rPr lang="en-US" i="1" dirty="0" smtClean="0"/>
              <a:t> n)</a:t>
            </a:r>
            <a:endParaRPr lang="en-US" dirty="0"/>
          </a:p>
        </p:txBody>
      </p:sp>
      <p:sp>
        <p:nvSpPr>
          <p:cNvPr id="87043"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D377118-0550-4DAF-8535-0D88EE47FFFA}" type="slidenum">
              <a:rPr lang="en-US" smtClean="0">
                <a:solidFill>
                  <a:schemeClr val="bg1"/>
                </a:solidFill>
                <a:latin typeface="Verdana" panose="020B0604030504040204" pitchFamily="34" charset="0"/>
              </a:rPr>
              <a:pPr/>
              <a:t>81</a:t>
            </a:fld>
            <a:endParaRPr lang="en-US" smtClean="0">
              <a:solidFill>
                <a:schemeClr val="bg1"/>
              </a:solidFill>
              <a:latin typeface="Verdana" panose="020B0604030504040204" pitchFamily="34" charset="0"/>
            </a:endParaRPr>
          </a:p>
        </p:txBody>
      </p:sp>
      <p:sp>
        <p:nvSpPr>
          <p:cNvPr id="87044"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2" name="Rectangle 1"/>
          <p:cNvSpPr/>
          <p:nvPr/>
        </p:nvSpPr>
        <p:spPr>
          <a:xfrm>
            <a:off x="609600" y="22860"/>
            <a:ext cx="7905749" cy="954107"/>
          </a:xfrm>
          <a:prstGeom prst="rect">
            <a:avLst/>
          </a:prstGeom>
        </p:spPr>
        <p:txBody>
          <a:bodyPr wrap="square">
            <a:spAutoFit/>
          </a:bodyPr>
          <a:lstStyle/>
          <a:p>
            <a:pPr marL="0" indent="0" algn="just" eaLnBrk="1" fontAlgn="auto" hangingPunct="1">
              <a:spcAft>
                <a:spcPts val="0"/>
              </a:spcAft>
              <a:buFont typeface="Wingdings" panose="05000000000000000000" pitchFamily="2" charset="2"/>
              <a:buNone/>
              <a:defRPr/>
            </a:pPr>
            <a:r>
              <a:rPr lang="en-US" sz="2800" dirty="0" err="1"/>
              <a:t>Viết</a:t>
            </a:r>
            <a:r>
              <a:rPr lang="en-US" sz="2800" dirty="0"/>
              <a:t> </a:t>
            </a:r>
            <a:r>
              <a:rPr lang="en-US" sz="2800" dirty="0" err="1"/>
              <a:t>chương</a:t>
            </a:r>
            <a:r>
              <a:rPr lang="en-US" sz="2800" dirty="0"/>
              <a:t> </a:t>
            </a:r>
            <a:r>
              <a:rPr lang="en-US" sz="2800" dirty="0" err="1"/>
              <a:t>trình</a:t>
            </a:r>
            <a:r>
              <a:rPr lang="en-US" sz="2800" dirty="0"/>
              <a:t> </a:t>
            </a:r>
            <a:r>
              <a:rPr lang="en-US" sz="2800" dirty="0" err="1"/>
              <a:t>nhập</a:t>
            </a:r>
            <a:r>
              <a:rPr lang="en-US" sz="2800" dirty="0"/>
              <a:t> </a:t>
            </a:r>
            <a:r>
              <a:rPr lang="en-US" sz="2800" dirty="0" err="1"/>
              <a:t>sô</a:t>
            </a:r>
            <a:r>
              <a:rPr lang="en-US" sz="2800" dirty="0"/>
              <a:t>́ </a:t>
            </a:r>
            <a:r>
              <a:rPr lang="en-US" sz="2800" dirty="0" err="1"/>
              <a:t>nguyên</a:t>
            </a:r>
            <a:r>
              <a:rPr lang="en-US" sz="2800" dirty="0"/>
              <a:t> </a:t>
            </a:r>
            <a:r>
              <a:rPr lang="en-US" sz="2800" dirty="0" err="1"/>
              <a:t>dương</a:t>
            </a:r>
            <a:r>
              <a:rPr lang="en-US" sz="2800" dirty="0"/>
              <a:t> n </a:t>
            </a:r>
            <a:r>
              <a:rPr lang="en-US" sz="2800" dirty="0" err="1"/>
              <a:t>va</a:t>
            </a:r>
            <a:r>
              <a:rPr lang="en-US" sz="2800" dirty="0"/>
              <a:t>̀ in </a:t>
            </a:r>
            <a:r>
              <a:rPr lang="en-US" sz="2800" dirty="0" err="1"/>
              <a:t>ra</a:t>
            </a:r>
            <a:r>
              <a:rPr lang="en-US" sz="2800" dirty="0"/>
              <a:t> </a:t>
            </a:r>
            <a:r>
              <a:rPr lang="en-US" sz="2800" dirty="0" err="1"/>
              <a:t>màn</a:t>
            </a:r>
            <a:r>
              <a:rPr lang="en-US" sz="2800" dirty="0"/>
              <a:t> </a:t>
            </a:r>
            <a:r>
              <a:rPr lang="en-US" sz="2800" dirty="0" err="1"/>
              <a:t>hình</a:t>
            </a:r>
            <a:r>
              <a:rPr lang="en-US" sz="2800" dirty="0"/>
              <a:t> </a:t>
            </a:r>
            <a:r>
              <a:rPr lang="en-US" sz="2800" dirty="0" err="1"/>
              <a:t>các</a:t>
            </a:r>
            <a:r>
              <a:rPr lang="en-US" sz="2800" dirty="0"/>
              <a:t> </a:t>
            </a:r>
            <a:r>
              <a:rPr lang="en-US" sz="2800" dirty="0" err="1"/>
              <a:t>ước</a:t>
            </a:r>
            <a:r>
              <a:rPr lang="en-US" sz="2800" dirty="0"/>
              <a:t> </a:t>
            </a:r>
            <a:r>
              <a:rPr lang="en-US" sz="2800" dirty="0" err="1"/>
              <a:t>sô</a:t>
            </a:r>
            <a:r>
              <a:rPr lang="en-US" sz="2800" dirty="0"/>
              <a:t>́ </a:t>
            </a:r>
            <a:r>
              <a:rPr lang="en-US" sz="2800" dirty="0" err="1"/>
              <a:t>của</a:t>
            </a:r>
            <a:r>
              <a:rPr lang="en-US" sz="2800" dirty="0"/>
              <a:t> n</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Content Placeholder 2"/>
          <p:cNvSpPr>
            <a:spLocks noGrp="1"/>
          </p:cNvSpPr>
          <p:nvPr>
            <p:ph idx="1"/>
          </p:nvPr>
        </p:nvSpPr>
        <p:spPr>
          <a:xfrm>
            <a:off x="838200" y="79375"/>
            <a:ext cx="8153400" cy="6397625"/>
          </a:xfrm>
        </p:spPr>
        <p:txBody>
          <a:bodyPr/>
          <a:lstStyle/>
          <a:p>
            <a:pPr marL="273050" indent="-273050" eaLnBrk="1" hangingPunct="1">
              <a:spcBef>
                <a:spcPct val="0"/>
              </a:spcBef>
              <a:buFont typeface="Wingdings" panose="05000000000000000000" pitchFamily="2" charset="2"/>
              <a:buNone/>
            </a:pPr>
            <a:r>
              <a:rPr lang="en-US" dirty="0" smtClean="0"/>
              <a:t>static void </a:t>
            </a:r>
            <a:r>
              <a:rPr lang="en-US" dirty="0" err="1" smtClean="0"/>
              <a:t>LietKeUocSo</a:t>
            </a:r>
            <a:r>
              <a:rPr lang="en-US" dirty="0" smtClean="0"/>
              <a:t>(</a:t>
            </a:r>
            <a:r>
              <a:rPr lang="en-US" dirty="0" err="1" smtClean="0"/>
              <a:t>uint</a:t>
            </a:r>
            <a:r>
              <a:rPr lang="en-US" dirty="0" smtClean="0"/>
              <a:t> n)</a:t>
            </a:r>
          </a:p>
          <a:p>
            <a:pPr marL="273050" indent="-273050" eaLnBrk="1" hangingPunct="1">
              <a:spcBef>
                <a:spcPct val="0"/>
              </a:spcBef>
              <a:buFont typeface="Wingdings" panose="05000000000000000000" pitchFamily="2" charset="2"/>
              <a:buNone/>
            </a:pPr>
            <a:r>
              <a:rPr lang="en-US" dirty="0" smtClean="0"/>
              <a:t>{</a:t>
            </a:r>
          </a:p>
          <a:p>
            <a:pPr marL="273050" indent="-273050" eaLnBrk="1" hangingPunct="1">
              <a:spcBef>
                <a:spcPct val="0"/>
              </a:spcBef>
              <a:buFont typeface="Wingdings" panose="05000000000000000000" pitchFamily="2" charset="2"/>
              <a:buNone/>
            </a:pPr>
            <a:r>
              <a:rPr lang="nn-NO" dirty="0" smtClean="0"/>
              <a:t>	for (int i = 1; i &lt;= n; i++)</a:t>
            </a:r>
          </a:p>
          <a:p>
            <a:pPr marL="273050" indent="-273050" eaLnBrk="1" hangingPunct="1">
              <a:spcBef>
                <a:spcPct val="0"/>
              </a:spcBef>
              <a:buFont typeface="Wingdings" panose="05000000000000000000" pitchFamily="2" charset="2"/>
              <a:buNone/>
            </a:pPr>
            <a:r>
              <a:rPr lang="en-US" dirty="0" smtClean="0"/>
              <a:t>  		if (n % </a:t>
            </a:r>
            <a:r>
              <a:rPr lang="en-US" dirty="0" err="1" smtClean="0"/>
              <a:t>i</a:t>
            </a:r>
            <a:r>
              <a:rPr lang="en-US" dirty="0" smtClean="0"/>
              <a:t> == 0)</a:t>
            </a:r>
          </a:p>
          <a:p>
            <a:pPr marL="273050" indent="-273050" eaLnBrk="1" hangingPunct="1">
              <a:spcBef>
                <a:spcPct val="0"/>
              </a:spcBef>
              <a:buFont typeface="Wingdings" panose="05000000000000000000" pitchFamily="2" charset="2"/>
              <a:buNone/>
            </a:pPr>
            <a:r>
              <a:rPr lang="en-US" dirty="0" smtClean="0"/>
              <a:t>     		</a:t>
            </a:r>
            <a:r>
              <a:rPr lang="en-US" dirty="0" err="1" smtClean="0"/>
              <a:t>Console.Write</a:t>
            </a:r>
            <a:r>
              <a:rPr lang="en-US" dirty="0" smtClean="0"/>
              <a:t>("{0}\t", </a:t>
            </a:r>
            <a:r>
              <a:rPr lang="en-US" dirty="0" err="1" smtClean="0"/>
              <a:t>i</a:t>
            </a:r>
            <a:r>
              <a:rPr lang="en-US" dirty="0" smtClean="0"/>
              <a:t>);</a:t>
            </a:r>
          </a:p>
          <a:p>
            <a:pPr marL="273050" indent="-273050" eaLnBrk="1" hangingPunct="1">
              <a:spcBef>
                <a:spcPct val="0"/>
              </a:spcBef>
              <a:buFont typeface="Wingdings" panose="05000000000000000000" pitchFamily="2" charset="2"/>
              <a:buNone/>
            </a:pPr>
            <a:r>
              <a:rPr lang="en-US" dirty="0" smtClean="0"/>
              <a:t>}</a:t>
            </a:r>
          </a:p>
          <a:p>
            <a:pPr marL="273050" indent="-273050" eaLnBrk="1" hangingPunct="1">
              <a:spcBef>
                <a:spcPct val="0"/>
              </a:spcBef>
              <a:buFont typeface="Wingdings" panose="05000000000000000000" pitchFamily="2" charset="2"/>
              <a:buNone/>
            </a:pPr>
            <a:r>
              <a:rPr lang="en-US" dirty="0" smtClean="0"/>
              <a:t>static void Main(string[] </a:t>
            </a:r>
            <a:r>
              <a:rPr lang="en-US" dirty="0" err="1" smtClean="0"/>
              <a:t>args</a:t>
            </a:r>
            <a:r>
              <a:rPr lang="en-US" dirty="0" smtClean="0"/>
              <a:t>)</a:t>
            </a:r>
          </a:p>
          <a:p>
            <a:pPr marL="273050" indent="-273050" eaLnBrk="1" hangingPunct="1">
              <a:spcBef>
                <a:spcPct val="0"/>
              </a:spcBef>
              <a:buFont typeface="Wingdings" panose="05000000000000000000" pitchFamily="2" charset="2"/>
              <a:buNone/>
            </a:pPr>
            <a:r>
              <a:rPr lang="en-US" dirty="0" smtClean="0"/>
              <a:t>{</a:t>
            </a:r>
          </a:p>
          <a:p>
            <a:pPr marL="273050" indent="-273050" eaLnBrk="1" hangingPunct="1">
              <a:spcBef>
                <a:spcPct val="0"/>
              </a:spcBef>
              <a:buFont typeface="Wingdings" panose="05000000000000000000" pitchFamily="2" charset="2"/>
              <a:buNone/>
            </a:pPr>
            <a:r>
              <a:rPr lang="en-US" dirty="0" smtClean="0"/>
              <a:t>	</a:t>
            </a:r>
            <a:r>
              <a:rPr lang="en-US" dirty="0" err="1" smtClean="0"/>
              <a:t>uint</a:t>
            </a:r>
            <a:r>
              <a:rPr lang="en-US" dirty="0" smtClean="0"/>
              <a:t> n;</a:t>
            </a:r>
          </a:p>
          <a:p>
            <a:pPr marL="273050" indent="-273050" eaLnBrk="1" hangingPunct="1">
              <a:spcBef>
                <a:spcPct val="0"/>
              </a:spcBef>
              <a:buFont typeface="Wingdings" panose="05000000000000000000" pitchFamily="2" charset="2"/>
              <a:buNone/>
            </a:pPr>
            <a:r>
              <a:rPr lang="en-US" dirty="0" smtClean="0"/>
              <a:t> 	</a:t>
            </a:r>
            <a:r>
              <a:rPr lang="en-US" dirty="0" err="1" smtClean="0"/>
              <a:t>Console.Write</a:t>
            </a:r>
            <a:r>
              <a:rPr lang="en-US" dirty="0" smtClean="0"/>
              <a:t>("</a:t>
            </a:r>
            <a:r>
              <a:rPr lang="en-US" dirty="0" err="1" smtClean="0"/>
              <a:t>Nhap</a:t>
            </a:r>
            <a:r>
              <a:rPr lang="en-US" dirty="0" smtClean="0"/>
              <a:t> so </a:t>
            </a:r>
            <a:r>
              <a:rPr lang="en-US" dirty="0" err="1" smtClean="0"/>
              <a:t>nguyen</a:t>
            </a:r>
            <a:r>
              <a:rPr lang="en-US" dirty="0" smtClean="0"/>
              <a:t> </a:t>
            </a:r>
            <a:r>
              <a:rPr lang="en-US" dirty="0" err="1" smtClean="0"/>
              <a:t>duong</a:t>
            </a:r>
            <a:r>
              <a:rPr lang="en-US" dirty="0" smtClean="0"/>
              <a:t> n: ");</a:t>
            </a:r>
          </a:p>
          <a:p>
            <a:pPr marL="273050" indent="-273050" eaLnBrk="1" hangingPunct="1">
              <a:spcBef>
                <a:spcPct val="0"/>
              </a:spcBef>
              <a:buFont typeface="Wingdings" panose="05000000000000000000" pitchFamily="2" charset="2"/>
              <a:buNone/>
            </a:pPr>
            <a:r>
              <a:rPr lang="en-US" dirty="0" smtClean="0"/>
              <a:t> 	n=</a:t>
            </a:r>
            <a:r>
              <a:rPr lang="en-US" dirty="0" err="1" smtClean="0"/>
              <a:t>uint.Parse</a:t>
            </a:r>
            <a:r>
              <a:rPr lang="en-US" dirty="0" smtClean="0"/>
              <a:t>(</a:t>
            </a:r>
            <a:r>
              <a:rPr lang="en-US" dirty="0" err="1" smtClean="0"/>
              <a:t>Console.ReadLine</a:t>
            </a:r>
            <a:r>
              <a:rPr lang="en-US" dirty="0" smtClean="0"/>
              <a:t>());</a:t>
            </a:r>
          </a:p>
          <a:p>
            <a:pPr marL="273050" indent="-273050" eaLnBrk="1" hangingPunct="1">
              <a:spcBef>
                <a:spcPct val="0"/>
              </a:spcBef>
              <a:buFont typeface="Wingdings" panose="05000000000000000000" pitchFamily="2" charset="2"/>
              <a:buNone/>
            </a:pPr>
            <a:r>
              <a:rPr lang="it-IT" dirty="0" smtClean="0"/>
              <a:t> 	Console.Write("Cac uoc so cua {0}: ", n);</a:t>
            </a:r>
          </a:p>
          <a:p>
            <a:pPr marL="273050" indent="-273050" eaLnBrk="1" hangingPunct="1">
              <a:spcBef>
                <a:spcPct val="0"/>
              </a:spcBef>
              <a:buFont typeface="Wingdings" panose="05000000000000000000" pitchFamily="2" charset="2"/>
              <a:buNone/>
            </a:pPr>
            <a:r>
              <a:rPr lang="en-US" dirty="0" smtClean="0"/>
              <a:t> 	</a:t>
            </a:r>
            <a:r>
              <a:rPr lang="en-US" b="1" dirty="0" err="1" smtClean="0">
                <a:solidFill>
                  <a:srgbClr val="FF0000"/>
                </a:solidFill>
              </a:rPr>
              <a:t>LietKeUocSo</a:t>
            </a:r>
            <a:r>
              <a:rPr lang="en-US" b="1" dirty="0" smtClean="0">
                <a:solidFill>
                  <a:srgbClr val="FF0000"/>
                </a:solidFill>
              </a:rPr>
              <a:t>(n);</a:t>
            </a:r>
          </a:p>
          <a:p>
            <a:pPr marL="273050" indent="-273050" eaLnBrk="1" hangingPunct="1">
              <a:spcBef>
                <a:spcPct val="0"/>
              </a:spcBef>
              <a:buFont typeface="Wingdings" panose="05000000000000000000" pitchFamily="2" charset="2"/>
              <a:buNone/>
            </a:pPr>
            <a:r>
              <a:rPr lang="en-US" dirty="0" smtClean="0"/>
              <a:t> 	</a:t>
            </a:r>
            <a:r>
              <a:rPr lang="en-US" dirty="0" err="1" smtClean="0"/>
              <a:t>Console.ReadLine</a:t>
            </a:r>
            <a:r>
              <a:rPr lang="en-US" dirty="0" smtClean="0"/>
              <a:t>();</a:t>
            </a:r>
          </a:p>
          <a:p>
            <a:pPr marL="273050" indent="-273050" eaLnBrk="1" hangingPunct="1">
              <a:spcBef>
                <a:spcPct val="0"/>
              </a:spcBef>
              <a:buFont typeface="Wingdings" panose="05000000000000000000" pitchFamily="2" charset="2"/>
              <a:buNone/>
            </a:pPr>
            <a:r>
              <a:rPr lang="en-US" dirty="0" smtClean="0"/>
              <a:t>}</a:t>
            </a:r>
          </a:p>
        </p:txBody>
      </p:sp>
      <p:sp>
        <p:nvSpPr>
          <p:cNvPr id="88067"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FDBF4A6-45D3-44F1-A1A2-E5E0512193A0}" type="slidenum">
              <a:rPr lang="en-US" smtClean="0">
                <a:solidFill>
                  <a:schemeClr val="bg1"/>
                </a:solidFill>
                <a:latin typeface="Verdana" panose="020B0604030504040204" pitchFamily="34" charset="0"/>
              </a:rPr>
              <a:pPr/>
              <a:t>82</a:t>
            </a:fld>
            <a:endParaRPr lang="en-US" smtClean="0">
              <a:solidFill>
                <a:schemeClr val="bg1"/>
              </a:solidFill>
              <a:latin typeface="Verdana" panose="020B0604030504040204" pitchFamily="34" charset="0"/>
            </a:endParaRPr>
          </a:p>
        </p:txBody>
      </p:sp>
      <p:sp>
        <p:nvSpPr>
          <p:cNvPr id="88068"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28650" y="0"/>
            <a:ext cx="7886700" cy="838200"/>
          </a:xfrm>
        </p:spPr>
        <p:txBody>
          <a:bodyPr/>
          <a:lstStyle/>
          <a:p>
            <a:pPr eaLnBrk="1" hangingPunct="1"/>
            <a:r>
              <a:rPr lang="en-US" smtClean="0"/>
              <a:t>Phương thức có trả về kết quả</a:t>
            </a:r>
            <a:endParaRPr lang="en-US" smtClean="0">
              <a:solidFill>
                <a:schemeClr val="accent1"/>
              </a:solidFill>
            </a:endParaRPr>
          </a:p>
        </p:txBody>
      </p:sp>
      <p:sp>
        <p:nvSpPr>
          <p:cNvPr id="10" name="Content Placeholder 2"/>
          <p:cNvSpPr>
            <a:spLocks noGrp="1"/>
          </p:cNvSpPr>
          <p:nvPr>
            <p:ph idx="1"/>
          </p:nvPr>
        </p:nvSpPr>
        <p:spPr>
          <a:xfrm>
            <a:off x="628650" y="722313"/>
            <a:ext cx="8362950" cy="5830887"/>
          </a:xfrm>
        </p:spPr>
        <p:txBody>
          <a:bodyPr rtlCol="0">
            <a:noAutofit/>
          </a:bodyPr>
          <a:lstStyle/>
          <a:p>
            <a:pPr marL="287338" indent="-273050" eaLnBrk="1" fontAlgn="auto" hangingPunct="1">
              <a:lnSpc>
                <a:spcPct val="100000"/>
              </a:lnSpc>
              <a:spcAft>
                <a:spcPts val="0"/>
              </a:spcAft>
              <a:buFont typeface="Wingdings" panose="05000000000000000000" pitchFamily="2" charset="2"/>
              <a:buNone/>
              <a:defRPr/>
            </a:pPr>
            <a:r>
              <a:rPr lang="en-US" sz="2800" i="1" dirty="0" smtClean="0"/>
              <a:t>static &lt;KDL&gt; </a:t>
            </a:r>
            <a:r>
              <a:rPr lang="en-US" sz="2800" i="1" dirty="0" err="1" smtClean="0"/>
              <a:t>TênPhươngThức</a:t>
            </a:r>
            <a:r>
              <a:rPr lang="en-US" sz="2800" i="1" dirty="0" smtClean="0"/>
              <a:t>([</a:t>
            </a:r>
            <a:r>
              <a:rPr lang="en-US" sz="2800" i="1" dirty="0" err="1" smtClean="0"/>
              <a:t>tham</a:t>
            </a:r>
            <a:r>
              <a:rPr lang="en-US" sz="2800" i="1" dirty="0" smtClean="0"/>
              <a:t> </a:t>
            </a:r>
            <a:r>
              <a:rPr lang="en-US" sz="2800" i="1" dirty="0" err="1" smtClean="0"/>
              <a:t>sô</a:t>
            </a:r>
            <a:r>
              <a:rPr lang="en-US" sz="2800" i="1" dirty="0" smtClean="0"/>
              <a:t>́])</a:t>
            </a:r>
            <a:endParaRPr lang="en-US" sz="2800" dirty="0" smtClean="0"/>
          </a:p>
          <a:p>
            <a:pPr marL="287338" indent="-273050" eaLnBrk="1" fontAlgn="auto" hangingPunct="1">
              <a:lnSpc>
                <a:spcPct val="100000"/>
              </a:lnSpc>
              <a:spcAft>
                <a:spcPts val="0"/>
              </a:spcAft>
              <a:buFont typeface="Wingdings" panose="05000000000000000000" pitchFamily="2" charset="2"/>
              <a:buNone/>
              <a:defRPr/>
            </a:pPr>
            <a:r>
              <a:rPr lang="en-US" sz="2800" i="1" dirty="0" smtClean="0"/>
              <a:t>{</a:t>
            </a:r>
            <a:endParaRPr lang="en-US" sz="2800" dirty="0" smtClean="0"/>
          </a:p>
          <a:p>
            <a:pPr marL="287338" indent="-273050" eaLnBrk="1" fontAlgn="auto" hangingPunct="1">
              <a:lnSpc>
                <a:spcPct val="100000"/>
              </a:lnSpc>
              <a:spcAft>
                <a:spcPts val="0"/>
              </a:spcAft>
              <a:buFont typeface="Wingdings" panose="05000000000000000000" pitchFamily="2" charset="2"/>
              <a:buNone/>
              <a:defRPr/>
            </a:pPr>
            <a:r>
              <a:rPr lang="en-US" sz="2800" i="1" dirty="0" smtClean="0"/>
              <a:t>		&lt;KDL&gt; </a:t>
            </a:r>
            <a:r>
              <a:rPr lang="en-US" sz="2800" i="1" dirty="0" err="1" smtClean="0"/>
              <a:t>kq</a:t>
            </a:r>
            <a:r>
              <a:rPr lang="en-US" sz="2800" i="1" dirty="0" smtClean="0"/>
              <a:t>;</a:t>
            </a:r>
            <a:endParaRPr lang="en-US" sz="2800" dirty="0" smtClean="0"/>
          </a:p>
          <a:p>
            <a:pPr marL="287338" indent="-273050" eaLnBrk="1" fontAlgn="auto" hangingPunct="1">
              <a:lnSpc>
                <a:spcPct val="100000"/>
              </a:lnSpc>
              <a:spcAft>
                <a:spcPts val="0"/>
              </a:spcAft>
              <a:buFont typeface="Wingdings" panose="05000000000000000000" pitchFamily="2" charset="2"/>
              <a:buNone/>
              <a:defRPr/>
            </a:pPr>
            <a:r>
              <a:rPr lang="en-US" sz="2800" i="1" dirty="0" smtClean="0"/>
              <a:t>   		</a:t>
            </a:r>
            <a:r>
              <a:rPr lang="en-US" sz="2800" i="1" dirty="0" err="1" smtClean="0"/>
              <a:t>Khai</a:t>
            </a:r>
            <a:r>
              <a:rPr lang="en-US" sz="2800" i="1" dirty="0" smtClean="0"/>
              <a:t> </a:t>
            </a:r>
            <a:r>
              <a:rPr lang="en-US" sz="2800" i="1" dirty="0" err="1" smtClean="0"/>
              <a:t>báo</a:t>
            </a:r>
            <a:r>
              <a:rPr lang="en-US" sz="2800" i="1" dirty="0" smtClean="0"/>
              <a:t> </a:t>
            </a:r>
            <a:r>
              <a:rPr lang="en-US" sz="2800" i="1" dirty="0" err="1" smtClean="0"/>
              <a:t>các</a:t>
            </a:r>
            <a:r>
              <a:rPr lang="en-US" sz="2800" i="1" dirty="0" smtClean="0"/>
              <a:t> </a:t>
            </a:r>
            <a:r>
              <a:rPr lang="en-US" sz="2800" i="1" dirty="0" err="1" smtClean="0"/>
              <a:t>biến</a:t>
            </a:r>
            <a:r>
              <a:rPr lang="en-US" sz="2800" i="1" dirty="0" smtClean="0"/>
              <a:t> </a:t>
            </a:r>
            <a:r>
              <a:rPr lang="en-US" sz="2800" i="1" dirty="0" err="1" smtClean="0"/>
              <a:t>cục</a:t>
            </a:r>
            <a:r>
              <a:rPr lang="en-US" sz="2800" i="1" dirty="0" smtClean="0"/>
              <a:t> </a:t>
            </a:r>
            <a:r>
              <a:rPr lang="en-US" sz="2800" i="1" dirty="0" err="1" smtClean="0"/>
              <a:t>bô</a:t>
            </a:r>
            <a:r>
              <a:rPr lang="en-US" sz="2800" i="1" dirty="0" smtClean="0"/>
              <a:t>̣</a:t>
            </a:r>
            <a:endParaRPr lang="en-US" sz="2800" dirty="0" smtClean="0"/>
          </a:p>
          <a:p>
            <a:pPr marL="287338" indent="-273050" eaLnBrk="1" fontAlgn="auto" hangingPunct="1">
              <a:lnSpc>
                <a:spcPct val="100000"/>
              </a:lnSpc>
              <a:spcAft>
                <a:spcPts val="0"/>
              </a:spcAft>
              <a:buFont typeface="Wingdings" panose="05000000000000000000" pitchFamily="2" charset="2"/>
              <a:buNone/>
              <a:defRPr/>
            </a:pPr>
            <a:r>
              <a:rPr lang="en-US" sz="2800" i="1" dirty="0" smtClean="0"/>
              <a:t>		</a:t>
            </a:r>
            <a:r>
              <a:rPr lang="en-US" sz="2800" i="1" dirty="0" err="1" smtClean="0"/>
              <a:t>Các</a:t>
            </a:r>
            <a:r>
              <a:rPr lang="en-US" sz="2800" i="1" dirty="0" smtClean="0"/>
              <a:t> </a:t>
            </a:r>
            <a:r>
              <a:rPr lang="en-US" sz="2800" i="1" dirty="0" err="1" smtClean="0"/>
              <a:t>câu</a:t>
            </a:r>
            <a:r>
              <a:rPr lang="en-US" sz="2800" i="1" dirty="0" smtClean="0"/>
              <a:t> </a:t>
            </a:r>
            <a:r>
              <a:rPr lang="en-US" sz="2800" i="1" dirty="0" err="1" smtClean="0"/>
              <a:t>lệnh</a:t>
            </a:r>
            <a:r>
              <a:rPr lang="en-US" sz="2800" i="1" dirty="0" smtClean="0"/>
              <a:t> hay </a:t>
            </a:r>
            <a:r>
              <a:rPr lang="en-US" sz="2800" i="1" dirty="0" err="1" smtClean="0"/>
              <a:t>lời</a:t>
            </a:r>
            <a:r>
              <a:rPr lang="en-US" sz="2800" i="1" dirty="0" smtClean="0"/>
              <a:t> </a:t>
            </a:r>
            <a:r>
              <a:rPr lang="en-US" sz="2800" i="1" dirty="0" err="1" smtClean="0"/>
              <a:t>gọi</a:t>
            </a:r>
            <a:r>
              <a:rPr lang="en-US" sz="2800" i="1" dirty="0" smtClean="0"/>
              <a:t> </a:t>
            </a:r>
            <a:r>
              <a:rPr lang="en-US" sz="2800" i="1" dirty="0" err="1" smtClean="0"/>
              <a:t>đến</a:t>
            </a:r>
            <a:r>
              <a:rPr lang="en-US" sz="2800" i="1" dirty="0" smtClean="0"/>
              <a:t> </a:t>
            </a:r>
            <a:r>
              <a:rPr lang="en-US" sz="2800" i="1" dirty="0" err="1" smtClean="0"/>
              <a:t>phương</a:t>
            </a:r>
            <a:r>
              <a:rPr lang="en-US" sz="2800" i="1" dirty="0" smtClean="0"/>
              <a:t> </a:t>
            </a:r>
            <a:r>
              <a:rPr lang="en-US" sz="2800" i="1" dirty="0" err="1" smtClean="0"/>
              <a:t>thức</a:t>
            </a:r>
            <a:r>
              <a:rPr lang="en-US" sz="2800" i="1" dirty="0" smtClean="0"/>
              <a:t> </a:t>
            </a:r>
            <a:r>
              <a:rPr lang="en-US" sz="2800" i="1" dirty="0" err="1" smtClean="0"/>
              <a:t>khác</a:t>
            </a:r>
            <a:r>
              <a:rPr lang="en-US" sz="2800" i="1" dirty="0" smtClean="0"/>
              <a:t>.</a:t>
            </a:r>
            <a:endParaRPr lang="en-US" sz="2800" dirty="0" smtClean="0"/>
          </a:p>
          <a:p>
            <a:pPr marL="287338" indent="-273050" eaLnBrk="1" fontAlgn="auto" hangingPunct="1">
              <a:lnSpc>
                <a:spcPct val="100000"/>
              </a:lnSpc>
              <a:spcAft>
                <a:spcPts val="0"/>
              </a:spcAft>
              <a:buFont typeface="Wingdings" panose="05000000000000000000" pitchFamily="2" charset="2"/>
              <a:buNone/>
              <a:defRPr/>
            </a:pPr>
            <a:r>
              <a:rPr lang="en-US" sz="2800" i="1" dirty="0" smtClean="0"/>
              <a:t> 		return </a:t>
            </a:r>
            <a:r>
              <a:rPr lang="en-US" sz="2800" i="1" dirty="0" err="1" smtClean="0"/>
              <a:t>kq</a:t>
            </a:r>
            <a:r>
              <a:rPr lang="en-US" sz="2800" i="1" dirty="0" smtClean="0"/>
              <a:t>;</a:t>
            </a:r>
            <a:endParaRPr lang="en-US" sz="2800" dirty="0" smtClean="0"/>
          </a:p>
          <a:p>
            <a:pPr marL="287338" indent="-273050" eaLnBrk="1" fontAlgn="auto" hangingPunct="1">
              <a:lnSpc>
                <a:spcPct val="100000"/>
              </a:lnSpc>
              <a:spcAft>
                <a:spcPts val="0"/>
              </a:spcAft>
              <a:buFont typeface="Wingdings" panose="05000000000000000000" pitchFamily="2" charset="2"/>
              <a:buNone/>
              <a:defRPr/>
            </a:pPr>
            <a:r>
              <a:rPr lang="en-US" sz="2800" i="1" dirty="0" smtClean="0"/>
              <a:t>}</a:t>
            </a:r>
            <a:endParaRPr lang="en-US" sz="2800" dirty="0"/>
          </a:p>
          <a:p>
            <a:pPr marL="287338" indent="-273050" eaLnBrk="1" fontAlgn="auto" hangingPunct="1">
              <a:lnSpc>
                <a:spcPct val="100000"/>
              </a:lnSpc>
              <a:spcAft>
                <a:spcPts val="0"/>
              </a:spcAft>
              <a:buFont typeface="Wingdings" panose="05000000000000000000" pitchFamily="2" charset="2"/>
              <a:buNone/>
              <a:defRPr/>
            </a:pPr>
            <a:r>
              <a:rPr lang="en-US" sz="2800" dirty="0" err="1" smtClean="0"/>
              <a:t>Gọi</a:t>
            </a:r>
            <a:r>
              <a:rPr lang="en-US" sz="2800" dirty="0" smtClean="0"/>
              <a:t> </a:t>
            </a:r>
            <a:r>
              <a:rPr lang="en-US" sz="2800" dirty="0" err="1" smtClean="0"/>
              <a:t>hàm</a:t>
            </a:r>
            <a:r>
              <a:rPr lang="en-US" sz="2800" dirty="0" smtClean="0"/>
              <a:t>: </a:t>
            </a:r>
          </a:p>
          <a:p>
            <a:pPr marL="287338" indent="-273050" eaLnBrk="1" fontAlgn="auto" hangingPunct="1">
              <a:lnSpc>
                <a:spcPct val="100000"/>
              </a:lnSpc>
              <a:spcAft>
                <a:spcPts val="0"/>
              </a:spcAft>
              <a:buFont typeface="Wingdings" panose="05000000000000000000" pitchFamily="2" charset="2"/>
              <a:buNone/>
              <a:defRPr/>
            </a:pPr>
            <a:r>
              <a:rPr lang="en-US" sz="2800" dirty="0" smtClean="0"/>
              <a:t>&lt;KDL&gt; </a:t>
            </a:r>
            <a:r>
              <a:rPr lang="en-US" sz="2800" dirty="0" err="1" smtClean="0"/>
              <a:t>Tên</a:t>
            </a:r>
            <a:r>
              <a:rPr lang="en-US" sz="2800" dirty="0" smtClean="0"/>
              <a:t> </a:t>
            </a:r>
            <a:r>
              <a:rPr lang="en-US" sz="2800" dirty="0" err="1" smtClean="0"/>
              <a:t>biến</a:t>
            </a:r>
            <a:r>
              <a:rPr lang="en-US" sz="2800" dirty="0" smtClean="0"/>
              <a:t> = </a:t>
            </a:r>
            <a:r>
              <a:rPr lang="en-US" sz="2800" dirty="0" err="1" smtClean="0"/>
              <a:t>TênPhươngThức</a:t>
            </a:r>
            <a:r>
              <a:rPr lang="en-US" sz="2800" dirty="0" smtClean="0"/>
              <a:t>(</a:t>
            </a:r>
            <a:r>
              <a:rPr lang="en-US" sz="2800" dirty="0" err="1" smtClean="0"/>
              <a:t>tên</a:t>
            </a:r>
            <a:r>
              <a:rPr lang="en-US" sz="2800" dirty="0" smtClean="0"/>
              <a:t> </a:t>
            </a:r>
            <a:r>
              <a:rPr lang="en-US" sz="2800" dirty="0" err="1" smtClean="0"/>
              <a:t>các</a:t>
            </a:r>
            <a:r>
              <a:rPr lang="en-US" sz="2800" dirty="0" smtClean="0"/>
              <a:t> </a:t>
            </a:r>
            <a:r>
              <a:rPr lang="en-US" sz="2800" dirty="0" err="1" smtClean="0"/>
              <a:t>đối</a:t>
            </a:r>
            <a:r>
              <a:rPr lang="en-US" sz="2800" dirty="0" smtClean="0"/>
              <a:t> </a:t>
            </a:r>
            <a:r>
              <a:rPr lang="en-US" sz="2800" dirty="0" err="1" smtClean="0"/>
              <a:t>số</a:t>
            </a:r>
            <a:r>
              <a:rPr lang="en-US" sz="2800" dirty="0" smtClean="0"/>
              <a:t>);</a:t>
            </a:r>
          </a:p>
          <a:p>
            <a:pPr marL="0" indent="0" algn="just" eaLnBrk="1" fontAlgn="auto" hangingPunct="1">
              <a:lnSpc>
                <a:spcPct val="100000"/>
              </a:lnSpc>
              <a:spcAft>
                <a:spcPts val="0"/>
              </a:spcAft>
              <a:buFont typeface="Wingdings" panose="05000000000000000000" pitchFamily="2" charset="2"/>
              <a:buNone/>
              <a:defRPr/>
            </a:pPr>
            <a:r>
              <a:rPr lang="en-US" sz="2800" dirty="0" err="1" smtClean="0"/>
              <a:t>Những</a:t>
            </a:r>
            <a:r>
              <a:rPr lang="en-US" sz="2800" dirty="0" smtClean="0"/>
              <a:t> </a:t>
            </a:r>
            <a:r>
              <a:rPr lang="en-US" sz="2800" dirty="0" err="1" smtClean="0"/>
              <a:t>phương</a:t>
            </a:r>
            <a:r>
              <a:rPr lang="en-US" sz="2800" dirty="0" smtClean="0"/>
              <a:t> </a:t>
            </a:r>
            <a:r>
              <a:rPr lang="en-US" sz="2800" dirty="0" err="1" smtClean="0"/>
              <a:t>thức</a:t>
            </a:r>
            <a:r>
              <a:rPr lang="en-US" sz="2800" dirty="0" smtClean="0"/>
              <a:t> </a:t>
            </a:r>
            <a:r>
              <a:rPr lang="en-US" sz="2800" dirty="0" err="1" smtClean="0"/>
              <a:t>này</a:t>
            </a:r>
            <a:r>
              <a:rPr lang="en-US" sz="2800" dirty="0" smtClean="0"/>
              <a:t> </a:t>
            </a:r>
            <a:r>
              <a:rPr lang="en-US" sz="2800" dirty="0" err="1" smtClean="0"/>
              <a:t>thường</a:t>
            </a:r>
            <a:r>
              <a:rPr lang="en-US" sz="2800" dirty="0" smtClean="0"/>
              <a:t> </a:t>
            </a:r>
            <a:r>
              <a:rPr lang="en-US" sz="2800" dirty="0" err="1" smtClean="0"/>
              <a:t>rơi</a:t>
            </a:r>
            <a:r>
              <a:rPr lang="en-US" sz="2800" dirty="0" smtClean="0"/>
              <a:t> </a:t>
            </a:r>
            <a:r>
              <a:rPr lang="en-US" sz="2800" dirty="0" err="1" smtClean="0"/>
              <a:t>vào</a:t>
            </a:r>
            <a:r>
              <a:rPr lang="en-US" sz="2800" dirty="0" smtClean="0"/>
              <a:t> </a:t>
            </a:r>
            <a:r>
              <a:rPr lang="en-US" sz="2800" dirty="0" err="1" smtClean="0"/>
              <a:t>các</a:t>
            </a:r>
            <a:r>
              <a:rPr lang="en-US" sz="2800" dirty="0" smtClean="0"/>
              <a:t> </a:t>
            </a:r>
            <a:r>
              <a:rPr lang="en-US" sz="2800" dirty="0" err="1" smtClean="0"/>
              <a:t>nhóm</a:t>
            </a:r>
            <a:r>
              <a:rPr lang="en-US" sz="2800" dirty="0" smtClean="0"/>
              <a:t>: </a:t>
            </a:r>
            <a:r>
              <a:rPr lang="en-US" sz="2800" i="1" dirty="0" err="1" smtClean="0"/>
              <a:t>Tính</a:t>
            </a:r>
            <a:r>
              <a:rPr lang="en-US" sz="2800" i="1" dirty="0" smtClean="0"/>
              <a:t> </a:t>
            </a:r>
            <a:r>
              <a:rPr lang="en-US" sz="2800" i="1" dirty="0" err="1" smtClean="0"/>
              <a:t>tổng</a:t>
            </a:r>
            <a:r>
              <a:rPr lang="en-US" sz="2800" i="1" dirty="0" smtClean="0"/>
              <a:t>, </a:t>
            </a:r>
            <a:r>
              <a:rPr lang="en-US" sz="2800" i="1" dirty="0" err="1" smtClean="0"/>
              <a:t>tích</a:t>
            </a:r>
            <a:r>
              <a:rPr lang="en-US" sz="2800" i="1" dirty="0" smtClean="0"/>
              <a:t>, </a:t>
            </a:r>
            <a:r>
              <a:rPr lang="en-US" sz="2800" i="1" dirty="0" err="1" smtClean="0"/>
              <a:t>trung</a:t>
            </a:r>
            <a:r>
              <a:rPr lang="en-US" sz="2800" i="1" dirty="0" smtClean="0"/>
              <a:t> </a:t>
            </a:r>
            <a:r>
              <a:rPr lang="en-US" sz="2800" i="1" dirty="0" err="1" smtClean="0"/>
              <a:t>bình</a:t>
            </a:r>
            <a:r>
              <a:rPr lang="en-US" sz="2800" i="1" dirty="0" smtClean="0"/>
              <a:t>, </a:t>
            </a:r>
            <a:r>
              <a:rPr lang="en-US" sz="2800" i="1" dirty="0" err="1" smtClean="0"/>
              <a:t>đếm</a:t>
            </a:r>
            <a:r>
              <a:rPr lang="en-US" sz="2800" i="1" dirty="0" smtClean="0"/>
              <a:t>, </a:t>
            </a:r>
            <a:r>
              <a:rPr lang="en-US" sz="2800" i="1" dirty="0" err="1" smtClean="0"/>
              <a:t>kiểm</a:t>
            </a:r>
            <a:r>
              <a:rPr lang="en-US" sz="2800" i="1" dirty="0" smtClean="0"/>
              <a:t> </a:t>
            </a:r>
            <a:r>
              <a:rPr lang="en-US" sz="2800" i="1" dirty="0" err="1" smtClean="0"/>
              <a:t>tra</a:t>
            </a:r>
            <a:r>
              <a:rPr lang="en-US" sz="2800" i="1" dirty="0" smtClean="0"/>
              <a:t>, </a:t>
            </a:r>
            <a:r>
              <a:rPr lang="en-US" sz="2800" i="1" dirty="0" err="1" smtClean="0"/>
              <a:t>tìm</a:t>
            </a:r>
            <a:r>
              <a:rPr lang="en-US" sz="2800" i="1" dirty="0" smtClean="0"/>
              <a:t> </a:t>
            </a:r>
            <a:r>
              <a:rPr lang="en-US" sz="2800" i="1" dirty="0" err="1" smtClean="0"/>
              <a:t>kiếm</a:t>
            </a:r>
            <a:r>
              <a:rPr lang="en-US" sz="2800" i="1" dirty="0" smtClean="0"/>
              <a:t> </a:t>
            </a:r>
            <a:endParaRPr lang="en-US" sz="2800" dirty="0" smtClean="0"/>
          </a:p>
        </p:txBody>
      </p:sp>
      <p:sp>
        <p:nvSpPr>
          <p:cNvPr id="89092"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A9299FC-0796-46C4-9F56-8EA81A9E1427}" type="slidenum">
              <a:rPr lang="en-US" smtClean="0">
                <a:solidFill>
                  <a:schemeClr val="bg1"/>
                </a:solidFill>
                <a:latin typeface="Verdana" panose="020B0604030504040204" pitchFamily="34" charset="0"/>
              </a:rPr>
              <a:pPr/>
              <a:t>83</a:t>
            </a:fld>
            <a:endParaRPr lang="en-US" smtClean="0">
              <a:solidFill>
                <a:schemeClr val="bg1"/>
              </a:solidFill>
              <a:latin typeface="Verdana" panose="020B0604030504040204" pitchFamily="34" charset="0"/>
            </a:endParaRPr>
          </a:p>
        </p:txBody>
      </p:sp>
      <p:sp>
        <p:nvSpPr>
          <p:cNvPr id="8909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228600"/>
            <a:ext cx="8534400" cy="6324600"/>
          </a:xfrm>
        </p:spPr>
        <p:txBody>
          <a:bodyPr rtlCol="0">
            <a:noAutofit/>
          </a:bodyPr>
          <a:lstStyle/>
          <a:p>
            <a:pPr marL="274320" indent="-274320" eaLnBrk="1" fontAlgn="auto" hangingPunct="1">
              <a:spcAft>
                <a:spcPts val="0"/>
              </a:spcAft>
              <a:buFont typeface="Wingdings" panose="05000000000000000000" pitchFamily="2" charset="2"/>
              <a:buNone/>
              <a:defRPr/>
            </a:pPr>
            <a:r>
              <a:rPr lang="en-US" dirty="0" err="1" smtClean="0"/>
              <a:t>Viết</a:t>
            </a:r>
            <a:r>
              <a:rPr lang="en-US" dirty="0" smtClean="0"/>
              <a:t> </a:t>
            </a:r>
            <a:r>
              <a:rPr lang="en-US" dirty="0" err="1" smtClean="0"/>
              <a:t>chương</a:t>
            </a:r>
            <a:r>
              <a:rPr lang="en-US" dirty="0" smtClean="0"/>
              <a:t> </a:t>
            </a:r>
            <a:r>
              <a:rPr lang="en-US" dirty="0" err="1" smtClean="0"/>
              <a:t>trình</a:t>
            </a:r>
            <a:r>
              <a:rPr lang="en-US" dirty="0" smtClean="0"/>
              <a:t> </a:t>
            </a:r>
            <a:r>
              <a:rPr lang="en-US" dirty="0" err="1" smtClean="0"/>
              <a:t>nhập</a:t>
            </a:r>
            <a:r>
              <a:rPr lang="en-US" dirty="0" smtClean="0"/>
              <a:t> </a:t>
            </a:r>
            <a:r>
              <a:rPr lang="en-US" dirty="0" err="1" smtClean="0"/>
              <a:t>sô</a:t>
            </a:r>
            <a:r>
              <a:rPr lang="en-US" dirty="0" smtClean="0"/>
              <a:t>́ </a:t>
            </a:r>
            <a:r>
              <a:rPr lang="en-US" dirty="0" err="1" smtClean="0"/>
              <a:t>nguyên</a:t>
            </a:r>
            <a:r>
              <a:rPr lang="en-US" dirty="0" smtClean="0"/>
              <a:t> </a:t>
            </a:r>
            <a:r>
              <a:rPr lang="en-US" dirty="0" err="1" smtClean="0"/>
              <a:t>dương</a:t>
            </a:r>
            <a:r>
              <a:rPr lang="en-US" dirty="0" smtClean="0"/>
              <a:t> n </a:t>
            </a:r>
            <a:r>
              <a:rPr lang="en-US" dirty="0" err="1" smtClean="0"/>
              <a:t>va</a:t>
            </a:r>
            <a:r>
              <a:rPr lang="en-US" dirty="0" smtClean="0"/>
              <a:t>̀ </a:t>
            </a:r>
            <a:r>
              <a:rPr lang="en-US" dirty="0" err="1" smtClean="0"/>
              <a:t>tính</a:t>
            </a:r>
            <a:r>
              <a:rPr lang="en-US" dirty="0" smtClean="0"/>
              <a:t> </a:t>
            </a:r>
          </a:p>
          <a:p>
            <a:pPr marL="274320" indent="-274320" eaLnBrk="1" fontAlgn="auto" hangingPunct="1">
              <a:spcAft>
                <a:spcPts val="0"/>
              </a:spcAft>
              <a:buFont typeface="Wingdings" panose="05000000000000000000" pitchFamily="2" charset="2"/>
              <a:buNone/>
              <a:defRPr/>
            </a:pPr>
            <a:endParaRPr lang="en-US" dirty="0" smtClean="0"/>
          </a:p>
          <a:p>
            <a:pPr eaLnBrk="1" fontAlgn="auto" hangingPunct="1">
              <a:spcAft>
                <a:spcPts val="0"/>
              </a:spcAft>
              <a:defRPr/>
            </a:pPr>
            <a:r>
              <a:rPr lang="en-US" dirty="0" smtClean="0"/>
              <a:t>Input: </a:t>
            </a:r>
            <a:r>
              <a:rPr lang="en-US" dirty="0" err="1" smtClean="0"/>
              <a:t>số</a:t>
            </a:r>
            <a:r>
              <a:rPr lang="en-US" dirty="0" smtClean="0"/>
              <a:t> </a:t>
            </a:r>
            <a:r>
              <a:rPr lang="en-US" dirty="0" err="1" smtClean="0"/>
              <a:t>nguyên</a:t>
            </a:r>
            <a:r>
              <a:rPr lang="en-US" dirty="0" smtClean="0"/>
              <a:t> </a:t>
            </a:r>
            <a:r>
              <a:rPr lang="en-US" dirty="0" err="1" smtClean="0"/>
              <a:t>dương</a:t>
            </a:r>
            <a:r>
              <a:rPr lang="en-US" dirty="0" smtClean="0"/>
              <a:t> n (</a:t>
            </a:r>
            <a:r>
              <a:rPr lang="en-US" dirty="0" err="1" smtClean="0"/>
              <a:t>Xác</a:t>
            </a:r>
            <a:r>
              <a:rPr lang="en-US" dirty="0" smtClean="0"/>
              <a:t> </a:t>
            </a:r>
            <a:r>
              <a:rPr lang="en-US" dirty="0" err="1" smtClean="0"/>
              <a:t>định</a:t>
            </a:r>
            <a:r>
              <a:rPr lang="en-US" dirty="0" smtClean="0"/>
              <a:t> </a:t>
            </a:r>
            <a:r>
              <a:rPr lang="en-US" dirty="0" err="1" smtClean="0"/>
              <a:t>tham</a:t>
            </a:r>
            <a:r>
              <a:rPr lang="en-US" dirty="0" smtClean="0"/>
              <a:t> </a:t>
            </a:r>
            <a:r>
              <a:rPr lang="en-US" dirty="0" err="1" smtClean="0"/>
              <a:t>sô</a:t>
            </a:r>
            <a:r>
              <a:rPr lang="en-US" dirty="0" smtClean="0"/>
              <a:t>́)</a:t>
            </a:r>
          </a:p>
          <a:p>
            <a:pPr eaLnBrk="1" fontAlgn="auto" hangingPunct="1">
              <a:spcAft>
                <a:spcPts val="0"/>
              </a:spcAft>
              <a:defRPr/>
            </a:pPr>
            <a:r>
              <a:rPr lang="en-US" dirty="0" smtClean="0"/>
              <a:t>Output: </a:t>
            </a:r>
            <a:r>
              <a:rPr lang="en-US" dirty="0" err="1" smtClean="0"/>
              <a:t>Tổng</a:t>
            </a:r>
            <a:r>
              <a:rPr lang="en-US" dirty="0" smtClean="0"/>
              <a:t> S (</a:t>
            </a:r>
            <a:r>
              <a:rPr lang="en-US" dirty="0" err="1" smtClean="0"/>
              <a:t>Xác</a:t>
            </a:r>
            <a:r>
              <a:rPr lang="en-US" dirty="0" smtClean="0"/>
              <a:t> </a:t>
            </a:r>
            <a:r>
              <a:rPr lang="en-US" dirty="0" err="1" smtClean="0"/>
              <a:t>định</a:t>
            </a:r>
            <a:r>
              <a:rPr lang="en-US" dirty="0" smtClean="0"/>
              <a:t> KDL </a:t>
            </a:r>
            <a:r>
              <a:rPr lang="en-US" dirty="0" err="1" smtClean="0"/>
              <a:t>trả</a:t>
            </a:r>
            <a:r>
              <a:rPr lang="en-US" dirty="0" smtClean="0"/>
              <a:t> </a:t>
            </a:r>
            <a:r>
              <a:rPr lang="en-US" dirty="0" err="1" smtClean="0"/>
              <a:t>về</a:t>
            </a:r>
            <a:r>
              <a:rPr lang="en-US" dirty="0" smtClean="0"/>
              <a:t> </a:t>
            </a:r>
            <a:r>
              <a:rPr lang="en-US" dirty="0" err="1" smtClean="0"/>
              <a:t>của</a:t>
            </a:r>
            <a:r>
              <a:rPr lang="en-US" dirty="0" smtClean="0"/>
              <a:t> </a:t>
            </a:r>
            <a:r>
              <a:rPr lang="en-US" dirty="0" err="1" smtClean="0"/>
              <a:t>phương</a:t>
            </a:r>
            <a:r>
              <a:rPr lang="en-US" dirty="0" smtClean="0"/>
              <a:t> </a:t>
            </a:r>
            <a:r>
              <a:rPr lang="en-US" dirty="0" err="1" smtClean="0"/>
              <a:t>thức</a:t>
            </a:r>
            <a:r>
              <a:rPr lang="en-US" dirty="0" smtClean="0"/>
              <a:t>)</a:t>
            </a:r>
          </a:p>
          <a:p>
            <a:pPr marL="640080" lvl="1" indent="-274320" algn="just" eaLnBrk="1" fontAlgn="auto" hangingPunct="1">
              <a:spcAft>
                <a:spcPts val="0"/>
              </a:spcAft>
              <a:buFont typeface="Wingdings 2"/>
              <a:buChar char=""/>
              <a:defRPr/>
            </a:pPr>
            <a:r>
              <a:rPr lang="en-US" dirty="0" err="1" smtClean="0"/>
              <a:t>Tra</a:t>
            </a:r>
            <a:r>
              <a:rPr lang="en-US" dirty="0" smtClean="0"/>
              <a:t>̉ </a:t>
            </a:r>
            <a:r>
              <a:rPr lang="en-US" dirty="0" err="1" smtClean="0"/>
              <a:t>vê</a:t>
            </a:r>
            <a:r>
              <a:rPr lang="en-US" dirty="0" smtClean="0"/>
              <a:t>̀ </a:t>
            </a:r>
            <a:r>
              <a:rPr lang="en-US" dirty="0" err="1" smtClean="0"/>
              <a:t>gia</a:t>
            </a:r>
            <a:r>
              <a:rPr lang="en-US" dirty="0" smtClean="0"/>
              <a:t>́ trị </a:t>
            </a:r>
            <a:r>
              <a:rPr lang="en-US" dirty="0" err="1" smtClean="0"/>
              <a:t>tổng</a:t>
            </a:r>
            <a:r>
              <a:rPr lang="en-US" dirty="0" smtClean="0"/>
              <a:t> (S).</a:t>
            </a:r>
          </a:p>
          <a:p>
            <a:pPr marL="640080" lvl="1" indent="-274320" algn="just" eaLnBrk="1" fontAlgn="auto" hangingPunct="1">
              <a:spcAft>
                <a:spcPts val="0"/>
              </a:spcAft>
              <a:buFont typeface="Wingdings 2"/>
              <a:buChar char=""/>
              <a:defRPr/>
            </a:pPr>
            <a:r>
              <a:rPr lang="en-US" dirty="0" smtClean="0"/>
              <a:t>S là </a:t>
            </a:r>
            <a:r>
              <a:rPr lang="en-US" dirty="0" err="1" smtClean="0"/>
              <a:t>tổng</a:t>
            </a:r>
            <a:r>
              <a:rPr lang="en-US" dirty="0" smtClean="0"/>
              <a:t> </a:t>
            </a:r>
            <a:r>
              <a:rPr lang="en-US" dirty="0" err="1" smtClean="0"/>
              <a:t>các</a:t>
            </a:r>
            <a:r>
              <a:rPr lang="en-US" dirty="0" smtClean="0"/>
              <a:t> </a:t>
            </a:r>
            <a:r>
              <a:rPr lang="en-US" dirty="0" err="1" smtClean="0"/>
              <a:t>sô</a:t>
            </a:r>
            <a:r>
              <a:rPr lang="en-US" dirty="0" smtClean="0"/>
              <a:t>́ </a:t>
            </a:r>
            <a:r>
              <a:rPr lang="en-US" dirty="0" err="1" smtClean="0"/>
              <a:t>nguyên</a:t>
            </a:r>
            <a:r>
              <a:rPr lang="en-US" dirty="0" smtClean="0"/>
              <a:t> </a:t>
            </a:r>
            <a:r>
              <a:rPr lang="en-US" dirty="0" err="1" smtClean="0"/>
              <a:t>dương</a:t>
            </a:r>
            <a:r>
              <a:rPr lang="en-US" dirty="0" smtClean="0"/>
              <a:t> </a:t>
            </a:r>
            <a:r>
              <a:rPr lang="en-US" dirty="0" err="1" smtClean="0"/>
              <a:t>nên</a:t>
            </a:r>
            <a:r>
              <a:rPr lang="en-US" dirty="0" smtClean="0"/>
              <a:t> S </a:t>
            </a:r>
            <a:r>
              <a:rPr lang="en-US" dirty="0" err="1" smtClean="0"/>
              <a:t>cũng</a:t>
            </a:r>
            <a:r>
              <a:rPr lang="en-US" dirty="0" smtClean="0"/>
              <a:t> là </a:t>
            </a:r>
            <a:r>
              <a:rPr lang="en-US" dirty="0" err="1" smtClean="0"/>
              <a:t>sô</a:t>
            </a:r>
            <a:r>
              <a:rPr lang="en-US" dirty="0" smtClean="0"/>
              <a:t>́ </a:t>
            </a:r>
            <a:r>
              <a:rPr lang="en-US" dirty="0" err="1" smtClean="0"/>
              <a:t>nguyên</a:t>
            </a:r>
            <a:r>
              <a:rPr lang="en-US" dirty="0" smtClean="0"/>
              <a:t> </a:t>
            </a:r>
            <a:r>
              <a:rPr lang="en-US" dirty="0" err="1" smtClean="0"/>
              <a:t>dương</a:t>
            </a:r>
            <a:r>
              <a:rPr lang="en-US" dirty="0" smtClean="0"/>
              <a:t> </a:t>
            </a:r>
            <a:r>
              <a:rPr lang="en-US" dirty="0" smtClean="0">
                <a:sym typeface="Wingdings"/>
              </a:rPr>
              <a:t></a:t>
            </a:r>
            <a:r>
              <a:rPr lang="en-US" dirty="0" smtClean="0"/>
              <a:t> </a:t>
            </a:r>
            <a:r>
              <a:rPr lang="en-US" dirty="0" err="1" smtClean="0"/>
              <a:t>Kiểu</a:t>
            </a:r>
            <a:r>
              <a:rPr lang="en-US" dirty="0" smtClean="0"/>
              <a:t> </a:t>
            </a:r>
            <a:r>
              <a:rPr lang="en-US" dirty="0" err="1" smtClean="0"/>
              <a:t>tra</a:t>
            </a:r>
            <a:r>
              <a:rPr lang="en-US" dirty="0" smtClean="0"/>
              <a:t>̉ </a:t>
            </a:r>
            <a:r>
              <a:rPr lang="en-US" dirty="0" err="1" smtClean="0"/>
              <a:t>vê</a:t>
            </a:r>
            <a:r>
              <a:rPr lang="en-US" dirty="0" smtClean="0"/>
              <a:t>̀ </a:t>
            </a:r>
            <a:r>
              <a:rPr lang="en-US" dirty="0" err="1" smtClean="0"/>
              <a:t>của</a:t>
            </a:r>
            <a:r>
              <a:rPr lang="en-US" dirty="0" smtClean="0"/>
              <a:t> </a:t>
            </a:r>
            <a:r>
              <a:rPr lang="en-US" dirty="0" err="1" smtClean="0"/>
              <a:t>hàm</a:t>
            </a:r>
            <a:r>
              <a:rPr lang="en-US" dirty="0" smtClean="0"/>
              <a:t> là </a:t>
            </a:r>
            <a:r>
              <a:rPr lang="en-US" i="1" u="sng" dirty="0" err="1" smtClean="0"/>
              <a:t>ulong</a:t>
            </a:r>
            <a:r>
              <a:rPr lang="en-US" dirty="0" smtClean="0"/>
              <a:t>. </a:t>
            </a:r>
          </a:p>
          <a:p>
            <a:pPr algn="just" eaLnBrk="1" fontAlgn="auto" hangingPunct="1">
              <a:spcAft>
                <a:spcPts val="0"/>
              </a:spcAft>
              <a:defRPr/>
            </a:pPr>
            <a:r>
              <a:rPr lang="en-US" dirty="0" err="1" smtClean="0"/>
              <a:t>Xác</a:t>
            </a:r>
            <a:r>
              <a:rPr lang="en-US" dirty="0" smtClean="0"/>
              <a:t> </a:t>
            </a:r>
            <a:r>
              <a:rPr lang="en-US" dirty="0" err="1" smtClean="0"/>
              <a:t>định</a:t>
            </a:r>
            <a:r>
              <a:rPr lang="en-US" dirty="0" smtClean="0"/>
              <a:t> </a:t>
            </a:r>
            <a:r>
              <a:rPr lang="en-US" dirty="0" err="1" smtClean="0"/>
              <a:t>TênPhươngThức</a:t>
            </a:r>
            <a:r>
              <a:rPr lang="en-US" dirty="0" smtClean="0"/>
              <a:t>: </a:t>
            </a:r>
            <a:r>
              <a:rPr lang="en-US" dirty="0" err="1" smtClean="0"/>
              <a:t>Dùng</a:t>
            </a:r>
            <a:r>
              <a:rPr lang="en-US" dirty="0" smtClean="0"/>
              <a:t> </a:t>
            </a:r>
            <a:r>
              <a:rPr lang="en-US" dirty="0" err="1" smtClean="0"/>
              <a:t>tính</a:t>
            </a:r>
            <a:r>
              <a:rPr lang="en-US" dirty="0" smtClean="0"/>
              <a:t> </a:t>
            </a:r>
            <a:r>
              <a:rPr lang="en-US" dirty="0" err="1" smtClean="0"/>
              <a:t>tổng</a:t>
            </a:r>
            <a:r>
              <a:rPr lang="en-US" dirty="0" smtClean="0"/>
              <a:t> S </a:t>
            </a:r>
            <a:r>
              <a:rPr lang="en-US" dirty="0" err="1" smtClean="0"/>
              <a:t>nên</a:t>
            </a:r>
            <a:r>
              <a:rPr lang="en-US" dirty="0" smtClean="0"/>
              <a:t> có </a:t>
            </a:r>
            <a:r>
              <a:rPr lang="en-US" dirty="0" err="1" smtClean="0"/>
              <a:t>thê</a:t>
            </a:r>
            <a:r>
              <a:rPr lang="en-US" dirty="0" smtClean="0"/>
              <a:t>̉ </a:t>
            </a:r>
            <a:r>
              <a:rPr lang="en-US" dirty="0" err="1" smtClean="0"/>
              <a:t>đặt</a:t>
            </a:r>
            <a:r>
              <a:rPr lang="en-US" dirty="0" smtClean="0"/>
              <a:t> là </a:t>
            </a:r>
            <a:r>
              <a:rPr lang="en-US" i="1" u="sng" dirty="0" err="1" smtClean="0"/>
              <a:t>TongS</a:t>
            </a:r>
            <a:endParaRPr lang="en-US" dirty="0" smtClean="0"/>
          </a:p>
          <a:p>
            <a:pPr marL="274320" indent="-274320" algn="ctr" eaLnBrk="1" fontAlgn="auto" hangingPunct="1">
              <a:spcAft>
                <a:spcPts val="0"/>
              </a:spcAft>
              <a:buFont typeface="Wingdings" panose="05000000000000000000" pitchFamily="2" charset="2"/>
              <a:buNone/>
              <a:defRPr/>
            </a:pPr>
            <a:r>
              <a:rPr lang="en-US" i="1" dirty="0" smtClean="0"/>
              <a:t>static </a:t>
            </a:r>
            <a:r>
              <a:rPr lang="en-US" i="1" dirty="0" err="1" smtClean="0"/>
              <a:t>ulong</a:t>
            </a:r>
            <a:r>
              <a:rPr lang="en-US" i="1" dirty="0" smtClean="0"/>
              <a:t> </a:t>
            </a:r>
            <a:r>
              <a:rPr lang="en-US" i="1" dirty="0" err="1" smtClean="0"/>
              <a:t>TongS</a:t>
            </a:r>
            <a:r>
              <a:rPr lang="en-US" i="1" dirty="0" smtClean="0"/>
              <a:t>(</a:t>
            </a:r>
            <a:r>
              <a:rPr lang="en-US" i="1" dirty="0" err="1" smtClean="0"/>
              <a:t>uint</a:t>
            </a:r>
            <a:r>
              <a:rPr lang="en-US" i="1" dirty="0" smtClean="0"/>
              <a:t> n)</a:t>
            </a:r>
          </a:p>
          <a:p>
            <a:pPr marL="274320" indent="-274320" eaLnBrk="1" fontAlgn="auto" hangingPunct="1">
              <a:spcAft>
                <a:spcPts val="0"/>
              </a:spcAft>
              <a:buFont typeface="Wingdings"/>
              <a:buChar char=""/>
              <a:defRPr/>
            </a:pPr>
            <a:endParaRPr lang="en-US" dirty="0"/>
          </a:p>
        </p:txBody>
      </p:sp>
      <p:sp>
        <p:nvSpPr>
          <p:cNvPr id="90115"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53918ED-296B-499F-B247-5DAE60B0C784}" type="slidenum">
              <a:rPr lang="en-US" smtClean="0">
                <a:solidFill>
                  <a:schemeClr val="bg1"/>
                </a:solidFill>
                <a:latin typeface="Verdana" panose="020B0604030504040204" pitchFamily="34" charset="0"/>
              </a:rPr>
              <a:pPr/>
              <a:t>84</a:t>
            </a:fld>
            <a:endParaRPr lang="en-US" smtClean="0">
              <a:solidFill>
                <a:schemeClr val="bg1"/>
              </a:solidFill>
              <a:latin typeface="Verdana" panose="020B0604030504040204" pitchFamily="34" charset="0"/>
            </a:endParaRPr>
          </a:p>
        </p:txBody>
      </p:sp>
      <p:graphicFrame>
        <p:nvGraphicFramePr>
          <p:cNvPr id="90116" name="Object 3"/>
          <p:cNvGraphicFramePr>
            <a:graphicFrameLocks noChangeAspect="1"/>
          </p:cNvGraphicFramePr>
          <p:nvPr>
            <p:extLst>
              <p:ext uri="{D42A27DB-BD31-4B8C-83A1-F6EECF244321}">
                <p14:modId xmlns="" xmlns:p14="http://schemas.microsoft.com/office/powerpoint/2010/main" val="412106187"/>
              </p:ext>
            </p:extLst>
          </p:nvPr>
        </p:nvGraphicFramePr>
        <p:xfrm>
          <a:off x="1582738" y="685800"/>
          <a:ext cx="5351462" cy="609600"/>
        </p:xfrm>
        <a:graphic>
          <a:graphicData uri="http://schemas.openxmlformats.org/presentationml/2006/ole">
            <p:oleObj spid="_x0000_s90173" name="Equation" r:id="rId3" imgW="2006600" imgH="228600" progId="Equation.3">
              <p:embed/>
            </p:oleObj>
          </a:graphicData>
        </a:graphic>
      </p:graphicFrame>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2"/>
          <p:cNvSpPr>
            <a:spLocks noGrp="1"/>
          </p:cNvSpPr>
          <p:nvPr>
            <p:ph idx="1"/>
          </p:nvPr>
        </p:nvSpPr>
        <p:spPr>
          <a:xfrm>
            <a:off x="838200" y="152400"/>
            <a:ext cx="8153400" cy="6477000"/>
          </a:xfrm>
        </p:spPr>
        <p:txBody>
          <a:bodyPr/>
          <a:lstStyle/>
          <a:p>
            <a:pPr marL="273050" indent="-273050" eaLnBrk="1" hangingPunct="1">
              <a:spcBef>
                <a:spcPct val="0"/>
              </a:spcBef>
              <a:buFont typeface="Wingdings" panose="05000000000000000000" pitchFamily="2" charset="2"/>
              <a:buNone/>
            </a:pPr>
            <a:r>
              <a:rPr lang="en-US" sz="2800" dirty="0" smtClean="0"/>
              <a:t>static </a:t>
            </a:r>
            <a:r>
              <a:rPr lang="en-US" sz="2800" dirty="0" err="1" smtClean="0"/>
              <a:t>ulong</a:t>
            </a:r>
            <a:r>
              <a:rPr lang="en-US" sz="2800" dirty="0" smtClean="0"/>
              <a:t> </a:t>
            </a:r>
            <a:r>
              <a:rPr lang="en-US" sz="2800" dirty="0" err="1" smtClean="0"/>
              <a:t>TongS</a:t>
            </a:r>
            <a:r>
              <a:rPr lang="en-US" sz="2800" dirty="0" smtClean="0"/>
              <a:t>(</a:t>
            </a:r>
            <a:r>
              <a:rPr lang="en-US" sz="2800" dirty="0" err="1" smtClean="0"/>
              <a:t>uint</a:t>
            </a:r>
            <a:r>
              <a:rPr lang="en-US" sz="2800" dirty="0" smtClean="0"/>
              <a:t> n)</a:t>
            </a:r>
          </a:p>
          <a:p>
            <a:pPr marL="273050" indent="-273050" eaLnBrk="1" hangingPunct="1">
              <a:spcBef>
                <a:spcPct val="0"/>
              </a:spcBef>
              <a:buFont typeface="Wingdings" panose="05000000000000000000" pitchFamily="2" charset="2"/>
              <a:buNone/>
            </a:pPr>
            <a:r>
              <a:rPr lang="en-US" sz="2800" dirty="0" smtClean="0"/>
              <a:t>{</a:t>
            </a:r>
          </a:p>
          <a:p>
            <a:pPr marL="273050" indent="-273050" eaLnBrk="1" hangingPunct="1">
              <a:spcBef>
                <a:spcPct val="0"/>
              </a:spcBef>
              <a:buFont typeface="Wingdings" panose="05000000000000000000" pitchFamily="2" charset="2"/>
              <a:buNone/>
            </a:pPr>
            <a:r>
              <a:rPr lang="en-US" sz="2800" dirty="0" smtClean="0"/>
              <a:t>	</a:t>
            </a:r>
            <a:r>
              <a:rPr lang="en-US" sz="2800" dirty="0" err="1" smtClean="0"/>
              <a:t>ulong</a:t>
            </a:r>
            <a:r>
              <a:rPr lang="en-US" sz="2800" dirty="0" smtClean="0"/>
              <a:t> </a:t>
            </a:r>
            <a:r>
              <a:rPr lang="en-US" sz="2800" dirty="0" err="1" smtClean="0"/>
              <a:t>kq</a:t>
            </a:r>
            <a:r>
              <a:rPr lang="en-US" sz="2800" dirty="0" smtClean="0"/>
              <a:t> = 0;</a:t>
            </a:r>
          </a:p>
          <a:p>
            <a:pPr marL="273050" indent="-273050" eaLnBrk="1" hangingPunct="1">
              <a:spcBef>
                <a:spcPct val="0"/>
              </a:spcBef>
              <a:buFont typeface="Wingdings" panose="05000000000000000000" pitchFamily="2" charset="2"/>
              <a:buNone/>
            </a:pPr>
            <a:r>
              <a:rPr lang="nn-NO" sz="2800" dirty="0" smtClean="0"/>
              <a:t>   for (uint i = 1; i &lt;= n; i++)</a:t>
            </a:r>
            <a:r>
              <a:rPr lang="en-US" sz="2800" dirty="0" smtClean="0"/>
              <a:t>   </a:t>
            </a:r>
          </a:p>
          <a:p>
            <a:pPr marL="273050" indent="-273050" eaLnBrk="1" hangingPunct="1">
              <a:spcBef>
                <a:spcPct val="0"/>
              </a:spcBef>
              <a:buFont typeface="Wingdings" panose="05000000000000000000" pitchFamily="2" charset="2"/>
              <a:buNone/>
            </a:pPr>
            <a:r>
              <a:rPr lang="en-US" sz="2800" dirty="0" smtClean="0"/>
              <a:t>		</a:t>
            </a:r>
            <a:r>
              <a:rPr lang="en-US" sz="2800" dirty="0" err="1" smtClean="0"/>
              <a:t>kq</a:t>
            </a:r>
            <a:r>
              <a:rPr lang="en-US" sz="2800" dirty="0" smtClean="0"/>
              <a:t> + = </a:t>
            </a:r>
            <a:r>
              <a:rPr lang="en-US" sz="2800" dirty="0" err="1" smtClean="0"/>
              <a:t>i</a:t>
            </a:r>
            <a:r>
              <a:rPr lang="en-US" sz="2800" dirty="0" smtClean="0"/>
              <a:t>;</a:t>
            </a:r>
          </a:p>
          <a:p>
            <a:pPr marL="273050" indent="-273050" eaLnBrk="1" hangingPunct="1">
              <a:spcBef>
                <a:spcPct val="0"/>
              </a:spcBef>
              <a:buFont typeface="Wingdings" panose="05000000000000000000" pitchFamily="2" charset="2"/>
              <a:buNone/>
            </a:pPr>
            <a:r>
              <a:rPr lang="en-US" sz="2800" dirty="0" smtClean="0"/>
              <a:t>	return </a:t>
            </a:r>
            <a:r>
              <a:rPr lang="en-US" sz="2800" dirty="0" err="1" smtClean="0"/>
              <a:t>kq</a:t>
            </a:r>
            <a:r>
              <a:rPr lang="en-US" sz="2800" dirty="0" smtClean="0"/>
              <a:t>;</a:t>
            </a:r>
          </a:p>
          <a:p>
            <a:pPr marL="273050" indent="-273050" eaLnBrk="1" hangingPunct="1">
              <a:spcBef>
                <a:spcPct val="0"/>
              </a:spcBef>
              <a:buFont typeface="Wingdings" panose="05000000000000000000" pitchFamily="2" charset="2"/>
              <a:buNone/>
            </a:pPr>
            <a:r>
              <a:rPr lang="en-US" sz="2800" dirty="0" smtClean="0"/>
              <a:t>}</a:t>
            </a:r>
          </a:p>
          <a:p>
            <a:pPr marL="273050" indent="-273050" eaLnBrk="1" hangingPunct="1">
              <a:spcBef>
                <a:spcPct val="0"/>
              </a:spcBef>
              <a:buFont typeface="Wingdings" panose="05000000000000000000" pitchFamily="2" charset="2"/>
              <a:buNone/>
            </a:pPr>
            <a:r>
              <a:rPr lang="en-US" sz="2800" dirty="0" smtClean="0"/>
              <a:t>static void Main(string[] </a:t>
            </a:r>
            <a:r>
              <a:rPr lang="en-US" sz="2800" dirty="0" err="1" smtClean="0"/>
              <a:t>args</a:t>
            </a:r>
            <a:r>
              <a:rPr lang="en-US" sz="2800" dirty="0" smtClean="0"/>
              <a:t>)</a:t>
            </a:r>
          </a:p>
          <a:p>
            <a:pPr marL="273050" indent="-273050" eaLnBrk="1" hangingPunct="1">
              <a:spcBef>
                <a:spcPct val="0"/>
              </a:spcBef>
              <a:buFont typeface="Wingdings" panose="05000000000000000000" pitchFamily="2" charset="2"/>
              <a:buNone/>
            </a:pPr>
            <a:r>
              <a:rPr lang="en-US" sz="2800" dirty="0" smtClean="0"/>
              <a:t>{</a:t>
            </a:r>
          </a:p>
          <a:p>
            <a:pPr marL="273050" indent="-273050" eaLnBrk="1" hangingPunct="1">
              <a:spcBef>
                <a:spcPct val="0"/>
              </a:spcBef>
              <a:buFont typeface="Wingdings" panose="05000000000000000000" pitchFamily="2" charset="2"/>
              <a:buNone/>
            </a:pPr>
            <a:r>
              <a:rPr lang="en-US" sz="2800" dirty="0" smtClean="0"/>
              <a:t>	 </a:t>
            </a:r>
            <a:r>
              <a:rPr lang="en-US" sz="2800" dirty="0" err="1" smtClean="0"/>
              <a:t>ulong</a:t>
            </a:r>
            <a:r>
              <a:rPr lang="en-US" sz="2800" dirty="0" smtClean="0"/>
              <a:t> S;  </a:t>
            </a:r>
          </a:p>
          <a:p>
            <a:pPr marL="273050" indent="-273050" eaLnBrk="1" hangingPunct="1">
              <a:spcBef>
                <a:spcPct val="0"/>
              </a:spcBef>
              <a:buFont typeface="Wingdings" panose="05000000000000000000" pitchFamily="2" charset="2"/>
              <a:buNone/>
            </a:pPr>
            <a:r>
              <a:rPr lang="en-US" sz="2800" dirty="0" smtClean="0"/>
              <a:t>	 </a:t>
            </a:r>
            <a:r>
              <a:rPr lang="en-US" sz="2800" dirty="0" err="1" smtClean="0"/>
              <a:t>uint</a:t>
            </a:r>
            <a:r>
              <a:rPr lang="en-US" sz="2800" dirty="0" smtClean="0"/>
              <a:t> n;</a:t>
            </a:r>
          </a:p>
          <a:p>
            <a:pPr marL="273050" indent="-273050" eaLnBrk="1" hangingPunct="1">
              <a:spcBef>
                <a:spcPct val="0"/>
              </a:spcBef>
              <a:buFont typeface="Wingdings" panose="05000000000000000000" pitchFamily="2" charset="2"/>
              <a:buNone/>
            </a:pPr>
            <a:r>
              <a:rPr lang="pt-BR" sz="2800" dirty="0" smtClean="0"/>
              <a:t>     Console.Write("Nhap vao so nguyen n: ");</a:t>
            </a:r>
          </a:p>
          <a:p>
            <a:pPr marL="273050" indent="-273050" eaLnBrk="1" hangingPunct="1">
              <a:spcBef>
                <a:spcPct val="0"/>
              </a:spcBef>
              <a:buFont typeface="Wingdings" panose="05000000000000000000" pitchFamily="2" charset="2"/>
              <a:buNone/>
            </a:pPr>
            <a:r>
              <a:rPr lang="en-US" sz="2800" dirty="0" smtClean="0"/>
              <a:t>     n = </a:t>
            </a:r>
            <a:r>
              <a:rPr lang="en-US" sz="2800" dirty="0" err="1" smtClean="0"/>
              <a:t>uint.Parse</a:t>
            </a:r>
            <a:r>
              <a:rPr lang="en-US" sz="2800" dirty="0" smtClean="0"/>
              <a:t>(</a:t>
            </a:r>
            <a:r>
              <a:rPr lang="en-US" sz="2800" dirty="0" err="1" smtClean="0"/>
              <a:t>Console.ReadLine</a:t>
            </a:r>
            <a:r>
              <a:rPr lang="en-US" sz="2800" dirty="0" smtClean="0"/>
              <a:t>());</a:t>
            </a:r>
          </a:p>
          <a:p>
            <a:pPr marL="273050" indent="-273050" eaLnBrk="1" hangingPunct="1">
              <a:spcBef>
                <a:spcPct val="0"/>
              </a:spcBef>
              <a:buFont typeface="Wingdings" panose="05000000000000000000" pitchFamily="2" charset="2"/>
              <a:buNone/>
            </a:pPr>
            <a:r>
              <a:rPr lang="en-US" sz="2800" dirty="0" smtClean="0"/>
              <a:t>     S = </a:t>
            </a:r>
            <a:r>
              <a:rPr lang="en-US" sz="2800" dirty="0" err="1" smtClean="0"/>
              <a:t>TongS</a:t>
            </a:r>
            <a:r>
              <a:rPr lang="en-US" sz="2800" dirty="0" smtClean="0"/>
              <a:t>(n);</a:t>
            </a:r>
          </a:p>
          <a:p>
            <a:pPr marL="273050" indent="-273050" eaLnBrk="1" hangingPunct="1">
              <a:spcBef>
                <a:spcPct val="0"/>
              </a:spcBef>
              <a:buFont typeface="Wingdings" panose="05000000000000000000" pitchFamily="2" charset="2"/>
              <a:buNone/>
            </a:pPr>
            <a:r>
              <a:rPr lang="en-US" sz="2800" dirty="0" smtClean="0"/>
              <a:t>     </a:t>
            </a:r>
            <a:r>
              <a:rPr lang="en-US" sz="2800" dirty="0" err="1" smtClean="0"/>
              <a:t>Console.Write</a:t>
            </a:r>
            <a:r>
              <a:rPr lang="en-US" sz="2800" dirty="0" smtClean="0"/>
              <a:t>("Tong </a:t>
            </a:r>
            <a:r>
              <a:rPr lang="en-US" sz="2800" dirty="0" err="1" smtClean="0"/>
              <a:t>tu</a:t>
            </a:r>
            <a:r>
              <a:rPr lang="en-US" sz="2800" dirty="0" smtClean="0"/>
              <a:t> 1 den n: " + S);</a:t>
            </a:r>
          </a:p>
          <a:p>
            <a:pPr marL="273050" indent="-273050" eaLnBrk="1" hangingPunct="1">
              <a:spcBef>
                <a:spcPct val="0"/>
              </a:spcBef>
              <a:buFont typeface="Wingdings" panose="05000000000000000000" pitchFamily="2" charset="2"/>
              <a:buNone/>
            </a:pPr>
            <a:r>
              <a:rPr lang="en-US" sz="2800" dirty="0" smtClean="0"/>
              <a:t>     </a:t>
            </a:r>
            <a:r>
              <a:rPr lang="en-US" sz="2800" dirty="0" err="1" smtClean="0"/>
              <a:t>Console.ReadLine</a:t>
            </a:r>
            <a:r>
              <a:rPr lang="en-US" sz="2800" dirty="0" smtClean="0"/>
              <a:t>();</a:t>
            </a:r>
          </a:p>
          <a:p>
            <a:pPr marL="273050" indent="-273050" eaLnBrk="1" hangingPunct="1">
              <a:spcBef>
                <a:spcPct val="0"/>
              </a:spcBef>
              <a:buFont typeface="Wingdings" panose="05000000000000000000" pitchFamily="2" charset="2"/>
              <a:buNone/>
            </a:pPr>
            <a:r>
              <a:rPr lang="en-US" sz="2800" dirty="0" smtClean="0"/>
              <a:t>}</a:t>
            </a:r>
          </a:p>
          <a:p>
            <a:pPr marL="273050" indent="-273050" eaLnBrk="1" hangingPunct="1">
              <a:buFont typeface="Wingdings" panose="05000000000000000000" pitchFamily="2" charset="2"/>
              <a:buNone/>
            </a:pPr>
            <a:endParaRPr lang="en-US" sz="2800" dirty="0" smtClean="0"/>
          </a:p>
        </p:txBody>
      </p:sp>
      <p:sp>
        <p:nvSpPr>
          <p:cNvPr id="91139"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C95C636-7C31-4D58-907B-F8FB4926093D}" type="slidenum">
              <a:rPr lang="en-US" smtClean="0">
                <a:solidFill>
                  <a:schemeClr val="bg1"/>
                </a:solidFill>
                <a:latin typeface="Verdana" panose="020B0604030504040204" pitchFamily="34" charset="0"/>
              </a:rPr>
              <a:pPr/>
              <a:t>85</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628650" y="76200"/>
            <a:ext cx="7886700" cy="1295400"/>
          </a:xfrm>
        </p:spPr>
        <p:txBody>
          <a:bodyPr/>
          <a:lstStyle/>
          <a:p>
            <a:pPr eaLnBrk="1" hangingPunct="1"/>
            <a:r>
              <a:rPr lang="en-US" smtClean="0"/>
              <a:t>Tham số là tham chiếu</a:t>
            </a:r>
            <a:endParaRPr lang="en-US" smtClean="0">
              <a:solidFill>
                <a:schemeClr val="accent1"/>
              </a:solidFill>
            </a:endParaRPr>
          </a:p>
        </p:txBody>
      </p:sp>
      <p:sp>
        <p:nvSpPr>
          <p:cNvPr id="92163" name="Content Placeholder 2"/>
          <p:cNvSpPr>
            <a:spLocks noGrp="1"/>
          </p:cNvSpPr>
          <p:nvPr>
            <p:ph idx="1"/>
          </p:nvPr>
        </p:nvSpPr>
        <p:spPr>
          <a:xfrm>
            <a:off x="628650" y="1524000"/>
            <a:ext cx="7886700" cy="4949825"/>
          </a:xfrm>
        </p:spPr>
        <p:txBody>
          <a:bodyPr/>
          <a:lstStyle/>
          <a:p>
            <a:pPr algn="just" eaLnBrk="1" hangingPunct="1">
              <a:lnSpc>
                <a:spcPct val="150000"/>
              </a:lnSpc>
            </a:pPr>
            <a:r>
              <a:rPr lang="en-US" dirty="0" err="1" smtClean="0"/>
              <a:t>Tham</a:t>
            </a:r>
            <a:r>
              <a:rPr lang="en-US" dirty="0" smtClean="0"/>
              <a:t> </a:t>
            </a:r>
            <a:r>
              <a:rPr lang="en-US" dirty="0" err="1" smtClean="0"/>
              <a:t>số</a:t>
            </a:r>
            <a:r>
              <a:rPr lang="en-US" dirty="0" smtClean="0"/>
              <a:t> </a:t>
            </a:r>
            <a:r>
              <a:rPr lang="en-US" dirty="0" err="1" smtClean="0"/>
              <a:t>lưu</a:t>
            </a:r>
            <a:r>
              <a:rPr lang="en-US" dirty="0" smtClean="0"/>
              <a:t> </a:t>
            </a:r>
            <a:r>
              <a:rPr lang="en-US" dirty="0" err="1" smtClean="0"/>
              <a:t>kết</a:t>
            </a:r>
            <a:r>
              <a:rPr lang="en-US" dirty="0" smtClean="0"/>
              <a:t> </a:t>
            </a:r>
            <a:r>
              <a:rPr lang="en-US" dirty="0" err="1" smtClean="0"/>
              <a:t>quả</a:t>
            </a:r>
            <a:r>
              <a:rPr lang="en-US" dirty="0" smtClean="0"/>
              <a:t> </a:t>
            </a:r>
            <a:r>
              <a:rPr lang="en-US" dirty="0" err="1" smtClean="0"/>
              <a:t>xử</a:t>
            </a:r>
            <a:r>
              <a:rPr lang="en-US" dirty="0" smtClean="0"/>
              <a:t> </a:t>
            </a:r>
            <a:r>
              <a:rPr lang="en-US" dirty="0" err="1" smtClean="0"/>
              <a:t>lý</a:t>
            </a:r>
            <a:r>
              <a:rPr lang="en-US" dirty="0" smtClean="0"/>
              <a:t> </a:t>
            </a:r>
            <a:r>
              <a:rPr lang="en-US" dirty="0" err="1" smtClean="0"/>
              <a:t>của</a:t>
            </a:r>
            <a:r>
              <a:rPr lang="en-US" dirty="0" smtClean="0"/>
              <a:t> </a:t>
            </a:r>
            <a:r>
              <a:rPr lang="en-US" dirty="0" err="1" smtClean="0"/>
              <a:t>hàm</a:t>
            </a:r>
            <a:r>
              <a:rPr lang="en-US" dirty="0" smtClean="0"/>
              <a:t>: </a:t>
            </a:r>
            <a:r>
              <a:rPr lang="en-US" dirty="0" smtClean="0">
                <a:solidFill>
                  <a:srgbClr val="FF0000"/>
                </a:solidFill>
              </a:rPr>
              <a:t>out </a:t>
            </a:r>
            <a:r>
              <a:rPr lang="en-US" dirty="0" smtClean="0"/>
              <a:t>(</a:t>
            </a:r>
            <a:r>
              <a:rPr lang="en-US" dirty="0" err="1" smtClean="0"/>
              <a:t>thường</a:t>
            </a:r>
            <a:r>
              <a:rPr lang="en-US" dirty="0" smtClean="0"/>
              <a:t> </a:t>
            </a:r>
            <a:r>
              <a:rPr lang="en-US" dirty="0" err="1" smtClean="0"/>
              <a:t>dùng</a:t>
            </a:r>
            <a:r>
              <a:rPr lang="en-US" dirty="0" smtClean="0"/>
              <a:t> </a:t>
            </a:r>
            <a:r>
              <a:rPr lang="en-US" dirty="0" err="1" smtClean="0"/>
              <a:t>cho</a:t>
            </a:r>
            <a:r>
              <a:rPr lang="en-US" dirty="0" smtClean="0"/>
              <a:t> </a:t>
            </a:r>
            <a:r>
              <a:rPr lang="en-US" dirty="0" err="1" smtClean="0"/>
              <a:t>trường</a:t>
            </a:r>
            <a:r>
              <a:rPr lang="en-US" dirty="0" smtClean="0"/>
              <a:t> </a:t>
            </a:r>
            <a:r>
              <a:rPr lang="en-US" dirty="0" err="1" smtClean="0"/>
              <a:t>hợp</a:t>
            </a:r>
            <a:r>
              <a:rPr lang="en-US" dirty="0" smtClean="0"/>
              <a:t> </a:t>
            </a:r>
            <a:r>
              <a:rPr lang="en-US" dirty="0" err="1" smtClean="0"/>
              <a:t>nhập</a:t>
            </a:r>
            <a:r>
              <a:rPr lang="en-US" dirty="0" smtClean="0"/>
              <a:t> </a:t>
            </a:r>
            <a:r>
              <a:rPr lang="en-US" dirty="0" err="1" smtClean="0"/>
              <a:t>dữ</a:t>
            </a:r>
            <a:r>
              <a:rPr lang="en-US" dirty="0" smtClean="0"/>
              <a:t> </a:t>
            </a:r>
            <a:r>
              <a:rPr lang="en-US" dirty="0" err="1" smtClean="0"/>
              <a:t>liệu</a:t>
            </a:r>
            <a:r>
              <a:rPr lang="en-US" dirty="0" smtClean="0"/>
              <a:t>, </a:t>
            </a:r>
            <a:r>
              <a:rPr lang="en-US" dirty="0" err="1" smtClean="0"/>
              <a:t>kết</a:t>
            </a:r>
            <a:r>
              <a:rPr lang="en-US" dirty="0" smtClean="0"/>
              <a:t> </a:t>
            </a:r>
            <a:r>
              <a:rPr lang="en-US" dirty="0" err="1" smtClean="0"/>
              <a:t>quả</a:t>
            </a:r>
            <a:r>
              <a:rPr lang="en-US" dirty="0" smtClean="0"/>
              <a:t> </a:t>
            </a:r>
            <a:r>
              <a:rPr lang="en-US" dirty="0" err="1" smtClean="0"/>
              <a:t>hàm</a:t>
            </a:r>
            <a:r>
              <a:rPr lang="en-US" dirty="0" smtClean="0"/>
              <a:t> </a:t>
            </a:r>
            <a:r>
              <a:rPr lang="en-US" dirty="0" err="1" smtClean="0"/>
              <a:t>có</a:t>
            </a:r>
            <a:r>
              <a:rPr lang="en-US" dirty="0" smtClean="0"/>
              <a:t> </a:t>
            </a:r>
            <a:r>
              <a:rPr lang="en-US" dirty="0" err="1" smtClean="0"/>
              <a:t>nhiều</a:t>
            </a:r>
            <a:r>
              <a:rPr lang="en-US" dirty="0" smtClean="0"/>
              <a:t> </a:t>
            </a:r>
            <a:r>
              <a:rPr lang="en-US" dirty="0" err="1" smtClean="0"/>
              <a:t>giá</a:t>
            </a:r>
            <a:r>
              <a:rPr lang="en-US" dirty="0" smtClean="0"/>
              <a:t> </a:t>
            </a:r>
            <a:r>
              <a:rPr lang="en-US" dirty="0" err="1" smtClean="0"/>
              <a:t>trị</a:t>
            </a:r>
            <a:r>
              <a:rPr lang="en-US" dirty="0" smtClean="0"/>
              <a:t>)</a:t>
            </a:r>
            <a:endParaRPr lang="en-US" dirty="0" smtClean="0">
              <a:solidFill>
                <a:srgbClr val="FF0000"/>
              </a:solidFill>
            </a:endParaRPr>
          </a:p>
          <a:p>
            <a:pPr algn="just" eaLnBrk="1" hangingPunct="1">
              <a:lnSpc>
                <a:spcPct val="150000"/>
              </a:lnSpc>
            </a:pPr>
            <a:r>
              <a:rPr lang="en-US" dirty="0" err="1" smtClean="0"/>
              <a:t>Tham</a:t>
            </a:r>
            <a:r>
              <a:rPr lang="en-US" dirty="0" smtClean="0"/>
              <a:t> </a:t>
            </a:r>
            <a:r>
              <a:rPr lang="en-US" dirty="0" err="1" smtClean="0"/>
              <a:t>số</a:t>
            </a:r>
            <a:r>
              <a:rPr lang="en-US" dirty="0" smtClean="0"/>
              <a:t> </a:t>
            </a:r>
            <a:r>
              <a:rPr lang="en-US" dirty="0" err="1" smtClean="0"/>
              <a:t>vừa</a:t>
            </a:r>
            <a:r>
              <a:rPr lang="en-US" dirty="0" smtClean="0"/>
              <a:t> </a:t>
            </a:r>
            <a:r>
              <a:rPr lang="en-US" dirty="0" err="1" smtClean="0"/>
              <a:t>làm</a:t>
            </a:r>
            <a:r>
              <a:rPr lang="en-US" dirty="0" smtClean="0"/>
              <a:t> </a:t>
            </a:r>
            <a:r>
              <a:rPr lang="en-US" dirty="0" err="1" smtClean="0"/>
              <a:t>đầu</a:t>
            </a:r>
            <a:r>
              <a:rPr lang="en-US" dirty="0" smtClean="0"/>
              <a:t> </a:t>
            </a:r>
            <a:r>
              <a:rPr lang="en-US" dirty="0" err="1" smtClean="0"/>
              <a:t>vào</a:t>
            </a:r>
            <a:r>
              <a:rPr lang="en-US" dirty="0" smtClean="0"/>
              <a:t> </a:t>
            </a:r>
            <a:r>
              <a:rPr lang="en-US" dirty="0" err="1" smtClean="0"/>
              <a:t>và</a:t>
            </a:r>
            <a:r>
              <a:rPr lang="en-US" dirty="0" smtClean="0"/>
              <a:t> </a:t>
            </a:r>
            <a:r>
              <a:rPr lang="en-US" dirty="0" err="1" smtClean="0"/>
              <a:t>đầu</a:t>
            </a:r>
            <a:r>
              <a:rPr lang="en-US" dirty="0" smtClean="0"/>
              <a:t> </a:t>
            </a:r>
            <a:r>
              <a:rPr lang="en-US" dirty="0" err="1" smtClean="0"/>
              <a:t>ra</a:t>
            </a:r>
            <a:r>
              <a:rPr lang="en-US" dirty="0" smtClean="0"/>
              <a:t>: </a:t>
            </a:r>
            <a:r>
              <a:rPr lang="en-US" dirty="0" smtClean="0">
                <a:solidFill>
                  <a:srgbClr val="FF0000"/>
                </a:solidFill>
              </a:rPr>
              <a:t>ref</a:t>
            </a:r>
          </a:p>
          <a:p>
            <a:pPr algn="just" eaLnBrk="1" hangingPunct="1">
              <a:lnSpc>
                <a:spcPct val="150000"/>
              </a:lnSpc>
            </a:pPr>
            <a:r>
              <a:rPr lang="en-US" dirty="0" err="1" smtClean="0"/>
              <a:t>Dùng</a:t>
            </a:r>
            <a:r>
              <a:rPr lang="en-US" dirty="0" smtClean="0"/>
              <a:t> </a:t>
            </a:r>
            <a:r>
              <a:rPr lang="en-US" dirty="0" err="1" smtClean="0"/>
              <a:t>từ</a:t>
            </a:r>
            <a:r>
              <a:rPr lang="en-US" dirty="0" smtClean="0"/>
              <a:t> </a:t>
            </a:r>
            <a:r>
              <a:rPr lang="en-US" dirty="0" err="1" smtClean="0"/>
              <a:t>khóa</a:t>
            </a:r>
            <a:r>
              <a:rPr lang="en-US" dirty="0" smtClean="0"/>
              <a:t> </a:t>
            </a:r>
            <a:r>
              <a:rPr lang="en-US" dirty="0" smtClean="0">
                <a:solidFill>
                  <a:srgbClr val="FF0000"/>
                </a:solidFill>
              </a:rPr>
              <a:t>ref</a:t>
            </a:r>
            <a:r>
              <a:rPr lang="en-US" dirty="0" smtClean="0"/>
              <a:t> </a:t>
            </a:r>
            <a:r>
              <a:rPr lang="en-US" dirty="0" err="1" smtClean="0"/>
              <a:t>hoặc</a:t>
            </a:r>
            <a:r>
              <a:rPr lang="en-US" dirty="0" smtClean="0"/>
              <a:t> </a:t>
            </a:r>
            <a:r>
              <a:rPr lang="en-US" dirty="0" smtClean="0">
                <a:solidFill>
                  <a:srgbClr val="FF0000"/>
                </a:solidFill>
              </a:rPr>
              <a:t>out</a:t>
            </a:r>
            <a:r>
              <a:rPr lang="en-US" dirty="0" smtClean="0"/>
              <a:t> </a:t>
            </a:r>
            <a:r>
              <a:rPr lang="en-US" dirty="0" err="1" smtClean="0"/>
              <a:t>trước</a:t>
            </a:r>
            <a:r>
              <a:rPr lang="en-US" dirty="0" smtClean="0"/>
              <a:t> KDL </a:t>
            </a:r>
            <a:r>
              <a:rPr lang="en-US" dirty="0" err="1" smtClean="0"/>
              <a:t>của</a:t>
            </a:r>
            <a:r>
              <a:rPr lang="en-US" dirty="0" smtClean="0"/>
              <a:t> </a:t>
            </a:r>
            <a:r>
              <a:rPr lang="en-US" dirty="0" err="1" smtClean="0"/>
              <a:t>khai</a:t>
            </a:r>
            <a:r>
              <a:rPr lang="en-US" dirty="0" smtClean="0"/>
              <a:t> </a:t>
            </a:r>
            <a:r>
              <a:rPr lang="en-US" dirty="0" err="1" smtClean="0"/>
              <a:t>báo</a:t>
            </a:r>
            <a:r>
              <a:rPr lang="en-US" dirty="0" smtClean="0"/>
              <a:t> </a:t>
            </a:r>
            <a:r>
              <a:rPr lang="en-US" dirty="0" err="1" smtClean="0"/>
              <a:t>tham</a:t>
            </a:r>
            <a:r>
              <a:rPr lang="en-US" dirty="0" smtClean="0"/>
              <a:t> </a:t>
            </a:r>
            <a:r>
              <a:rPr lang="en-US" dirty="0" err="1" smtClean="0"/>
              <a:t>số</a:t>
            </a:r>
            <a:r>
              <a:rPr lang="en-US" dirty="0" smtClean="0"/>
              <a:t> </a:t>
            </a:r>
            <a:r>
              <a:rPr lang="en-US" dirty="0" err="1" smtClean="0"/>
              <a:t>và</a:t>
            </a:r>
            <a:r>
              <a:rPr lang="en-US" dirty="0" smtClean="0"/>
              <a:t> </a:t>
            </a:r>
            <a:r>
              <a:rPr lang="en-US" dirty="0" err="1" smtClean="0"/>
              <a:t>trước</a:t>
            </a:r>
            <a:r>
              <a:rPr lang="en-US" dirty="0" smtClean="0"/>
              <a:t> </a:t>
            </a:r>
            <a:r>
              <a:rPr lang="en-US" dirty="0" err="1" smtClean="0"/>
              <a:t>tên</a:t>
            </a:r>
            <a:r>
              <a:rPr lang="en-US" dirty="0" smtClean="0"/>
              <a:t> </a:t>
            </a:r>
            <a:r>
              <a:rPr lang="en-US" dirty="0" err="1" smtClean="0"/>
              <a:t>đối</a:t>
            </a:r>
            <a:r>
              <a:rPr lang="en-US" dirty="0" smtClean="0"/>
              <a:t> </a:t>
            </a:r>
            <a:r>
              <a:rPr lang="en-US" dirty="0" err="1" smtClean="0"/>
              <a:t>số</a:t>
            </a:r>
            <a:r>
              <a:rPr lang="en-US" dirty="0" smtClean="0"/>
              <a:t> </a:t>
            </a:r>
            <a:r>
              <a:rPr lang="en-US" dirty="0" err="1" smtClean="0"/>
              <a:t>khi</a:t>
            </a:r>
            <a:r>
              <a:rPr lang="en-US" dirty="0" smtClean="0"/>
              <a:t> </a:t>
            </a:r>
            <a:r>
              <a:rPr lang="en-US" dirty="0" err="1" smtClean="0"/>
              <a:t>gọi</a:t>
            </a:r>
            <a:r>
              <a:rPr lang="en-US" dirty="0" smtClean="0"/>
              <a:t> </a:t>
            </a:r>
            <a:r>
              <a:rPr lang="en-US" dirty="0" err="1" smtClean="0"/>
              <a:t>phương</a:t>
            </a:r>
            <a:r>
              <a:rPr lang="en-US" dirty="0" smtClean="0"/>
              <a:t> </a:t>
            </a:r>
            <a:r>
              <a:rPr lang="en-US" dirty="0" err="1" smtClean="0"/>
              <a:t>thức</a:t>
            </a:r>
            <a:r>
              <a:rPr lang="en-US" dirty="0" smtClean="0"/>
              <a:t>.</a:t>
            </a:r>
          </a:p>
        </p:txBody>
      </p:sp>
      <p:sp>
        <p:nvSpPr>
          <p:cNvPr id="92164"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3C2780C-FD71-467A-B2E0-195CB063985A}" type="slidenum">
              <a:rPr lang="en-US" smtClean="0">
                <a:solidFill>
                  <a:schemeClr val="bg1"/>
                </a:solidFill>
                <a:latin typeface="Verdana" panose="020B0604030504040204" pitchFamily="34" charset="0"/>
              </a:rPr>
              <a:pPr/>
              <a:t>86</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smtClean="0"/>
              <a:t>Tham số là tham chiếu</a:t>
            </a:r>
            <a:endParaRPr lang="en-US" smtClean="0">
              <a:solidFill>
                <a:schemeClr val="accent1"/>
              </a:solidFill>
            </a:endParaRPr>
          </a:p>
        </p:txBody>
      </p:sp>
      <p:sp>
        <p:nvSpPr>
          <p:cNvPr id="93187" name="Content Placeholder 2"/>
          <p:cNvSpPr>
            <a:spLocks noGrp="1"/>
          </p:cNvSpPr>
          <p:nvPr>
            <p:ph idx="1"/>
          </p:nvPr>
        </p:nvSpPr>
        <p:spPr>
          <a:xfrm>
            <a:off x="628650" y="1524000"/>
            <a:ext cx="7886700" cy="4949825"/>
          </a:xfrm>
        </p:spPr>
        <p:txBody>
          <a:bodyPr/>
          <a:lstStyle/>
          <a:p>
            <a:pPr marL="0" lvl="1" indent="0" algn="just" eaLnBrk="1" hangingPunct="1">
              <a:lnSpc>
                <a:spcPct val="150000"/>
              </a:lnSpc>
              <a:buFont typeface="Wingdings" panose="05000000000000000000" pitchFamily="2" charset="2"/>
              <a:buNone/>
            </a:pPr>
            <a:r>
              <a:rPr lang="en-US" dirty="0" err="1" smtClean="0"/>
              <a:t>Dùng</a:t>
            </a:r>
            <a:r>
              <a:rPr lang="en-US" dirty="0" smtClean="0"/>
              <a:t> </a:t>
            </a:r>
            <a:r>
              <a:rPr lang="en-US" dirty="0" err="1" smtClean="0"/>
              <a:t>từ</a:t>
            </a:r>
            <a:r>
              <a:rPr lang="en-US" dirty="0" smtClean="0"/>
              <a:t> </a:t>
            </a:r>
            <a:r>
              <a:rPr lang="en-US" dirty="0" err="1" smtClean="0"/>
              <a:t>khóa</a:t>
            </a:r>
            <a:r>
              <a:rPr lang="en-US" dirty="0" smtClean="0"/>
              <a:t> </a:t>
            </a:r>
            <a:r>
              <a:rPr lang="en-US" b="1" dirty="0" smtClean="0">
                <a:solidFill>
                  <a:srgbClr val="FF0000"/>
                </a:solidFill>
              </a:rPr>
              <a:t>ref</a:t>
            </a:r>
            <a:r>
              <a:rPr lang="en-US" dirty="0" smtClean="0">
                <a:solidFill>
                  <a:srgbClr val="FF0000"/>
                </a:solidFill>
              </a:rPr>
              <a:t> </a:t>
            </a:r>
            <a:r>
              <a:rPr lang="en-US" dirty="0" err="1" smtClean="0"/>
              <a:t>bắt</a:t>
            </a:r>
            <a:r>
              <a:rPr lang="en-US" dirty="0" smtClean="0"/>
              <a:t> </a:t>
            </a:r>
            <a:r>
              <a:rPr lang="en-US" dirty="0" err="1" smtClean="0"/>
              <a:t>buộc</a:t>
            </a:r>
            <a:r>
              <a:rPr lang="en-US" dirty="0" smtClean="0"/>
              <a:t> </a:t>
            </a:r>
            <a:r>
              <a:rPr lang="en-US" dirty="0" err="1" smtClean="0"/>
              <a:t>phải</a:t>
            </a:r>
            <a:r>
              <a:rPr lang="en-US" dirty="0" smtClean="0"/>
              <a:t> </a:t>
            </a:r>
            <a:r>
              <a:rPr lang="en-US" dirty="0" err="1" smtClean="0"/>
              <a:t>khởi</a:t>
            </a:r>
            <a:r>
              <a:rPr lang="en-US" dirty="0" smtClean="0"/>
              <a:t> </a:t>
            </a:r>
            <a:r>
              <a:rPr lang="en-US" dirty="0" err="1" smtClean="0"/>
              <a:t>gán</a:t>
            </a:r>
            <a:r>
              <a:rPr lang="en-US" dirty="0" smtClean="0"/>
              <a:t> </a:t>
            </a:r>
            <a:r>
              <a:rPr lang="en-US" dirty="0" err="1" smtClean="0"/>
              <a:t>giá</a:t>
            </a:r>
            <a:r>
              <a:rPr lang="en-US" dirty="0" smtClean="0"/>
              <a:t> </a:t>
            </a:r>
            <a:r>
              <a:rPr lang="en-US" dirty="0" err="1" smtClean="0"/>
              <a:t>trị</a:t>
            </a:r>
            <a:r>
              <a:rPr lang="en-US" dirty="0" smtClean="0"/>
              <a:t> ban </a:t>
            </a:r>
            <a:r>
              <a:rPr lang="en-US" dirty="0" err="1" smtClean="0"/>
              <a:t>đầu</a:t>
            </a:r>
            <a:r>
              <a:rPr lang="en-US" dirty="0" smtClean="0"/>
              <a:t> </a:t>
            </a:r>
            <a:r>
              <a:rPr lang="en-US" dirty="0" err="1" smtClean="0"/>
              <a:t>cho</a:t>
            </a:r>
            <a:r>
              <a:rPr lang="en-US" dirty="0" smtClean="0"/>
              <a:t> </a:t>
            </a:r>
            <a:r>
              <a:rPr lang="en-US" dirty="0" err="1" smtClean="0"/>
              <a:t>đối</a:t>
            </a:r>
            <a:r>
              <a:rPr lang="en-US" dirty="0" smtClean="0"/>
              <a:t> </a:t>
            </a:r>
            <a:r>
              <a:rPr lang="en-US" dirty="0" err="1" smtClean="0"/>
              <a:t>số</a:t>
            </a:r>
            <a:r>
              <a:rPr lang="en-US" dirty="0" smtClean="0"/>
              <a:t> </a:t>
            </a:r>
            <a:r>
              <a:rPr lang="en-US" dirty="0" err="1" smtClean="0"/>
              <a:t>trước</a:t>
            </a:r>
            <a:r>
              <a:rPr lang="en-US" dirty="0" smtClean="0"/>
              <a:t> </a:t>
            </a:r>
            <a:r>
              <a:rPr lang="en-US" dirty="0" err="1" smtClean="0"/>
              <a:t>khi</a:t>
            </a:r>
            <a:r>
              <a:rPr lang="en-US" dirty="0" smtClean="0"/>
              <a:t> </a:t>
            </a:r>
            <a:r>
              <a:rPr lang="en-US" dirty="0" err="1" smtClean="0"/>
              <a:t>truyền</a:t>
            </a:r>
            <a:r>
              <a:rPr lang="en-US" dirty="0" smtClean="0"/>
              <a:t> </a:t>
            </a:r>
            <a:r>
              <a:rPr lang="en-US" dirty="0" err="1" smtClean="0"/>
              <a:t>vào</a:t>
            </a:r>
            <a:r>
              <a:rPr lang="en-US" dirty="0" smtClean="0"/>
              <a:t> </a:t>
            </a:r>
            <a:r>
              <a:rPr lang="en-US" dirty="0" err="1" smtClean="0"/>
              <a:t>khi</a:t>
            </a:r>
            <a:r>
              <a:rPr lang="en-US" dirty="0" smtClean="0"/>
              <a:t> </a:t>
            </a:r>
            <a:r>
              <a:rPr lang="en-US" dirty="0" err="1" smtClean="0"/>
              <a:t>gọi</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Nếu</a:t>
            </a:r>
            <a:r>
              <a:rPr lang="en-US" dirty="0" smtClean="0"/>
              <a:t> </a:t>
            </a:r>
            <a:r>
              <a:rPr lang="en-US" dirty="0" err="1" smtClean="0"/>
              <a:t>dùng</a:t>
            </a:r>
            <a:r>
              <a:rPr lang="en-US" dirty="0" smtClean="0"/>
              <a:t> </a:t>
            </a:r>
            <a:r>
              <a:rPr lang="en-US" b="1" dirty="0" smtClean="0">
                <a:solidFill>
                  <a:srgbClr val="FF0000"/>
                </a:solidFill>
              </a:rPr>
              <a:t>out</a:t>
            </a:r>
            <a:r>
              <a:rPr lang="en-US" dirty="0" smtClean="0">
                <a:solidFill>
                  <a:srgbClr val="FF0000"/>
                </a:solidFill>
              </a:rPr>
              <a:t> </a:t>
            </a:r>
            <a:r>
              <a:rPr lang="en-US" dirty="0" err="1" smtClean="0"/>
              <a:t>thì</a:t>
            </a:r>
            <a:r>
              <a:rPr lang="en-US" dirty="0" smtClean="0"/>
              <a:t> </a:t>
            </a:r>
            <a:r>
              <a:rPr lang="en-US" dirty="0" err="1" smtClean="0"/>
              <a:t>không</a:t>
            </a:r>
            <a:r>
              <a:rPr lang="en-US" dirty="0" smtClean="0"/>
              <a:t> </a:t>
            </a:r>
            <a:r>
              <a:rPr lang="en-US" dirty="0" err="1" smtClean="0"/>
              <a:t>cần</a:t>
            </a:r>
            <a:r>
              <a:rPr lang="en-US" dirty="0" smtClean="0"/>
              <a:t> </a:t>
            </a:r>
            <a:r>
              <a:rPr lang="en-US" dirty="0" err="1" smtClean="0"/>
              <a:t>thiết</a:t>
            </a:r>
            <a:r>
              <a:rPr lang="en-US" dirty="0" smtClean="0"/>
              <a:t>) </a:t>
            </a:r>
          </a:p>
        </p:txBody>
      </p:sp>
      <p:sp>
        <p:nvSpPr>
          <p:cNvPr id="93188"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E56CF37-FDEB-4B23-9F70-2FE2B5962D85}" type="slidenum">
              <a:rPr lang="en-US" smtClean="0">
                <a:solidFill>
                  <a:schemeClr val="bg1"/>
                </a:solidFill>
                <a:latin typeface="Verdana" panose="020B0604030504040204" pitchFamily="34" charset="0"/>
              </a:rPr>
              <a:pPr/>
              <a:t>87</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sz="3200" smtClean="0"/>
              <a:t>Hoán vị 2 số nguyên a, b cho trước</a:t>
            </a:r>
          </a:p>
        </p:txBody>
      </p:sp>
      <p:sp>
        <p:nvSpPr>
          <p:cNvPr id="78852" name="Content Placeholder 2"/>
          <p:cNvSpPr txBox="1">
            <a:spLocks/>
          </p:cNvSpPr>
          <p:nvPr/>
        </p:nvSpPr>
        <p:spPr bwMode="gray">
          <a:xfrm>
            <a:off x="628650" y="1690688"/>
            <a:ext cx="8286750" cy="47831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indent="0" eaLnBrk="1" hangingPunct="1">
              <a:lnSpc>
                <a:spcPct val="150000"/>
              </a:lnSpc>
              <a:spcBef>
                <a:spcPct val="20000"/>
              </a:spcBef>
              <a:buClr>
                <a:schemeClr val="hlink"/>
              </a:buClr>
              <a:buFont typeface="Wingdings" panose="05000000000000000000" pitchFamily="2" charset="2"/>
              <a:buNone/>
              <a:defRPr/>
            </a:pPr>
            <a:r>
              <a:rPr lang="en-US" sz="3200" dirty="0" err="1" smtClean="0">
                <a:latin typeface="Times New Roman" panose="02020603050405020304" pitchFamily="18" charset="0"/>
                <a:cs typeface="Times New Roman" panose="02020603050405020304" pitchFamily="18" charset="0"/>
              </a:rPr>
              <a:t>Đánh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giá</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kết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quả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viết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trình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với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hai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trường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hợp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sau</a:t>
            </a:r>
            <a:endParaRPr lang="en-US" sz="3200" dirty="0" smtClean="0">
              <a:latin typeface="Times New Roman" panose="02020603050405020304" pitchFamily="18" charset="0"/>
              <a:cs typeface="Times New Roman" panose="02020603050405020304" pitchFamily="18" charset="0"/>
            </a:endParaRPr>
          </a:p>
          <a:p>
            <a:pPr marL="514350" indent="-514350" eaLnBrk="1" hangingPunct="1">
              <a:lnSpc>
                <a:spcPct val="150000"/>
              </a:lnSpc>
              <a:spcBef>
                <a:spcPct val="20000"/>
              </a:spcBef>
              <a:buClr>
                <a:schemeClr val="hlink"/>
              </a:buClr>
              <a:buFont typeface="+mj-lt"/>
              <a:buAutoNum type="arabicPeriod"/>
              <a:defRPr/>
            </a:pPr>
            <a:r>
              <a:rPr lang="en-US" sz="3200" dirty="0" err="1" smtClean="0">
                <a:latin typeface="Times New Roman" panose="02020603050405020304" pitchFamily="18" charset="0"/>
                <a:cs typeface="Times New Roman" panose="02020603050405020304" pitchFamily="18" charset="0"/>
              </a:rPr>
              <a:t>Trường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hợp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dùng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tham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chiếu</a:t>
            </a:r>
            <a:endParaRPr lang="en-US" sz="3200" dirty="0" smtClean="0">
              <a:latin typeface="Times New Roman" panose="02020603050405020304" pitchFamily="18" charset="0"/>
              <a:cs typeface="Times New Roman" panose="02020603050405020304" pitchFamily="18" charset="0"/>
            </a:endParaRPr>
          </a:p>
          <a:p>
            <a:pPr marL="514350" indent="-514350" eaLnBrk="1" hangingPunct="1">
              <a:lnSpc>
                <a:spcPct val="150000"/>
              </a:lnSpc>
              <a:spcBef>
                <a:spcPct val="20000"/>
              </a:spcBef>
              <a:buClr>
                <a:schemeClr val="hlink"/>
              </a:buClr>
              <a:buFont typeface="+mj-lt"/>
              <a:buAutoNum type="arabicPeriod"/>
              <a:defRPr/>
            </a:pPr>
            <a:r>
              <a:rPr lang="en-US" sz="3200" dirty="0" err="1" smtClean="0">
                <a:latin typeface="Times New Roman" panose="02020603050405020304" pitchFamily="18" charset="0"/>
                <a:cs typeface="Times New Roman" panose="02020603050405020304" pitchFamily="18" charset="0"/>
              </a:rPr>
              <a:t>Trường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hợp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dùng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tham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chiếu</a:t>
            </a:r>
            <a:r>
              <a:rPr lang="en-US" sz="3200" dirty="0" smtClean="0">
                <a:latin typeface="Times New Roman" panose="02020603050405020304" pitchFamily="18" charset="0"/>
                <a:cs typeface="Times New Roman" panose="02020603050405020304" pitchFamily="18" charset="0"/>
              </a:rPr>
              <a:t>: </a:t>
            </a:r>
            <a:r>
              <a:rPr lang="en-US" sz="3200" dirty="0" smtClean="0">
                <a:solidFill>
                  <a:srgbClr val="FF0000"/>
                </a:solidFill>
                <a:latin typeface="Times New Roman" panose="02020603050405020304" pitchFamily="18" charset="0"/>
                <a:cs typeface="Times New Roman" panose="02020603050405020304" pitchFamily="18" charset="0"/>
              </a:rPr>
              <a:t>ref </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628650" y="46038"/>
            <a:ext cx="7886700" cy="852487"/>
          </a:xfrm>
        </p:spPr>
        <p:txBody>
          <a:bodyPr/>
          <a:lstStyle/>
          <a:p>
            <a:pPr eaLnBrk="1" hangingPunct="1"/>
            <a:r>
              <a:rPr lang="en-US" smtClean="0"/>
              <a:t>Không dùng tham chiếu</a:t>
            </a:r>
            <a:endParaRPr lang="en-US" smtClean="0">
              <a:solidFill>
                <a:schemeClr val="accent1"/>
              </a:solidFill>
            </a:endParaRPr>
          </a:p>
        </p:txBody>
      </p:sp>
      <p:sp>
        <p:nvSpPr>
          <p:cNvPr id="95235" name="Content Placeholder 2"/>
          <p:cNvSpPr>
            <a:spLocks noGrp="1"/>
          </p:cNvSpPr>
          <p:nvPr>
            <p:ph idx="1"/>
          </p:nvPr>
        </p:nvSpPr>
        <p:spPr>
          <a:xfrm>
            <a:off x="914400" y="762000"/>
            <a:ext cx="8077200" cy="5715000"/>
          </a:xfrm>
        </p:spPr>
        <p:txBody>
          <a:bodyPr/>
          <a:lstStyle/>
          <a:p>
            <a:pPr marL="273050" indent="-273050" eaLnBrk="1" hangingPunct="1">
              <a:spcBef>
                <a:spcPct val="0"/>
              </a:spcBef>
              <a:buFont typeface="Wingdings" panose="05000000000000000000" pitchFamily="2" charset="2"/>
              <a:buNone/>
            </a:pPr>
            <a:r>
              <a:rPr lang="en-US" sz="2400" dirty="0" smtClean="0"/>
              <a:t>static void </a:t>
            </a:r>
            <a:r>
              <a:rPr lang="en-US" sz="2400" dirty="0" err="1" smtClean="0"/>
              <a:t>HoanVi</a:t>
            </a:r>
            <a:r>
              <a:rPr lang="en-US" sz="2400" dirty="0" smtClean="0"/>
              <a:t>(</a:t>
            </a:r>
            <a:r>
              <a:rPr lang="en-US" sz="2400" dirty="0" err="1" smtClean="0"/>
              <a:t>int</a:t>
            </a:r>
            <a:r>
              <a:rPr lang="en-US" sz="2400" dirty="0" smtClean="0"/>
              <a:t> a, </a:t>
            </a:r>
            <a:r>
              <a:rPr lang="en-US" sz="2400" dirty="0" err="1" smtClean="0"/>
              <a:t>int</a:t>
            </a:r>
            <a:r>
              <a:rPr lang="en-US" sz="2400" dirty="0" smtClean="0"/>
              <a:t> b)</a:t>
            </a:r>
          </a:p>
          <a:p>
            <a:pPr marL="273050" indent="-273050" eaLnBrk="1" hangingPunct="1">
              <a:buFont typeface="Wingdings" panose="05000000000000000000" pitchFamily="2" charset="2"/>
              <a:buNone/>
            </a:pPr>
            <a:r>
              <a:rPr lang="en-US" sz="2400" dirty="0" smtClean="0"/>
              <a:t>{</a:t>
            </a:r>
          </a:p>
          <a:p>
            <a:pPr marL="273050" indent="-273050" eaLnBrk="1" hangingPunct="1">
              <a:buFont typeface="Wingdings" panose="05000000000000000000" pitchFamily="2" charset="2"/>
              <a:buNone/>
            </a:pPr>
            <a:r>
              <a:rPr lang="en-US" sz="2400" dirty="0" smtClean="0"/>
              <a:t>	</a:t>
            </a:r>
            <a:r>
              <a:rPr lang="en-US" sz="2400" dirty="0" err="1" smtClean="0"/>
              <a:t>int</a:t>
            </a:r>
            <a:r>
              <a:rPr lang="en-US" sz="2400" dirty="0" smtClean="0"/>
              <a:t> tam = a;</a:t>
            </a:r>
          </a:p>
          <a:p>
            <a:pPr marL="273050" indent="-273050" eaLnBrk="1" hangingPunct="1">
              <a:buFont typeface="Wingdings" panose="05000000000000000000" pitchFamily="2" charset="2"/>
              <a:buNone/>
            </a:pPr>
            <a:r>
              <a:rPr lang="en-US" sz="2400" dirty="0" smtClean="0"/>
              <a:t>     a = b;</a:t>
            </a:r>
          </a:p>
          <a:p>
            <a:pPr marL="273050" indent="-273050" eaLnBrk="1" hangingPunct="1">
              <a:buFont typeface="Wingdings" panose="05000000000000000000" pitchFamily="2" charset="2"/>
              <a:buNone/>
            </a:pPr>
            <a:r>
              <a:rPr lang="en-US" sz="2400" dirty="0" smtClean="0"/>
              <a:t>     b = tam;</a:t>
            </a:r>
          </a:p>
          <a:p>
            <a:pPr marL="273050" indent="-273050" eaLnBrk="1" hangingPunct="1">
              <a:buFont typeface="Wingdings" panose="05000000000000000000" pitchFamily="2" charset="2"/>
              <a:buNone/>
            </a:pPr>
            <a:r>
              <a:rPr lang="en-US" sz="2400" dirty="0" smtClean="0"/>
              <a:t>     </a:t>
            </a:r>
            <a:r>
              <a:rPr lang="en-US" sz="2400" dirty="0" err="1" smtClean="0"/>
              <a:t>Console.WriteLine</a:t>
            </a:r>
            <a:r>
              <a:rPr lang="en-US" sz="2400" dirty="0" smtClean="0"/>
              <a:t>("</a:t>
            </a:r>
            <a:r>
              <a:rPr lang="en-US" sz="2400" dirty="0" err="1" smtClean="0"/>
              <a:t>Trong</a:t>
            </a:r>
            <a:r>
              <a:rPr lang="en-US" sz="2400" dirty="0" smtClean="0"/>
              <a:t> </a:t>
            </a:r>
            <a:r>
              <a:rPr lang="en-US" sz="2400" dirty="0" err="1" smtClean="0"/>
              <a:t>HoanVi</a:t>
            </a:r>
            <a:r>
              <a:rPr lang="en-US" sz="2400" dirty="0" smtClean="0"/>
              <a:t>: a = " + a + ";b = " + b);</a:t>
            </a:r>
          </a:p>
          <a:p>
            <a:pPr marL="273050" indent="-273050" eaLnBrk="1" hangingPunct="1">
              <a:buFont typeface="Wingdings" panose="05000000000000000000" pitchFamily="2" charset="2"/>
              <a:buNone/>
            </a:pPr>
            <a:r>
              <a:rPr lang="en-US" sz="2400" dirty="0" smtClean="0"/>
              <a:t>}</a:t>
            </a:r>
          </a:p>
          <a:p>
            <a:pPr marL="273050" indent="-273050" eaLnBrk="1" hangingPunct="1">
              <a:buFont typeface="Wingdings" panose="05000000000000000000" pitchFamily="2" charset="2"/>
              <a:buNone/>
            </a:pPr>
            <a:r>
              <a:rPr lang="en-US" sz="2400" dirty="0" smtClean="0"/>
              <a:t>static void Main(string[] </a:t>
            </a:r>
            <a:r>
              <a:rPr lang="en-US" sz="2400" dirty="0" err="1" smtClean="0"/>
              <a:t>args</a:t>
            </a:r>
            <a:r>
              <a:rPr lang="en-US" sz="2400" dirty="0" smtClean="0"/>
              <a:t>)</a:t>
            </a:r>
          </a:p>
          <a:p>
            <a:pPr marL="273050" indent="-273050" eaLnBrk="1" hangingPunct="1">
              <a:buFont typeface="Wingdings" panose="05000000000000000000" pitchFamily="2" charset="2"/>
              <a:buNone/>
            </a:pPr>
            <a:r>
              <a:rPr lang="en-US" sz="2400" dirty="0" smtClean="0"/>
              <a:t>{</a:t>
            </a:r>
          </a:p>
          <a:p>
            <a:pPr marL="273050" indent="-273050" eaLnBrk="1" hangingPunct="1">
              <a:buFont typeface="Wingdings" panose="05000000000000000000" pitchFamily="2" charset="2"/>
              <a:buNone/>
            </a:pPr>
            <a:r>
              <a:rPr lang="en-US" sz="2400" dirty="0" smtClean="0"/>
              <a:t>	</a:t>
            </a:r>
            <a:r>
              <a:rPr lang="en-US" sz="2400" dirty="0" err="1" smtClean="0"/>
              <a:t>int</a:t>
            </a:r>
            <a:r>
              <a:rPr lang="en-US" sz="2400" dirty="0" smtClean="0"/>
              <a:t> a = 5, b = 21;</a:t>
            </a:r>
          </a:p>
          <a:p>
            <a:pPr marL="273050" indent="-273050" eaLnBrk="1" hangingPunct="1">
              <a:buFont typeface="Wingdings" panose="05000000000000000000" pitchFamily="2" charset="2"/>
              <a:buNone/>
            </a:pPr>
            <a:r>
              <a:rPr lang="en-US" sz="2400" dirty="0" smtClean="0"/>
              <a:t>     </a:t>
            </a:r>
            <a:r>
              <a:rPr lang="en-US" sz="2400" dirty="0" err="1" smtClean="0"/>
              <a:t>Console.WriteLine</a:t>
            </a:r>
            <a:r>
              <a:rPr lang="en-US" sz="2400" dirty="0" smtClean="0"/>
              <a:t>("</a:t>
            </a:r>
            <a:r>
              <a:rPr lang="en-US" sz="2400" dirty="0" err="1" smtClean="0"/>
              <a:t>Truoc</a:t>
            </a:r>
            <a:r>
              <a:rPr lang="en-US" sz="2400" dirty="0" smtClean="0"/>
              <a:t> </a:t>
            </a:r>
            <a:r>
              <a:rPr lang="en-US" sz="2400" dirty="0" err="1" smtClean="0"/>
              <a:t>HoanVi</a:t>
            </a:r>
            <a:r>
              <a:rPr lang="en-US" sz="2400" dirty="0" smtClean="0"/>
              <a:t>: a = {0}; b = {1}", a, b);</a:t>
            </a:r>
          </a:p>
          <a:p>
            <a:pPr marL="273050" indent="-273050" eaLnBrk="1" hangingPunct="1">
              <a:buFont typeface="Wingdings" panose="05000000000000000000" pitchFamily="2" charset="2"/>
              <a:buNone/>
            </a:pPr>
            <a:r>
              <a:rPr lang="en-US" sz="2400" dirty="0" smtClean="0"/>
              <a:t>     </a:t>
            </a:r>
            <a:r>
              <a:rPr lang="en-US" sz="2400" dirty="0" err="1" smtClean="0"/>
              <a:t>HoanVi</a:t>
            </a:r>
            <a:r>
              <a:rPr lang="en-US" sz="2400" dirty="0" smtClean="0"/>
              <a:t>(a, b);</a:t>
            </a:r>
          </a:p>
          <a:p>
            <a:pPr marL="273050" indent="-273050" eaLnBrk="1" hangingPunct="1">
              <a:buFont typeface="Wingdings" panose="05000000000000000000" pitchFamily="2" charset="2"/>
              <a:buNone/>
            </a:pPr>
            <a:r>
              <a:rPr lang="it-IT" sz="2400" dirty="0" smtClean="0"/>
              <a:t>     Console.WriteLine("Sau HoanVi: a = " + a + ";b = " + b);</a:t>
            </a:r>
          </a:p>
          <a:p>
            <a:pPr marL="273050" indent="-273050" eaLnBrk="1" hangingPunct="1">
              <a:buFont typeface="Wingdings" panose="05000000000000000000" pitchFamily="2" charset="2"/>
              <a:buNone/>
            </a:pPr>
            <a:r>
              <a:rPr lang="en-US" sz="2400" dirty="0" smtClean="0"/>
              <a:t>}</a:t>
            </a:r>
            <a:endParaRPr lang="en-US" sz="2400" i="1" dirty="0" smtClean="0"/>
          </a:p>
        </p:txBody>
      </p:sp>
      <p:sp>
        <p:nvSpPr>
          <p:cNvPr id="95236"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7784228-C1A4-453F-B724-EC06CBE1F887}" type="slidenum">
              <a:rPr lang="en-US" smtClean="0">
                <a:solidFill>
                  <a:schemeClr val="bg1"/>
                </a:solidFill>
                <a:latin typeface="Verdana" panose="020B0604030504040204" pitchFamily="34" charset="0"/>
              </a:rPr>
              <a:pPr/>
              <a:t>89</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dirty="0" smtClean="0"/>
              <a:t>.NET Framework</a:t>
            </a:r>
          </a:p>
        </p:txBody>
      </p:sp>
      <p:sp>
        <p:nvSpPr>
          <p:cNvPr id="13315" name="Content Placeholder 2"/>
          <p:cNvSpPr>
            <a:spLocks noGrp="1"/>
          </p:cNvSpPr>
          <p:nvPr>
            <p:ph idx="1"/>
          </p:nvPr>
        </p:nvSpPr>
        <p:spPr>
          <a:xfrm>
            <a:off x="628650" y="1690688"/>
            <a:ext cx="7886700" cy="5030787"/>
          </a:xfrm>
        </p:spPr>
        <p:txBody>
          <a:bodyPr/>
          <a:lstStyle/>
          <a:p>
            <a:pPr algn="just" eaLnBrk="1" hangingPunct="1">
              <a:lnSpc>
                <a:spcPct val="150000"/>
              </a:lnSpc>
            </a:pPr>
            <a:r>
              <a:rPr lang="en-US" sz="2800" smtClean="0"/>
              <a:t>Chương trình được biên dịch thành ngôn ngữ trung gian (MSIL - Microsoft Intermediate Language), sau đó chúng được CLR thực thi.</a:t>
            </a:r>
          </a:p>
          <a:p>
            <a:pPr algn="just" eaLnBrk="1" hangingPunct="1">
              <a:lnSpc>
                <a:spcPct val="150000"/>
              </a:lnSpc>
            </a:pPr>
            <a:r>
              <a:rPr lang="en-US" sz="2800" smtClean="0"/>
              <a:t>Common Language Runtime - CLR, nền tảng hướng đối tượng cho phát triển ứng dụng Windows và Web mà các ngôn ngữ có thể chia sẻ sử dụng. </a:t>
            </a:r>
          </a:p>
          <a:p>
            <a:pPr algn="just" eaLnBrk="1" hangingPunct="1">
              <a:lnSpc>
                <a:spcPct val="150000"/>
              </a:lnSpc>
            </a:pPr>
            <a:r>
              <a:rPr lang="en-US" sz="2800" smtClean="0"/>
              <a:t>Bộ thư viện Framework Class Library - FCL.</a:t>
            </a:r>
          </a:p>
        </p:txBody>
      </p:sp>
      <p:sp>
        <p:nvSpPr>
          <p:cNvPr id="1331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628650" y="46038"/>
            <a:ext cx="7886700" cy="852487"/>
          </a:xfrm>
        </p:spPr>
        <p:txBody>
          <a:bodyPr/>
          <a:lstStyle/>
          <a:p>
            <a:pPr eaLnBrk="1" hangingPunct="1"/>
            <a:r>
              <a:rPr lang="en-US" smtClean="0"/>
              <a:t>Dùng tham chiếu</a:t>
            </a:r>
            <a:endParaRPr lang="en-US" smtClean="0">
              <a:solidFill>
                <a:schemeClr val="accent1"/>
              </a:solidFill>
            </a:endParaRPr>
          </a:p>
        </p:txBody>
      </p:sp>
      <p:sp>
        <p:nvSpPr>
          <p:cNvPr id="96259" name="Content Placeholder 2"/>
          <p:cNvSpPr>
            <a:spLocks noGrp="1"/>
          </p:cNvSpPr>
          <p:nvPr>
            <p:ph idx="1"/>
          </p:nvPr>
        </p:nvSpPr>
        <p:spPr>
          <a:xfrm>
            <a:off x="838200" y="762000"/>
            <a:ext cx="8153400" cy="5715000"/>
          </a:xfrm>
        </p:spPr>
        <p:txBody>
          <a:bodyPr/>
          <a:lstStyle/>
          <a:p>
            <a:pPr marL="273050" indent="-273050" eaLnBrk="1" hangingPunct="1">
              <a:spcBef>
                <a:spcPct val="0"/>
              </a:spcBef>
              <a:buFont typeface="Wingdings" panose="05000000000000000000" pitchFamily="2" charset="2"/>
              <a:buNone/>
            </a:pPr>
            <a:r>
              <a:rPr lang="en-US" sz="2400" dirty="0" smtClean="0"/>
              <a:t>static void </a:t>
            </a:r>
            <a:r>
              <a:rPr lang="en-US" sz="2400" dirty="0" err="1" smtClean="0"/>
              <a:t>HoanVi</a:t>
            </a:r>
            <a:r>
              <a:rPr lang="en-US" sz="2400" dirty="0" smtClean="0"/>
              <a:t>(ref </a:t>
            </a:r>
            <a:r>
              <a:rPr lang="en-US" sz="2400" dirty="0" err="1" smtClean="0"/>
              <a:t>int</a:t>
            </a:r>
            <a:r>
              <a:rPr lang="en-US" sz="2400" dirty="0" smtClean="0"/>
              <a:t> a, ref </a:t>
            </a:r>
            <a:r>
              <a:rPr lang="en-US" sz="2400" dirty="0" err="1" smtClean="0"/>
              <a:t>int</a:t>
            </a:r>
            <a:r>
              <a:rPr lang="en-US" sz="2400" dirty="0" smtClean="0"/>
              <a:t> b)</a:t>
            </a:r>
          </a:p>
          <a:p>
            <a:pPr marL="273050" indent="-273050" eaLnBrk="1" hangingPunct="1">
              <a:buFont typeface="Wingdings" panose="05000000000000000000" pitchFamily="2" charset="2"/>
              <a:buNone/>
            </a:pPr>
            <a:r>
              <a:rPr lang="en-US" sz="2400" dirty="0" smtClean="0"/>
              <a:t>{</a:t>
            </a:r>
          </a:p>
          <a:p>
            <a:pPr marL="273050" indent="-273050" eaLnBrk="1" hangingPunct="1">
              <a:buFont typeface="Wingdings" panose="05000000000000000000" pitchFamily="2" charset="2"/>
              <a:buNone/>
            </a:pPr>
            <a:r>
              <a:rPr lang="en-US" sz="2400" dirty="0" smtClean="0"/>
              <a:t>	</a:t>
            </a:r>
            <a:r>
              <a:rPr lang="en-US" sz="2400" dirty="0" err="1" smtClean="0"/>
              <a:t>int</a:t>
            </a:r>
            <a:r>
              <a:rPr lang="en-US" sz="2400" dirty="0" smtClean="0"/>
              <a:t> tam = a;</a:t>
            </a:r>
          </a:p>
          <a:p>
            <a:pPr marL="273050" indent="-273050" eaLnBrk="1" hangingPunct="1">
              <a:buFont typeface="Wingdings" panose="05000000000000000000" pitchFamily="2" charset="2"/>
              <a:buNone/>
            </a:pPr>
            <a:r>
              <a:rPr lang="en-US" sz="2400" dirty="0" smtClean="0"/>
              <a:t>     a = b;</a:t>
            </a:r>
          </a:p>
          <a:p>
            <a:pPr marL="273050" indent="-273050" eaLnBrk="1" hangingPunct="1">
              <a:buFont typeface="Wingdings" panose="05000000000000000000" pitchFamily="2" charset="2"/>
              <a:buNone/>
            </a:pPr>
            <a:r>
              <a:rPr lang="en-US" sz="2400" dirty="0" smtClean="0"/>
              <a:t>     b = tam;</a:t>
            </a:r>
          </a:p>
          <a:p>
            <a:pPr marL="273050" indent="-273050" eaLnBrk="1" hangingPunct="1">
              <a:buFont typeface="Wingdings" panose="05000000000000000000" pitchFamily="2" charset="2"/>
              <a:buNone/>
            </a:pPr>
            <a:r>
              <a:rPr lang="en-US" sz="2400" dirty="0" smtClean="0"/>
              <a:t>     </a:t>
            </a:r>
            <a:r>
              <a:rPr lang="en-US" sz="2400" dirty="0" err="1" smtClean="0"/>
              <a:t>Console.WriteLine</a:t>
            </a:r>
            <a:r>
              <a:rPr lang="en-US" sz="2400" dirty="0" smtClean="0"/>
              <a:t>("</a:t>
            </a:r>
            <a:r>
              <a:rPr lang="en-US" sz="2400" dirty="0" err="1" smtClean="0"/>
              <a:t>Trong</a:t>
            </a:r>
            <a:r>
              <a:rPr lang="en-US" sz="2400" dirty="0" smtClean="0"/>
              <a:t> </a:t>
            </a:r>
            <a:r>
              <a:rPr lang="en-US" sz="2400" dirty="0" err="1" smtClean="0"/>
              <a:t>HoanVi</a:t>
            </a:r>
            <a:r>
              <a:rPr lang="en-US" sz="2400" dirty="0" smtClean="0"/>
              <a:t>: a = " + a + ";b = " + b);</a:t>
            </a:r>
          </a:p>
          <a:p>
            <a:pPr marL="273050" indent="-273050" eaLnBrk="1" hangingPunct="1">
              <a:buFont typeface="Wingdings" panose="05000000000000000000" pitchFamily="2" charset="2"/>
              <a:buNone/>
            </a:pPr>
            <a:r>
              <a:rPr lang="en-US" sz="2400" dirty="0" smtClean="0"/>
              <a:t>}</a:t>
            </a:r>
          </a:p>
          <a:p>
            <a:pPr marL="273050" indent="-273050" eaLnBrk="1" hangingPunct="1">
              <a:buFont typeface="Wingdings" panose="05000000000000000000" pitchFamily="2" charset="2"/>
              <a:buNone/>
            </a:pPr>
            <a:r>
              <a:rPr lang="en-US" sz="2400" dirty="0" smtClean="0"/>
              <a:t>static void Main(string[] </a:t>
            </a:r>
            <a:r>
              <a:rPr lang="en-US" sz="2400" dirty="0" err="1" smtClean="0"/>
              <a:t>args</a:t>
            </a:r>
            <a:r>
              <a:rPr lang="en-US" sz="2400" dirty="0" smtClean="0"/>
              <a:t>)</a:t>
            </a:r>
          </a:p>
          <a:p>
            <a:pPr marL="273050" indent="-273050" eaLnBrk="1" hangingPunct="1">
              <a:buFont typeface="Wingdings" panose="05000000000000000000" pitchFamily="2" charset="2"/>
              <a:buNone/>
            </a:pPr>
            <a:r>
              <a:rPr lang="en-US" sz="2400" dirty="0" smtClean="0"/>
              <a:t>{</a:t>
            </a:r>
          </a:p>
          <a:p>
            <a:pPr marL="273050" indent="-273050" eaLnBrk="1" hangingPunct="1">
              <a:buFont typeface="Wingdings" panose="05000000000000000000" pitchFamily="2" charset="2"/>
              <a:buNone/>
            </a:pPr>
            <a:r>
              <a:rPr lang="en-US" sz="2400" dirty="0" smtClean="0"/>
              <a:t>	</a:t>
            </a:r>
            <a:r>
              <a:rPr lang="en-US" sz="2400" dirty="0" err="1" smtClean="0"/>
              <a:t>int</a:t>
            </a:r>
            <a:r>
              <a:rPr lang="en-US" sz="2400" dirty="0" smtClean="0"/>
              <a:t> a = 5, b = 21;</a:t>
            </a:r>
          </a:p>
          <a:p>
            <a:pPr marL="273050" indent="-273050" eaLnBrk="1" hangingPunct="1">
              <a:buFont typeface="Wingdings" panose="05000000000000000000" pitchFamily="2" charset="2"/>
              <a:buNone/>
            </a:pPr>
            <a:r>
              <a:rPr lang="en-US" sz="2400" dirty="0" smtClean="0"/>
              <a:t>     </a:t>
            </a:r>
            <a:r>
              <a:rPr lang="en-US" sz="2400" dirty="0" err="1" smtClean="0"/>
              <a:t>Console.WriteLine</a:t>
            </a:r>
            <a:r>
              <a:rPr lang="en-US" sz="2400" dirty="0" smtClean="0"/>
              <a:t>("</a:t>
            </a:r>
            <a:r>
              <a:rPr lang="en-US" sz="2400" dirty="0" err="1" smtClean="0"/>
              <a:t>Truoc</a:t>
            </a:r>
            <a:r>
              <a:rPr lang="en-US" sz="2400" dirty="0" smtClean="0"/>
              <a:t> </a:t>
            </a:r>
            <a:r>
              <a:rPr lang="en-US" sz="2400" dirty="0" err="1" smtClean="0"/>
              <a:t>HoanVi</a:t>
            </a:r>
            <a:r>
              <a:rPr lang="en-US" sz="2400" dirty="0" smtClean="0"/>
              <a:t>: a = {0}; b = {1}", a, b);</a:t>
            </a:r>
          </a:p>
          <a:p>
            <a:pPr marL="273050" indent="-273050" eaLnBrk="1" hangingPunct="1">
              <a:buFont typeface="Wingdings" panose="05000000000000000000" pitchFamily="2" charset="2"/>
              <a:buNone/>
            </a:pPr>
            <a:r>
              <a:rPr lang="en-US" sz="2400" dirty="0" smtClean="0"/>
              <a:t>     </a:t>
            </a:r>
            <a:r>
              <a:rPr lang="en-US" sz="2400" dirty="0" err="1" smtClean="0"/>
              <a:t>HoanVi</a:t>
            </a:r>
            <a:r>
              <a:rPr lang="en-US" sz="2400" dirty="0" smtClean="0"/>
              <a:t>(ref a, ref b);</a:t>
            </a:r>
          </a:p>
          <a:p>
            <a:pPr marL="273050" indent="-273050" eaLnBrk="1" hangingPunct="1">
              <a:buFont typeface="Wingdings" panose="05000000000000000000" pitchFamily="2" charset="2"/>
              <a:buNone/>
            </a:pPr>
            <a:r>
              <a:rPr lang="it-IT" sz="2400" dirty="0" smtClean="0"/>
              <a:t>     Console.WriteLine("Sau HoanVi: a = " + a + ";b = " + b);</a:t>
            </a:r>
          </a:p>
          <a:p>
            <a:pPr marL="273050" indent="-273050" eaLnBrk="1" hangingPunct="1">
              <a:buFont typeface="Wingdings" panose="05000000000000000000" pitchFamily="2" charset="2"/>
              <a:buNone/>
            </a:pPr>
            <a:r>
              <a:rPr lang="en-US" sz="2400" dirty="0" smtClean="0"/>
              <a:t>}</a:t>
            </a:r>
            <a:endParaRPr lang="en-US" sz="2400" i="1" dirty="0" smtClean="0"/>
          </a:p>
        </p:txBody>
      </p:sp>
      <p:sp>
        <p:nvSpPr>
          <p:cNvPr id="96260"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C275324-F5A0-4BAA-A34A-B14257CC7A42}" type="slidenum">
              <a:rPr lang="en-US" smtClean="0">
                <a:solidFill>
                  <a:schemeClr val="bg1"/>
                </a:solidFill>
                <a:latin typeface="Verdana" panose="020B0604030504040204" pitchFamily="34" charset="0"/>
              </a:rPr>
              <a:pPr/>
              <a:t>90</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628650" y="0"/>
            <a:ext cx="7886700" cy="971550"/>
          </a:xfrm>
        </p:spPr>
        <p:txBody>
          <a:bodyPr/>
          <a:lstStyle/>
          <a:p>
            <a:pPr eaLnBrk="1" hangingPunct="1"/>
            <a:r>
              <a:rPr lang="en-US" smtClean="0"/>
              <a:t>Ví dụ - sử dụng tham chiếu out</a:t>
            </a:r>
            <a:endParaRPr lang="en-US" smtClean="0">
              <a:solidFill>
                <a:schemeClr val="accent1"/>
              </a:solidFill>
            </a:endParaRPr>
          </a:p>
        </p:txBody>
      </p:sp>
      <p:sp>
        <p:nvSpPr>
          <p:cNvPr id="97283" name="Content Placeholder 2"/>
          <p:cNvSpPr>
            <a:spLocks noGrp="1"/>
          </p:cNvSpPr>
          <p:nvPr>
            <p:ph idx="1"/>
          </p:nvPr>
        </p:nvSpPr>
        <p:spPr>
          <a:xfrm>
            <a:off x="457200" y="762000"/>
            <a:ext cx="8382000" cy="5711825"/>
          </a:xfrm>
        </p:spPr>
        <p:txBody>
          <a:bodyPr/>
          <a:lstStyle/>
          <a:p>
            <a:pPr eaLnBrk="1" hangingPunct="1">
              <a:spcBef>
                <a:spcPct val="0"/>
              </a:spcBef>
              <a:buFont typeface="Wingdings" panose="05000000000000000000" pitchFamily="2" charset="2"/>
              <a:buNone/>
            </a:pPr>
            <a:r>
              <a:rPr lang="en-US" sz="2400" dirty="0" smtClean="0"/>
              <a:t>	   static void </a:t>
            </a:r>
            <a:r>
              <a:rPr lang="en-US" sz="2400" dirty="0" err="1" smtClean="0"/>
              <a:t>Nhap</a:t>
            </a:r>
            <a:r>
              <a:rPr lang="en-US" sz="2400" dirty="0" smtClean="0"/>
              <a:t>(</a:t>
            </a:r>
            <a:r>
              <a:rPr lang="en-US" sz="2400" dirty="0" smtClean="0">
                <a:solidFill>
                  <a:srgbClr val="FF0000"/>
                </a:solidFill>
              </a:rPr>
              <a:t>out</a:t>
            </a:r>
            <a:r>
              <a:rPr lang="en-US" sz="2400" dirty="0" smtClean="0"/>
              <a:t> </a:t>
            </a:r>
            <a:r>
              <a:rPr lang="en-US" sz="2400" dirty="0" err="1" smtClean="0"/>
              <a:t>int</a:t>
            </a:r>
            <a:r>
              <a:rPr lang="en-US" sz="2400" dirty="0" smtClean="0"/>
              <a:t> a, </a:t>
            </a:r>
            <a:r>
              <a:rPr lang="en-US" sz="2400" dirty="0" smtClean="0">
                <a:solidFill>
                  <a:srgbClr val="FF0000"/>
                </a:solidFill>
              </a:rPr>
              <a:t>out</a:t>
            </a:r>
            <a:r>
              <a:rPr lang="en-US" sz="2400" dirty="0" smtClean="0"/>
              <a:t> </a:t>
            </a:r>
            <a:r>
              <a:rPr lang="en-US" sz="2400" dirty="0" err="1" smtClean="0"/>
              <a:t>int</a:t>
            </a:r>
            <a:r>
              <a:rPr lang="en-US" sz="2400" dirty="0" smtClean="0"/>
              <a:t> b)</a:t>
            </a:r>
          </a:p>
          <a:p>
            <a:pPr eaLnBrk="1" hangingPunct="1">
              <a:spcBef>
                <a:spcPct val="0"/>
              </a:spcBef>
              <a:buFont typeface="Wingdings" panose="05000000000000000000" pitchFamily="2" charset="2"/>
              <a:buNone/>
            </a:pPr>
            <a:r>
              <a:rPr lang="en-US" sz="2400" dirty="0" smtClean="0"/>
              <a:t>     {</a:t>
            </a:r>
          </a:p>
          <a:p>
            <a:pPr eaLnBrk="1" hangingPunct="1">
              <a:spcBef>
                <a:spcPct val="0"/>
              </a:spcBef>
              <a:buFont typeface="Wingdings" panose="05000000000000000000" pitchFamily="2" charset="2"/>
              <a:buNone/>
            </a:pPr>
            <a:r>
              <a:rPr lang="en-US" sz="2400" dirty="0" smtClean="0"/>
              <a:t>            </a:t>
            </a:r>
            <a:r>
              <a:rPr lang="en-US" sz="2400" dirty="0" err="1" smtClean="0"/>
              <a:t>Console.Write</a:t>
            </a:r>
            <a:r>
              <a:rPr lang="en-US" sz="2400" dirty="0" smtClean="0"/>
              <a:t>("</a:t>
            </a:r>
            <a:r>
              <a:rPr lang="en-US" sz="2400" dirty="0" err="1" smtClean="0"/>
              <a:t>Nhap</a:t>
            </a:r>
            <a:r>
              <a:rPr lang="en-US" sz="2400" dirty="0" smtClean="0"/>
              <a:t> a: ");</a:t>
            </a:r>
          </a:p>
          <a:p>
            <a:pPr eaLnBrk="1" hangingPunct="1">
              <a:spcBef>
                <a:spcPct val="0"/>
              </a:spcBef>
              <a:buFont typeface="Wingdings" panose="05000000000000000000" pitchFamily="2" charset="2"/>
              <a:buNone/>
            </a:pPr>
            <a:r>
              <a:rPr lang="en-US" sz="2400" dirty="0" smtClean="0"/>
              <a:t>            a = </a:t>
            </a:r>
            <a:r>
              <a:rPr lang="en-US" sz="2400" dirty="0" err="1" smtClean="0"/>
              <a:t>int.Parse</a:t>
            </a:r>
            <a:r>
              <a:rPr lang="en-US" sz="2400" dirty="0" smtClean="0"/>
              <a:t>(</a:t>
            </a:r>
            <a:r>
              <a:rPr lang="en-US" sz="2400" dirty="0" err="1" smtClean="0"/>
              <a:t>Console.ReadLine</a:t>
            </a:r>
            <a:r>
              <a:rPr lang="en-US" sz="2400" dirty="0" smtClean="0"/>
              <a:t>());</a:t>
            </a:r>
          </a:p>
          <a:p>
            <a:pPr eaLnBrk="1" hangingPunct="1">
              <a:spcBef>
                <a:spcPct val="0"/>
              </a:spcBef>
              <a:buFont typeface="Wingdings" panose="05000000000000000000" pitchFamily="2" charset="2"/>
              <a:buNone/>
            </a:pPr>
            <a:r>
              <a:rPr lang="en-US" sz="2400" dirty="0" smtClean="0"/>
              <a:t>            </a:t>
            </a:r>
            <a:r>
              <a:rPr lang="en-US" sz="2400" dirty="0" err="1" smtClean="0"/>
              <a:t>Console.Write</a:t>
            </a:r>
            <a:r>
              <a:rPr lang="en-US" sz="2400" dirty="0" smtClean="0"/>
              <a:t>("</a:t>
            </a:r>
            <a:r>
              <a:rPr lang="en-US" sz="2400" dirty="0" err="1" smtClean="0"/>
              <a:t>Nhap</a:t>
            </a:r>
            <a:r>
              <a:rPr lang="en-US" sz="2400" dirty="0" smtClean="0"/>
              <a:t> b: ");</a:t>
            </a:r>
          </a:p>
          <a:p>
            <a:pPr eaLnBrk="1" hangingPunct="1">
              <a:spcBef>
                <a:spcPct val="0"/>
              </a:spcBef>
              <a:buFont typeface="Wingdings" panose="05000000000000000000" pitchFamily="2" charset="2"/>
              <a:buNone/>
            </a:pPr>
            <a:r>
              <a:rPr lang="en-US" sz="2400" dirty="0" smtClean="0"/>
              <a:t>            b = </a:t>
            </a:r>
            <a:r>
              <a:rPr lang="en-US" sz="2400" dirty="0" err="1" smtClean="0"/>
              <a:t>int.Parse</a:t>
            </a:r>
            <a:r>
              <a:rPr lang="en-US" sz="2400" dirty="0" smtClean="0"/>
              <a:t>(</a:t>
            </a:r>
            <a:r>
              <a:rPr lang="en-US" sz="2400" dirty="0" err="1" smtClean="0"/>
              <a:t>Console.ReadLine</a:t>
            </a:r>
            <a:r>
              <a:rPr lang="en-US" sz="2400" dirty="0" smtClean="0"/>
              <a:t>());</a:t>
            </a:r>
          </a:p>
          <a:p>
            <a:pPr eaLnBrk="1" hangingPunct="1">
              <a:spcBef>
                <a:spcPct val="0"/>
              </a:spcBef>
              <a:buFont typeface="Wingdings" panose="05000000000000000000" pitchFamily="2" charset="2"/>
              <a:buNone/>
            </a:pPr>
            <a:r>
              <a:rPr lang="en-US" sz="2400" dirty="0" smtClean="0"/>
              <a:t>      }</a:t>
            </a:r>
          </a:p>
          <a:p>
            <a:pPr eaLnBrk="1" hangingPunct="1">
              <a:spcBef>
                <a:spcPct val="0"/>
              </a:spcBef>
              <a:buFont typeface="Wingdings" panose="05000000000000000000" pitchFamily="2" charset="2"/>
              <a:buNone/>
            </a:pPr>
            <a:r>
              <a:rPr lang="en-US" sz="2400" dirty="0" smtClean="0"/>
              <a:t>	    static </a:t>
            </a:r>
            <a:r>
              <a:rPr lang="en-US" sz="2400" dirty="0" err="1" smtClean="0"/>
              <a:t>int</a:t>
            </a:r>
            <a:r>
              <a:rPr lang="en-US" sz="2400" dirty="0" smtClean="0"/>
              <a:t> Tong(</a:t>
            </a:r>
            <a:r>
              <a:rPr lang="en-US" sz="2400" dirty="0" err="1" smtClean="0"/>
              <a:t>int</a:t>
            </a:r>
            <a:r>
              <a:rPr lang="en-US" sz="2400" dirty="0" smtClean="0"/>
              <a:t> a, </a:t>
            </a:r>
            <a:r>
              <a:rPr lang="en-US" sz="2400" dirty="0" err="1" smtClean="0"/>
              <a:t>int</a:t>
            </a:r>
            <a:r>
              <a:rPr lang="en-US" sz="2400" dirty="0" smtClean="0"/>
              <a:t> b)</a:t>
            </a:r>
          </a:p>
          <a:p>
            <a:pPr eaLnBrk="1" hangingPunct="1">
              <a:spcBef>
                <a:spcPct val="0"/>
              </a:spcBef>
              <a:buFont typeface="Wingdings" panose="05000000000000000000" pitchFamily="2" charset="2"/>
              <a:buNone/>
            </a:pPr>
            <a:r>
              <a:rPr lang="en-US" sz="2400" dirty="0" smtClean="0"/>
              <a:t>      {</a:t>
            </a:r>
          </a:p>
          <a:p>
            <a:pPr eaLnBrk="1" hangingPunct="1">
              <a:spcBef>
                <a:spcPct val="0"/>
              </a:spcBef>
              <a:buFont typeface="Wingdings" panose="05000000000000000000" pitchFamily="2" charset="2"/>
              <a:buNone/>
            </a:pPr>
            <a:r>
              <a:rPr lang="en-US" sz="2400" dirty="0" smtClean="0"/>
              <a:t>            return a + b;		</a:t>
            </a:r>
          </a:p>
          <a:p>
            <a:pPr eaLnBrk="1" hangingPunct="1">
              <a:spcBef>
                <a:spcPct val="0"/>
              </a:spcBef>
              <a:buFont typeface="Wingdings" panose="05000000000000000000" pitchFamily="2" charset="2"/>
              <a:buNone/>
            </a:pPr>
            <a:r>
              <a:rPr lang="en-US" sz="2400" dirty="0" smtClean="0"/>
              <a:t>      }</a:t>
            </a:r>
          </a:p>
          <a:p>
            <a:pPr eaLnBrk="1" hangingPunct="1">
              <a:spcBef>
                <a:spcPct val="0"/>
              </a:spcBef>
              <a:buFont typeface="Wingdings" panose="05000000000000000000" pitchFamily="2" charset="2"/>
              <a:buNone/>
            </a:pPr>
            <a:r>
              <a:rPr lang="en-US" sz="2400" dirty="0" smtClean="0"/>
              <a:t>        static void Main(string[] </a:t>
            </a:r>
            <a:r>
              <a:rPr lang="en-US" sz="2400" dirty="0" err="1" smtClean="0"/>
              <a:t>args</a:t>
            </a:r>
            <a:r>
              <a:rPr lang="en-US" sz="2400" dirty="0" smtClean="0"/>
              <a:t>)</a:t>
            </a:r>
          </a:p>
          <a:p>
            <a:pPr eaLnBrk="1" hangingPunct="1">
              <a:spcBef>
                <a:spcPct val="0"/>
              </a:spcBef>
              <a:buFont typeface="Wingdings" panose="05000000000000000000" pitchFamily="2" charset="2"/>
              <a:buNone/>
            </a:pPr>
            <a:r>
              <a:rPr lang="en-US" sz="2400" dirty="0" smtClean="0"/>
              <a:t>        {</a:t>
            </a:r>
          </a:p>
          <a:p>
            <a:pPr eaLnBrk="1" hangingPunct="1">
              <a:spcBef>
                <a:spcPct val="0"/>
              </a:spcBef>
              <a:buFont typeface="Wingdings" panose="05000000000000000000" pitchFamily="2" charset="2"/>
              <a:buNone/>
            </a:pPr>
            <a:r>
              <a:rPr lang="en-US" sz="2400" dirty="0" smtClean="0"/>
              <a:t>            </a:t>
            </a:r>
            <a:r>
              <a:rPr lang="en-US" sz="2400" dirty="0" err="1" smtClean="0"/>
              <a:t>int</a:t>
            </a:r>
            <a:r>
              <a:rPr lang="en-US" sz="2400" dirty="0" smtClean="0"/>
              <a:t> a, b;</a:t>
            </a:r>
          </a:p>
          <a:p>
            <a:pPr eaLnBrk="1" hangingPunct="1">
              <a:spcBef>
                <a:spcPct val="0"/>
              </a:spcBef>
              <a:buFont typeface="Wingdings" panose="05000000000000000000" pitchFamily="2" charset="2"/>
              <a:buNone/>
            </a:pPr>
            <a:r>
              <a:rPr lang="en-US" sz="2400" dirty="0" smtClean="0"/>
              <a:t>            </a:t>
            </a:r>
            <a:r>
              <a:rPr lang="en-US" sz="2400" dirty="0" err="1" smtClean="0"/>
              <a:t>Nhap</a:t>
            </a:r>
            <a:r>
              <a:rPr lang="en-US" sz="2400" dirty="0" smtClean="0"/>
              <a:t>(</a:t>
            </a:r>
            <a:r>
              <a:rPr lang="en-US" sz="2400" dirty="0" smtClean="0">
                <a:solidFill>
                  <a:srgbClr val="FF0000"/>
                </a:solidFill>
              </a:rPr>
              <a:t>out</a:t>
            </a:r>
            <a:r>
              <a:rPr lang="en-US" sz="2400" dirty="0" smtClean="0"/>
              <a:t> a, </a:t>
            </a:r>
            <a:r>
              <a:rPr lang="en-US" sz="2400" dirty="0" smtClean="0">
                <a:solidFill>
                  <a:srgbClr val="FF0000"/>
                </a:solidFill>
              </a:rPr>
              <a:t>out</a:t>
            </a:r>
            <a:r>
              <a:rPr lang="en-US" sz="2400" dirty="0" smtClean="0"/>
              <a:t> b);</a:t>
            </a:r>
          </a:p>
          <a:p>
            <a:pPr eaLnBrk="1" hangingPunct="1">
              <a:spcBef>
                <a:spcPct val="0"/>
              </a:spcBef>
              <a:buFont typeface="Wingdings" panose="05000000000000000000" pitchFamily="2" charset="2"/>
              <a:buNone/>
            </a:pPr>
            <a:r>
              <a:rPr lang="en-US" sz="2400" dirty="0" smtClean="0"/>
              <a:t>            s=</a:t>
            </a:r>
            <a:r>
              <a:rPr lang="en-US" sz="2400" dirty="0" err="1" smtClean="0"/>
              <a:t>Tinh</a:t>
            </a:r>
            <a:r>
              <a:rPr lang="en-US" sz="2400" dirty="0" smtClean="0"/>
              <a:t>(a, b);</a:t>
            </a:r>
          </a:p>
          <a:p>
            <a:pPr eaLnBrk="1" hangingPunct="1">
              <a:spcBef>
                <a:spcPct val="0"/>
              </a:spcBef>
              <a:buFont typeface="Wingdings" panose="05000000000000000000" pitchFamily="2" charset="2"/>
              <a:buNone/>
            </a:pPr>
            <a:r>
              <a:rPr lang="en-US" sz="2400" dirty="0" smtClean="0"/>
              <a:t>            </a:t>
            </a:r>
            <a:r>
              <a:rPr lang="en-US" sz="2400" dirty="0" err="1" smtClean="0"/>
              <a:t>Console.WriteLine</a:t>
            </a:r>
            <a:r>
              <a:rPr lang="en-US" sz="2400" dirty="0" smtClean="0"/>
              <a:t>(“{0}+{1}={2}”, a, b, s);</a:t>
            </a:r>
          </a:p>
          <a:p>
            <a:pPr eaLnBrk="1" hangingPunct="1">
              <a:spcBef>
                <a:spcPct val="0"/>
              </a:spcBef>
              <a:buFont typeface="Wingdings" panose="05000000000000000000" pitchFamily="2" charset="2"/>
              <a:buNone/>
            </a:pPr>
            <a:r>
              <a:rPr lang="en-US" sz="2400" dirty="0" smtClean="0"/>
              <a:t>        }</a:t>
            </a:r>
          </a:p>
        </p:txBody>
      </p:sp>
      <p:sp>
        <p:nvSpPr>
          <p:cNvPr id="97284"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0E8B915-E991-4E6B-B85F-B26E3FDDA7CD}" type="slidenum">
              <a:rPr lang="en-US" smtClean="0">
                <a:solidFill>
                  <a:schemeClr val="bg1"/>
                </a:solidFill>
                <a:latin typeface="Verdana" panose="020B0604030504040204" pitchFamily="34" charset="0"/>
              </a:rPr>
              <a:pPr/>
              <a:t>91</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628650" y="76200"/>
            <a:ext cx="7886700" cy="1143000"/>
          </a:xfrm>
        </p:spPr>
        <p:txBody>
          <a:bodyPr/>
          <a:lstStyle/>
          <a:p>
            <a:pPr eaLnBrk="1" hangingPunct="1"/>
            <a:r>
              <a:rPr lang="en-US" dirty="0" err="1" smtClean="0"/>
              <a:t>Bài</a:t>
            </a:r>
            <a:r>
              <a:rPr lang="en-US" dirty="0" smtClean="0"/>
              <a:t> </a:t>
            </a:r>
            <a:r>
              <a:rPr lang="en-US" dirty="0" err="1" smtClean="0"/>
              <a:t>tập</a:t>
            </a:r>
            <a:endParaRPr lang="en-US" dirty="0" smtClean="0">
              <a:solidFill>
                <a:schemeClr val="accent1"/>
              </a:solidFill>
            </a:endParaRPr>
          </a:p>
        </p:txBody>
      </p:sp>
      <p:sp>
        <p:nvSpPr>
          <p:cNvPr id="98307"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4ADE7A2-0888-4C2F-BB85-C99338ACFBC8}" type="slidenum">
              <a:rPr lang="en-US" smtClean="0">
                <a:solidFill>
                  <a:schemeClr val="bg1"/>
                </a:solidFill>
                <a:latin typeface="Verdana" panose="020B0604030504040204" pitchFamily="34" charset="0"/>
              </a:rPr>
              <a:pPr/>
              <a:t>92</a:t>
            </a:fld>
            <a:endParaRPr lang="en-US" smtClean="0">
              <a:solidFill>
                <a:schemeClr val="bg1"/>
              </a:solidFill>
              <a:latin typeface="Verdana" panose="020B0604030504040204" pitchFamily="34" charset="0"/>
            </a:endParaRPr>
          </a:p>
        </p:txBody>
      </p:sp>
      <p:sp>
        <p:nvSpPr>
          <p:cNvPr id="98308" name="Rectangle 3"/>
          <p:cNvSpPr>
            <a:spLocks noChangeArrowheads="1"/>
          </p:cNvSpPr>
          <p:nvPr/>
        </p:nvSpPr>
        <p:spPr bwMode="auto">
          <a:xfrm>
            <a:off x="628650" y="1524000"/>
            <a:ext cx="7981950" cy="46166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lnSpc>
                <a:spcPct val="150000"/>
              </a:lnSpc>
              <a:buFont typeface="Wingdings" panose="05000000000000000000" pitchFamily="2" charset="2"/>
              <a:buChar char="§"/>
            </a:pPr>
            <a:r>
              <a:rPr lang="en-US" sz="2800" dirty="0" err="1">
                <a:latin typeface="Times New Roman" panose="02020603050405020304" pitchFamily="18" charset="0"/>
                <a:cs typeface="Times New Roman" panose="02020603050405020304" pitchFamily="18" charset="0"/>
              </a:rPr>
              <a:t>Viết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a:t>
            </a:r>
            <a:r>
              <a:rPr lang="en-US" sz="2800" dirty="0">
                <a:latin typeface="Times New Roman" panose="02020603050405020304" pitchFamily="18" charset="0"/>
                <a:cs typeface="Times New Roman" panose="02020603050405020304" pitchFamily="18" charset="0"/>
              </a:rPr>
              <a:t> vi </a:t>
            </a:r>
            <a:r>
              <a:rPr lang="en-US" sz="2800" dirty="0" err="1">
                <a:latin typeface="Times New Roman" panose="02020603050405020304" pitchFamily="18" charset="0"/>
                <a:cs typeface="Times New Roman" panose="02020603050405020304" pitchFamily="18" charset="0"/>
              </a:rPr>
              <a:t>của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nhật</a:t>
            </a: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eaLnBrk="1" hangingPunct="1">
              <a:lnSpc>
                <a:spcPct val="150000"/>
              </a:lnSpc>
              <a:buFont typeface="Wingdings" panose="05000000000000000000" pitchFamily="2" charset="2"/>
              <a:buChar char="§"/>
            </a:pPr>
            <a:r>
              <a:rPr lang="en-US" sz="2800" dirty="0" err="1">
                <a:latin typeface="Times New Roman" panose="02020603050405020304" pitchFamily="18" charset="0"/>
                <a:cs typeface="Times New Roman" panose="02020603050405020304" pitchFamily="18" charset="0"/>
              </a:rPr>
              <a:t>Viết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a:t>
            </a:r>
            <a:r>
              <a:rPr lang="en-US" sz="2800" dirty="0">
                <a:latin typeface="Times New Roman" panose="02020603050405020304" pitchFamily="18" charset="0"/>
                <a:cs typeface="Times New Roman" panose="02020603050405020304" pitchFamily="18" charset="0"/>
              </a:rPr>
              <a:t> vi </a:t>
            </a:r>
            <a:r>
              <a:rPr lang="en-US" sz="2800" dirty="0" err="1">
                <a:latin typeface="Times New Roman" panose="02020603050405020304" pitchFamily="18" charset="0"/>
                <a:cs typeface="Times New Roman" panose="02020603050405020304" pitchFamily="18" charset="0"/>
              </a:rPr>
              <a:t>hình</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tròn</a:t>
            </a: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eaLnBrk="1" hangingPunct="1">
              <a:lnSpc>
                <a:spcPct val="150000"/>
              </a:lnSpc>
              <a:buFont typeface="Wingdings" panose="05000000000000000000" pitchFamily="2" charset="2"/>
              <a:buChar char="§"/>
            </a:pPr>
            <a:r>
              <a:rPr lang="en-US" sz="2800" dirty="0" err="1">
                <a:latin typeface="Times New Roman" panose="02020603050405020304" pitchFamily="18" charset="0"/>
                <a:cs typeface="Times New Roman" panose="02020603050405020304" pitchFamily="18" charset="0"/>
              </a:rPr>
              <a:t>Nhập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vào</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sô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thực</a:t>
            </a:r>
            <a:r>
              <a:rPr lang="en-US" sz="2800" dirty="0">
                <a:latin typeface="Times New Roman" panose="02020603050405020304" pitchFamily="18" charset="0"/>
                <a:cs typeface="Times New Roman" panose="02020603050405020304" pitchFamily="18" charset="0"/>
              </a:rPr>
              <a:t> a, b, c </a:t>
            </a:r>
            <a:r>
              <a:rPr lang="en-US" sz="2800" dirty="0" err="1">
                <a:latin typeface="Times New Roman" panose="02020603050405020304" pitchFamily="18" charset="0"/>
                <a:cs typeface="Times New Roman" panose="02020603050405020304" pitchFamily="18" charset="0"/>
              </a:rPr>
              <a:t>va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kiểm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chúng</a:t>
            </a:r>
            <a:r>
              <a:rPr lang="en-US" sz="2800" dirty="0">
                <a:latin typeface="Times New Roman" panose="02020603050405020304" pitchFamily="18" charset="0"/>
                <a:cs typeface="Times New Roman" panose="02020603050405020304" pitchFamily="18" charset="0"/>
              </a:rPr>
              <a:t> có </a:t>
            </a:r>
            <a:r>
              <a:rPr lang="en-US" sz="2800" dirty="0" err="1" smtClean="0">
                <a:latin typeface="Times New Roman" panose="02020603050405020304" pitchFamily="18" charset="0"/>
                <a:cs typeface="Times New Roman" panose="02020603050405020304" pitchFamily="18" charset="0"/>
              </a:rPr>
              <a:t>lập</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thành</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cạnh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một</a:t>
            </a:r>
            <a:r>
              <a:rPr lang="en-US" sz="2800" dirty="0">
                <a:latin typeface="Times New Roman" panose="02020603050405020304" pitchFamily="18" charset="0"/>
                <a:cs typeface="Times New Roman" panose="02020603050405020304" pitchFamily="18" charset="0"/>
              </a:rPr>
              <a:t> tam </a:t>
            </a:r>
            <a:r>
              <a:rPr lang="en-US" sz="2800" dirty="0" err="1">
                <a:latin typeface="Times New Roman" panose="02020603050405020304" pitchFamily="18" charset="0"/>
                <a:cs typeface="Times New Roman" panose="02020603050405020304" pitchFamily="18" charset="0"/>
              </a:rPr>
              <a:t>giác</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Nếu</a:t>
            </a:r>
            <a:r>
              <a:rPr lang="en-US" sz="2800" dirty="0">
                <a:latin typeface="Times New Roman" panose="02020603050405020304" pitchFamily="18" charset="0"/>
                <a:cs typeface="Times New Roman" panose="02020603050405020304" pitchFamily="18" charset="0"/>
              </a:rPr>
              <a:t> có </a:t>
            </a:r>
            <a:r>
              <a:rPr lang="en-US" sz="2800" dirty="0" err="1">
                <a:latin typeface="Times New Roman" panose="02020603050405020304" pitchFamily="18" charset="0"/>
                <a:cs typeface="Times New Roman" panose="02020603050405020304" pitchFamily="18" charset="0"/>
              </a:rPr>
              <a:t>hãy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của</a:t>
            </a:r>
            <a:r>
              <a:rPr lang="en-US" sz="2800" dirty="0">
                <a:latin typeface="Times New Roman" panose="02020603050405020304" pitchFamily="18" charset="0"/>
                <a:cs typeface="Times New Roman" panose="02020603050405020304" pitchFamily="18" charset="0"/>
              </a:rPr>
              <a:t> tam </a:t>
            </a:r>
            <a:r>
              <a:rPr lang="en-US" sz="2800" dirty="0" err="1">
                <a:latin typeface="Times New Roman" panose="02020603050405020304" pitchFamily="18" charset="0"/>
                <a:cs typeface="Times New Roman" panose="02020603050405020304" pitchFamily="18" charset="0"/>
              </a:rPr>
              <a:t>giác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va</a:t>
            </a:r>
            <a:r>
              <a:rPr lang="en-US" sz="2800" dirty="0">
                <a:latin typeface="Times New Roman" panose="02020603050405020304" pitchFamily="18" charset="0"/>
                <a:cs typeface="Times New Roman" panose="02020603050405020304" pitchFamily="18" charset="0"/>
              </a:rPr>
              <a:t>̀ in </a:t>
            </a:r>
            <a:r>
              <a:rPr lang="en-US" sz="2800" dirty="0" err="1">
                <a:latin typeface="Times New Roman" panose="02020603050405020304" pitchFamily="18" charset="0"/>
                <a:cs typeface="Times New Roman" panose="02020603050405020304" pitchFamily="18" charset="0"/>
              </a:rPr>
              <a:t>kết</a:t>
            </a:r>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hình</a:t>
            </a:r>
            <a:r>
              <a:rPr lang="en-US" sz="2800"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eaLnBrk="1" hangingPunct="1"/>
            <a:r>
              <a:rPr lang="en-US" dirty="0" err="1" smtClean="0"/>
              <a:t>Bài</a:t>
            </a:r>
            <a:r>
              <a:rPr lang="en-US" dirty="0" smtClean="0"/>
              <a:t> </a:t>
            </a:r>
            <a:r>
              <a:rPr lang="en-US" dirty="0" err="1" smtClean="0"/>
              <a:t>tập</a:t>
            </a:r>
            <a:endParaRPr lang="en-US" dirty="0" smtClean="0">
              <a:solidFill>
                <a:schemeClr val="accent1"/>
              </a:solidFill>
            </a:endParaRPr>
          </a:p>
        </p:txBody>
      </p:sp>
      <p:sp>
        <p:nvSpPr>
          <p:cNvPr id="100355"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33B0EE1-2CC5-4F89-BC08-61664624D7E5}" type="slidenum">
              <a:rPr lang="en-US" smtClean="0">
                <a:solidFill>
                  <a:schemeClr val="bg1"/>
                </a:solidFill>
                <a:latin typeface="Verdana" panose="020B0604030504040204" pitchFamily="34" charset="0"/>
              </a:rPr>
              <a:pPr/>
              <a:t>93</a:t>
            </a:fld>
            <a:endParaRPr lang="en-US" smtClean="0">
              <a:solidFill>
                <a:schemeClr val="bg1"/>
              </a:solidFill>
              <a:latin typeface="Verdana" panose="020B0604030504040204" pitchFamily="34" charset="0"/>
            </a:endParaRPr>
          </a:p>
        </p:txBody>
      </p:sp>
      <p:sp>
        <p:nvSpPr>
          <p:cNvPr id="100356" name="Rectangle 3"/>
          <p:cNvSpPr>
            <a:spLocks noChangeArrowheads="1"/>
          </p:cNvSpPr>
          <p:nvPr/>
        </p:nvSpPr>
        <p:spPr bwMode="auto">
          <a:xfrm>
            <a:off x="628650" y="1442621"/>
            <a:ext cx="7886700" cy="52629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457200" indent="-457200" algn="just" eaLnBrk="1" hangingPunct="1">
              <a:lnSpc>
                <a:spcPct val="150000"/>
              </a:lnSpc>
              <a:buFont typeface="Wingdings" panose="05000000000000000000" pitchFamily="2" charset="2"/>
              <a:buChar char="§"/>
            </a:pPr>
            <a:r>
              <a:rPr lang="en-US" sz="2800" dirty="0" err="1"/>
              <a:t>Viết</a:t>
            </a:r>
            <a:r>
              <a:rPr lang="en-US" sz="2800" dirty="0"/>
              <a:t> </a:t>
            </a:r>
            <a:r>
              <a:rPr lang="en-US" sz="2800" dirty="0" err="1"/>
              <a:t>chương</a:t>
            </a:r>
            <a:r>
              <a:rPr lang="en-US" sz="2800" dirty="0"/>
              <a:t> </a:t>
            </a:r>
            <a:r>
              <a:rPr lang="en-US" sz="2800" dirty="0" err="1"/>
              <a:t>trình</a:t>
            </a:r>
            <a:r>
              <a:rPr lang="en-US" sz="2800" dirty="0"/>
              <a:t> </a:t>
            </a:r>
            <a:r>
              <a:rPr lang="en-US" sz="2800" dirty="0" err="1"/>
              <a:t>nhập</a:t>
            </a:r>
            <a:r>
              <a:rPr lang="en-US" sz="2800" dirty="0"/>
              <a:t> 2 </a:t>
            </a:r>
            <a:r>
              <a:rPr lang="en-US" sz="2800" dirty="0" err="1"/>
              <a:t>sô</a:t>
            </a:r>
            <a:r>
              <a:rPr lang="en-US" sz="2800" dirty="0"/>
              <a:t>́ </a:t>
            </a:r>
            <a:r>
              <a:rPr lang="en-US" sz="2800" dirty="0" err="1"/>
              <a:t>nguyên</a:t>
            </a:r>
            <a:r>
              <a:rPr lang="en-US" sz="2800" dirty="0"/>
              <a:t> </a:t>
            </a:r>
            <a:r>
              <a:rPr lang="en-US" sz="2800" dirty="0" err="1"/>
              <a:t>dương</a:t>
            </a:r>
            <a:r>
              <a:rPr lang="en-US" sz="2800" dirty="0"/>
              <a:t> a, b. </a:t>
            </a:r>
            <a:r>
              <a:rPr lang="en-US" sz="2800" dirty="0" err="1"/>
              <a:t>Tìm</a:t>
            </a:r>
            <a:r>
              <a:rPr lang="en-US" sz="2800" dirty="0"/>
              <a:t> USCLN </a:t>
            </a:r>
            <a:r>
              <a:rPr lang="en-US" sz="2800" dirty="0" smtClean="0"/>
              <a:t>&amp; BSCNN.</a:t>
            </a:r>
            <a:endParaRPr lang="en-US" sz="2800" dirty="0"/>
          </a:p>
          <a:p>
            <a:pPr marL="457200" indent="-457200" algn="just" eaLnBrk="1" hangingPunct="1">
              <a:lnSpc>
                <a:spcPct val="150000"/>
              </a:lnSpc>
              <a:buFont typeface="Wingdings" panose="05000000000000000000" pitchFamily="2" charset="2"/>
              <a:buChar char="§"/>
            </a:pPr>
            <a:r>
              <a:rPr lang="vi-VN" sz="2800" dirty="0" smtClean="0"/>
              <a:t>Viết </a:t>
            </a:r>
            <a:r>
              <a:rPr lang="vi-VN" sz="2800" dirty="0"/>
              <a:t>chương trình nhập số nguyên dương n, tính tổng các ước số của n. </a:t>
            </a:r>
          </a:p>
          <a:p>
            <a:pPr algn="just" eaLnBrk="1" hangingPunct="1">
              <a:lnSpc>
                <a:spcPct val="150000"/>
              </a:lnSpc>
              <a:buFont typeface="Wingdings" panose="05000000000000000000" pitchFamily="2" charset="2"/>
              <a:buNone/>
            </a:pPr>
            <a:r>
              <a:rPr lang="vi-VN" sz="2800" dirty="0"/>
              <a:t>	Ví dụ: Nhập n=6	 </a:t>
            </a:r>
          </a:p>
          <a:p>
            <a:pPr algn="just" eaLnBrk="1" hangingPunct="1">
              <a:lnSpc>
                <a:spcPct val="150000"/>
              </a:lnSpc>
              <a:buFont typeface="Wingdings" panose="05000000000000000000" pitchFamily="2" charset="2"/>
              <a:buNone/>
            </a:pPr>
            <a:r>
              <a:rPr lang="en-US" sz="2800" dirty="0"/>
              <a:t>	</a:t>
            </a:r>
            <a:r>
              <a:rPr lang="vi-VN" sz="2800" dirty="0"/>
              <a:t>Tổng các ước số từ 1 đến n: 1+2+3+6=12.</a:t>
            </a:r>
          </a:p>
          <a:p>
            <a:pPr marL="514350" indent="-514350" algn="just" eaLnBrk="1" hangingPunct="1">
              <a:lnSpc>
                <a:spcPct val="150000"/>
              </a:lnSpc>
              <a:buFont typeface="Wingdings" panose="05000000000000000000" pitchFamily="2" charset="2"/>
              <a:buChar char="§"/>
            </a:pPr>
            <a:r>
              <a:rPr lang="vi-VN" sz="2800" dirty="0" smtClean="0"/>
              <a:t>Nhập </a:t>
            </a:r>
            <a:r>
              <a:rPr lang="vi-VN" sz="2800" dirty="0"/>
              <a:t>vào giờ, phút, giây. Kiểm tra xem giờ, phút, giây đó có hợp lệ hay không? </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r>
              <a:rPr lang="en-US" smtClean="0"/>
              <a:t>Thao tác trên Console</a:t>
            </a:r>
            <a:endParaRPr lang="en-US" smtClean="0">
              <a:solidFill>
                <a:schemeClr val="accent1"/>
              </a:solidFill>
            </a:endParaRPr>
          </a:p>
        </p:txBody>
      </p:sp>
      <p:sp>
        <p:nvSpPr>
          <p:cNvPr id="25" name="Content Placeholder 2"/>
          <p:cNvSpPr>
            <a:spLocks noGrp="1"/>
          </p:cNvSpPr>
          <p:nvPr>
            <p:ph idx="1"/>
          </p:nvPr>
        </p:nvSpPr>
        <p:spPr>
          <a:xfrm>
            <a:off x="628650" y="1690688"/>
            <a:ext cx="7886700" cy="4478337"/>
          </a:xfrm>
        </p:spPr>
        <p:txBody>
          <a:bodyPr rtlCol="0">
            <a:noAutofit/>
          </a:bodyPr>
          <a:lstStyle/>
          <a:p>
            <a:pPr marL="422910" indent="-457200" algn="just" eaLnBrk="1" fontAlgn="auto" hangingPunct="1">
              <a:lnSpc>
                <a:spcPct val="150000"/>
              </a:lnSpc>
              <a:spcAft>
                <a:spcPts val="0"/>
              </a:spcAft>
              <a:defRPr/>
            </a:pPr>
            <a:r>
              <a:rPr lang="en-US" dirty="0" err="1" smtClean="0"/>
              <a:t>Các</a:t>
            </a:r>
            <a:r>
              <a:rPr lang="en-US" dirty="0" smtClean="0"/>
              <a:t> </a:t>
            </a:r>
            <a:r>
              <a:rPr lang="en-US" dirty="0" err="1" smtClean="0"/>
              <a:t>ứng</a:t>
            </a:r>
            <a:r>
              <a:rPr lang="en-US" dirty="0" smtClean="0"/>
              <a:t> </a:t>
            </a:r>
            <a:r>
              <a:rPr lang="en-US" dirty="0" err="1" smtClean="0"/>
              <a:t>dụng</a:t>
            </a:r>
            <a:r>
              <a:rPr lang="en-US" dirty="0" smtClean="0"/>
              <a:t> Console </a:t>
            </a:r>
            <a:r>
              <a:rPr lang="en-US" dirty="0" err="1" smtClean="0"/>
              <a:t>là</a:t>
            </a:r>
            <a:r>
              <a:rPr lang="en-US" dirty="0" smtClean="0"/>
              <a:t> </a:t>
            </a:r>
            <a:r>
              <a:rPr lang="en-US" dirty="0" err="1" smtClean="0"/>
              <a:t>môi</a:t>
            </a:r>
            <a:r>
              <a:rPr lang="en-US" dirty="0" smtClean="0"/>
              <a:t> </a:t>
            </a:r>
            <a:r>
              <a:rPr lang="en-US" dirty="0" err="1" smtClean="0"/>
              <a:t>trường</a:t>
            </a:r>
            <a:r>
              <a:rPr lang="en-US" dirty="0" smtClean="0"/>
              <a:t> </a:t>
            </a:r>
            <a:r>
              <a:rPr lang="en-US" dirty="0" err="1" smtClean="0"/>
              <a:t>tốt</a:t>
            </a:r>
            <a:r>
              <a:rPr lang="en-US" dirty="0" smtClean="0"/>
              <a:t> </a:t>
            </a:r>
            <a:r>
              <a:rPr lang="en-US" dirty="0" err="1" smtClean="0"/>
              <a:t>cho</a:t>
            </a:r>
            <a:r>
              <a:rPr lang="en-US" dirty="0" smtClean="0"/>
              <a:t> </a:t>
            </a:r>
            <a:r>
              <a:rPr lang="en-US" dirty="0" err="1" smtClean="0"/>
              <a:t>những</a:t>
            </a:r>
            <a:r>
              <a:rPr lang="en-US" dirty="0" smtClean="0"/>
              <a:t> </a:t>
            </a:r>
            <a:r>
              <a:rPr lang="en-US" dirty="0" err="1" smtClean="0"/>
              <a:t>người</a:t>
            </a:r>
            <a:r>
              <a:rPr lang="en-US" dirty="0" smtClean="0"/>
              <a:t> </a:t>
            </a:r>
            <a:r>
              <a:rPr lang="en-US" dirty="0" err="1" smtClean="0"/>
              <a:t>mới</a:t>
            </a:r>
            <a:r>
              <a:rPr lang="en-US" dirty="0" smtClean="0"/>
              <a:t> </a:t>
            </a:r>
            <a:r>
              <a:rPr lang="en-US" dirty="0" err="1" smtClean="0"/>
              <a:t>bắt</a:t>
            </a:r>
            <a:r>
              <a:rPr lang="en-US" dirty="0" smtClean="0"/>
              <a:t> </a:t>
            </a:r>
            <a:r>
              <a:rPr lang="en-US" dirty="0" err="1" smtClean="0"/>
              <a:t>đầu</a:t>
            </a:r>
            <a:r>
              <a:rPr lang="en-US" dirty="0" smtClean="0"/>
              <a:t> </a:t>
            </a:r>
            <a:r>
              <a:rPr lang="en-US" dirty="0" err="1" smtClean="0"/>
              <a:t>học</a:t>
            </a:r>
            <a:r>
              <a:rPr lang="en-US" dirty="0" smtClean="0"/>
              <a:t> </a:t>
            </a:r>
            <a:r>
              <a:rPr lang="en-US" dirty="0" err="1" smtClean="0"/>
              <a:t>lập</a:t>
            </a:r>
            <a:r>
              <a:rPr lang="en-US" dirty="0" smtClean="0"/>
              <a:t> </a:t>
            </a:r>
            <a:r>
              <a:rPr lang="en-US" dirty="0" err="1" smtClean="0"/>
              <a:t>trình</a:t>
            </a:r>
            <a:r>
              <a:rPr lang="en-US" dirty="0" smtClean="0"/>
              <a:t> </a:t>
            </a:r>
            <a:r>
              <a:rPr lang="en-US" dirty="0" err="1" smtClean="0"/>
              <a:t>và</a:t>
            </a:r>
            <a:r>
              <a:rPr lang="en-US" dirty="0" smtClean="0"/>
              <a:t> </a:t>
            </a:r>
            <a:r>
              <a:rPr lang="en-US" dirty="0" err="1" smtClean="0"/>
              <a:t>giải</a:t>
            </a:r>
            <a:r>
              <a:rPr lang="en-US" dirty="0" smtClean="0"/>
              <a:t> </a:t>
            </a:r>
            <a:r>
              <a:rPr lang="en-US" dirty="0" err="1" smtClean="0"/>
              <a:t>thuật</a:t>
            </a:r>
            <a:r>
              <a:rPr lang="en-US" dirty="0" smtClean="0"/>
              <a:t>.</a:t>
            </a:r>
          </a:p>
          <a:p>
            <a:pPr marL="422910" indent="-457200" algn="just" eaLnBrk="1" fontAlgn="auto" hangingPunct="1">
              <a:lnSpc>
                <a:spcPct val="150000"/>
              </a:lnSpc>
              <a:spcAft>
                <a:spcPts val="0"/>
              </a:spcAft>
              <a:defRPr/>
            </a:pPr>
            <a:r>
              <a:rPr lang="en-US" dirty="0" err="1" smtClean="0"/>
              <a:t>Các</a:t>
            </a:r>
            <a:r>
              <a:rPr lang="en-US" dirty="0" smtClean="0"/>
              <a:t> </a:t>
            </a:r>
            <a:r>
              <a:rPr lang="en-US" dirty="0" err="1" smtClean="0"/>
              <a:t>ứng</a:t>
            </a:r>
            <a:r>
              <a:rPr lang="en-US" dirty="0" smtClean="0"/>
              <a:t> </a:t>
            </a:r>
            <a:r>
              <a:rPr lang="en-US" dirty="0" err="1" smtClean="0"/>
              <a:t>dụng</a:t>
            </a:r>
            <a:r>
              <a:rPr lang="en-US" dirty="0" smtClean="0"/>
              <a:t> Console </a:t>
            </a:r>
            <a:r>
              <a:rPr lang="en-US" dirty="0" err="1" smtClean="0"/>
              <a:t>chạy</a:t>
            </a:r>
            <a:r>
              <a:rPr lang="en-US" dirty="0" smtClean="0"/>
              <a:t> </a:t>
            </a:r>
            <a:r>
              <a:rPr lang="en-US" dirty="0" err="1" smtClean="0"/>
              <a:t>trên</a:t>
            </a:r>
            <a:r>
              <a:rPr lang="en-US" dirty="0" smtClean="0"/>
              <a:t> </a:t>
            </a:r>
            <a:r>
              <a:rPr lang="en-US" dirty="0" err="1" smtClean="0"/>
              <a:t>môi</a:t>
            </a:r>
            <a:r>
              <a:rPr lang="en-US" dirty="0" smtClean="0"/>
              <a:t> </a:t>
            </a:r>
            <a:r>
              <a:rPr lang="en-US" dirty="0" err="1" smtClean="0"/>
              <a:t>trường</a:t>
            </a:r>
            <a:r>
              <a:rPr lang="en-US" dirty="0" smtClean="0"/>
              <a:t> DOS, </a:t>
            </a:r>
            <a:r>
              <a:rPr lang="en-US" dirty="0" err="1" smtClean="0"/>
              <a:t>và</a:t>
            </a:r>
            <a:r>
              <a:rPr lang="en-US" dirty="0" smtClean="0"/>
              <a:t> </a:t>
            </a:r>
            <a:r>
              <a:rPr lang="en-US" dirty="0" err="1" smtClean="0"/>
              <a:t>có</a:t>
            </a:r>
            <a:r>
              <a:rPr lang="en-US" dirty="0" smtClean="0"/>
              <a:t> </a:t>
            </a:r>
            <a:r>
              <a:rPr lang="en-US" dirty="0" err="1" smtClean="0"/>
              <a:t>giao</a:t>
            </a:r>
            <a:r>
              <a:rPr lang="en-US" dirty="0" smtClean="0"/>
              <a:t> </a:t>
            </a:r>
            <a:r>
              <a:rPr lang="en-US" dirty="0" err="1" smtClean="0"/>
              <a:t>diện</a:t>
            </a:r>
            <a:r>
              <a:rPr lang="en-US" dirty="0" smtClean="0"/>
              <a:t> </a:t>
            </a:r>
            <a:r>
              <a:rPr lang="en-US" dirty="0" err="1" smtClean="0"/>
              <a:t>dòng</a:t>
            </a:r>
            <a:r>
              <a:rPr lang="en-US" dirty="0" smtClean="0"/>
              <a:t> </a:t>
            </a:r>
            <a:r>
              <a:rPr lang="en-US" dirty="0" err="1" smtClean="0"/>
              <a:t>lệnh</a:t>
            </a:r>
            <a:r>
              <a:rPr lang="en-US" dirty="0" smtClean="0"/>
              <a:t>.</a:t>
            </a:r>
          </a:p>
          <a:p>
            <a:pPr marL="422910" indent="-457200" algn="just" eaLnBrk="1" fontAlgn="auto" hangingPunct="1">
              <a:lnSpc>
                <a:spcPct val="150000"/>
              </a:lnSpc>
              <a:spcAft>
                <a:spcPts val="0"/>
              </a:spcAft>
              <a:defRPr/>
            </a:pPr>
            <a:r>
              <a:rPr lang="en-US" dirty="0" err="1" smtClean="0"/>
              <a:t>Sử</a:t>
            </a:r>
            <a:r>
              <a:rPr lang="en-US" dirty="0" smtClean="0"/>
              <a:t> </a:t>
            </a:r>
            <a:r>
              <a:rPr lang="en-US" dirty="0" err="1" smtClean="0"/>
              <a:t>dụng</a:t>
            </a:r>
            <a:r>
              <a:rPr lang="en-US" dirty="0" smtClean="0"/>
              <a:t>: </a:t>
            </a:r>
            <a:r>
              <a:rPr lang="en-US" b="1" i="1" dirty="0" smtClean="0">
                <a:solidFill>
                  <a:srgbClr val="002060"/>
                </a:solidFill>
              </a:rPr>
              <a:t>Console.&lt;</a:t>
            </a:r>
            <a:r>
              <a:rPr lang="en-US" b="1" i="1" dirty="0" err="1" smtClean="0">
                <a:solidFill>
                  <a:srgbClr val="002060"/>
                </a:solidFill>
              </a:rPr>
              <a:t>tên</a:t>
            </a:r>
            <a:r>
              <a:rPr lang="en-US" b="1" i="1" dirty="0" smtClean="0">
                <a:solidFill>
                  <a:srgbClr val="002060"/>
                </a:solidFill>
              </a:rPr>
              <a:t> </a:t>
            </a:r>
            <a:r>
              <a:rPr lang="en-US" b="1" i="1" dirty="0" err="1" smtClean="0">
                <a:solidFill>
                  <a:srgbClr val="002060"/>
                </a:solidFill>
              </a:rPr>
              <a:t>thao</a:t>
            </a:r>
            <a:r>
              <a:rPr lang="en-US" b="1" i="1" dirty="0" smtClean="0">
                <a:solidFill>
                  <a:srgbClr val="002060"/>
                </a:solidFill>
              </a:rPr>
              <a:t> </a:t>
            </a:r>
            <a:r>
              <a:rPr lang="en-US" b="1" i="1" dirty="0" err="1" smtClean="0">
                <a:solidFill>
                  <a:srgbClr val="002060"/>
                </a:solidFill>
              </a:rPr>
              <a:t>tác</a:t>
            </a:r>
            <a:r>
              <a:rPr lang="en-US" b="1" i="1" dirty="0" smtClean="0">
                <a:solidFill>
                  <a:srgbClr val="002060"/>
                </a:solidFill>
              </a:rPr>
              <a:t>&gt;</a:t>
            </a:r>
            <a:endParaRPr lang="vi-VN" b="1" i="1" dirty="0">
              <a:solidFill>
                <a:srgbClr val="002060"/>
              </a:solidFill>
            </a:endParaRPr>
          </a:p>
        </p:txBody>
      </p:sp>
      <p:sp>
        <p:nvSpPr>
          <p:cNvPr id="101380"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0754A1E-4443-40A4-A68E-F21C53F62FBF}" type="slidenum">
              <a:rPr lang="en-US" smtClean="0">
                <a:solidFill>
                  <a:schemeClr val="bg1"/>
                </a:solidFill>
                <a:latin typeface="Verdana" panose="020B0604030504040204" pitchFamily="34" charset="0"/>
              </a:rPr>
              <a:pPr/>
              <a:t>94</a:t>
            </a:fld>
            <a:endParaRPr lang="en-US" smtClean="0">
              <a:solidFill>
                <a:schemeClr val="bg1"/>
              </a:solidFill>
              <a:latin typeface="Verdana" panose="020B0604030504040204" pitchFamily="34" charset="0"/>
            </a:endParaRPr>
          </a:p>
        </p:txBody>
      </p:sp>
      <p:sp>
        <p:nvSpPr>
          <p:cNvPr id="101381"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eaLnBrk="1" hangingPunct="1"/>
            <a:r>
              <a:rPr lang="en-US" dirty="0" err="1" smtClean="0"/>
              <a:t>Thao</a:t>
            </a:r>
            <a:r>
              <a:rPr lang="en-US" dirty="0" smtClean="0"/>
              <a:t> </a:t>
            </a:r>
            <a:r>
              <a:rPr lang="en-US" dirty="0" err="1" smtClean="0"/>
              <a:t>tác</a:t>
            </a:r>
            <a:r>
              <a:rPr lang="en-US" dirty="0" smtClean="0"/>
              <a:t> </a:t>
            </a:r>
            <a:r>
              <a:rPr lang="en-US" dirty="0" err="1" smtClean="0"/>
              <a:t>trên</a:t>
            </a:r>
            <a:r>
              <a:rPr lang="en-US" dirty="0" smtClean="0"/>
              <a:t> Console</a:t>
            </a:r>
            <a:endParaRPr lang="en-US" dirty="0" smtClean="0">
              <a:solidFill>
                <a:schemeClr val="accent1"/>
              </a:solidFill>
            </a:endParaRPr>
          </a:p>
        </p:txBody>
      </p:sp>
      <p:sp>
        <p:nvSpPr>
          <p:cNvPr id="102403"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EBD2816-55B9-4A99-B48C-9AEF4C8123AF}" type="slidenum">
              <a:rPr lang="en-US" smtClean="0">
                <a:solidFill>
                  <a:schemeClr val="bg1"/>
                </a:solidFill>
                <a:latin typeface="Verdana" panose="020B0604030504040204" pitchFamily="34" charset="0"/>
              </a:rPr>
              <a:pPr/>
              <a:t>95</a:t>
            </a:fld>
            <a:endParaRPr lang="en-US" smtClean="0">
              <a:solidFill>
                <a:schemeClr val="bg1"/>
              </a:solidFill>
              <a:latin typeface="Verdana" panose="020B0604030504040204" pitchFamily="34" charset="0"/>
            </a:endParaRPr>
          </a:p>
        </p:txBody>
      </p:sp>
      <p:graphicFrame>
        <p:nvGraphicFramePr>
          <p:cNvPr id="102404" name="Object 3"/>
          <p:cNvGraphicFramePr>
            <a:graphicFrameLocks noChangeAspect="1"/>
          </p:cNvGraphicFramePr>
          <p:nvPr>
            <p:extLst>
              <p:ext uri="{D42A27DB-BD31-4B8C-83A1-F6EECF244321}">
                <p14:modId xmlns="" xmlns:p14="http://schemas.microsoft.com/office/powerpoint/2010/main" val="3607399437"/>
              </p:ext>
            </p:extLst>
          </p:nvPr>
        </p:nvGraphicFramePr>
        <p:xfrm>
          <a:off x="457200" y="1371600"/>
          <a:ext cx="8058150" cy="5279596"/>
        </p:xfrm>
        <a:graphic>
          <a:graphicData uri="http://schemas.openxmlformats.org/presentationml/2006/ole">
            <p:oleObj spid="_x0000_s102461" name="Visio" r:id="rId3" imgW="2854600" imgH="1869602" progId="">
              <p:embed/>
            </p:oleObj>
          </a:graphicData>
        </a:graphic>
      </p:graphicFrame>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r>
              <a:rPr lang="en-US" dirty="0" smtClean="0"/>
              <a:t>Di </a:t>
            </a:r>
            <a:r>
              <a:rPr lang="en-US" dirty="0" err="1" smtClean="0"/>
              <a:t>chuyển</a:t>
            </a:r>
            <a:r>
              <a:rPr lang="en-US" dirty="0" smtClean="0"/>
              <a:t> </a:t>
            </a:r>
            <a:r>
              <a:rPr lang="en-US" dirty="0" err="1" smtClean="0"/>
              <a:t>dấu</a:t>
            </a:r>
            <a:r>
              <a:rPr lang="en-US" dirty="0" smtClean="0"/>
              <a:t> </a:t>
            </a:r>
            <a:r>
              <a:rPr lang="en-US" dirty="0" err="1" smtClean="0"/>
              <a:t>nháy</a:t>
            </a:r>
            <a:endParaRPr lang="en-US" dirty="0" smtClean="0">
              <a:solidFill>
                <a:schemeClr val="accent1"/>
              </a:solidFill>
            </a:endParaRPr>
          </a:p>
        </p:txBody>
      </p:sp>
      <p:sp>
        <p:nvSpPr>
          <p:cNvPr id="25" name="Content Placeholder 2"/>
          <p:cNvSpPr>
            <a:spLocks noGrp="1"/>
          </p:cNvSpPr>
          <p:nvPr>
            <p:ph idx="1"/>
          </p:nvPr>
        </p:nvSpPr>
        <p:spPr>
          <a:xfrm>
            <a:off x="628650" y="1690688"/>
            <a:ext cx="7905750" cy="4478337"/>
          </a:xfrm>
        </p:spPr>
        <p:txBody>
          <a:bodyPr rtlCol="0">
            <a:noAutofit/>
          </a:bodyPr>
          <a:lstStyle/>
          <a:p>
            <a:pPr marL="0" indent="0" eaLnBrk="1" fontAlgn="auto" hangingPunct="1">
              <a:lnSpc>
                <a:spcPct val="150000"/>
              </a:lnSpc>
              <a:spcAft>
                <a:spcPts val="0"/>
              </a:spcAft>
              <a:buNone/>
              <a:defRPr/>
            </a:pPr>
            <a:r>
              <a:rPr lang="en-US" i="1" dirty="0" err="1" smtClean="0"/>
              <a:t>Console.SetCursorPosition</a:t>
            </a:r>
            <a:r>
              <a:rPr lang="en-US" i="1" dirty="0" smtClean="0"/>
              <a:t>(</a:t>
            </a:r>
            <a:r>
              <a:rPr lang="en-US" i="1" dirty="0" err="1" smtClean="0"/>
              <a:t>cột</a:t>
            </a:r>
            <a:r>
              <a:rPr lang="en-US" i="1" dirty="0"/>
              <a:t>, </a:t>
            </a:r>
            <a:r>
              <a:rPr lang="en-US" i="1" dirty="0" err="1"/>
              <a:t>dòng</a:t>
            </a:r>
            <a:r>
              <a:rPr lang="en-US" i="1" dirty="0"/>
              <a:t>);</a:t>
            </a:r>
            <a:endParaRPr lang="en-US" dirty="0" smtClean="0"/>
          </a:p>
          <a:p>
            <a:pPr marL="0" indent="0" eaLnBrk="1" fontAlgn="auto" hangingPunct="1">
              <a:lnSpc>
                <a:spcPct val="150000"/>
              </a:lnSpc>
              <a:spcAft>
                <a:spcPts val="0"/>
              </a:spcAft>
              <a:buNone/>
              <a:defRPr/>
            </a:pPr>
            <a:r>
              <a:rPr lang="en-US" dirty="0" smtClean="0"/>
              <a:t>VD:</a:t>
            </a:r>
            <a:r>
              <a:rPr lang="vi-VN" dirty="0" smtClean="0"/>
              <a:t> </a:t>
            </a:r>
            <a:r>
              <a:rPr lang="vi-VN" dirty="0"/>
              <a:t>Xuất chuỗi Hello vị trí dòng 20 và cột 10 </a:t>
            </a:r>
          </a:p>
          <a:p>
            <a:pPr marL="0" indent="0" eaLnBrk="1" fontAlgn="auto" hangingPunct="1">
              <a:lnSpc>
                <a:spcPct val="150000"/>
              </a:lnSpc>
              <a:spcAft>
                <a:spcPts val="0"/>
              </a:spcAft>
              <a:buFont typeface="Wingdings" panose="05000000000000000000" pitchFamily="2" charset="2"/>
              <a:buNone/>
              <a:defRPr/>
            </a:pPr>
            <a:r>
              <a:rPr lang="vi-VN" dirty="0"/>
              <a:t>	Console.SetCursorPosition(10, 20);</a:t>
            </a:r>
          </a:p>
          <a:p>
            <a:pPr marL="0" indent="0" eaLnBrk="1" fontAlgn="auto" hangingPunct="1">
              <a:lnSpc>
                <a:spcPct val="150000"/>
              </a:lnSpc>
              <a:spcAft>
                <a:spcPts val="0"/>
              </a:spcAft>
              <a:buFont typeface="Wingdings" panose="05000000000000000000" pitchFamily="2" charset="2"/>
              <a:buNone/>
              <a:defRPr/>
            </a:pPr>
            <a:r>
              <a:rPr lang="vi-VN" dirty="0"/>
              <a:t>	Console.Write(“Hello</a:t>
            </a:r>
            <a:r>
              <a:rPr lang="vi-VN" dirty="0" smtClean="0"/>
              <a:t>”);</a:t>
            </a:r>
            <a:endParaRPr lang="vi-VN" dirty="0"/>
          </a:p>
        </p:txBody>
      </p:sp>
      <p:sp>
        <p:nvSpPr>
          <p:cNvPr id="103428"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5AE8A5B-CCEA-406C-994C-175D1BACB388}" type="slidenum">
              <a:rPr lang="en-US" smtClean="0">
                <a:solidFill>
                  <a:schemeClr val="bg1"/>
                </a:solidFill>
                <a:latin typeface="Verdana" panose="020B0604030504040204" pitchFamily="34" charset="0"/>
              </a:rPr>
              <a:pPr/>
              <a:t>96</a:t>
            </a:fld>
            <a:endParaRPr lang="en-US" smtClean="0">
              <a:solidFill>
                <a:schemeClr val="bg1"/>
              </a:solidFill>
              <a:latin typeface="Verdana" panose="020B0604030504040204" pitchFamily="34" charset="0"/>
            </a:endParaRPr>
          </a:p>
        </p:txBody>
      </p:sp>
      <p:sp>
        <p:nvSpPr>
          <p:cNvPr id="103429"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hangingPunct="1"/>
            <a:r>
              <a:rPr lang="en-US" smtClean="0"/>
              <a:t>Lấy số ngẫu nhiên</a:t>
            </a:r>
            <a:endParaRPr lang="en-US" smtClean="0">
              <a:solidFill>
                <a:schemeClr val="accent1"/>
              </a:solidFill>
            </a:endParaRPr>
          </a:p>
        </p:txBody>
      </p:sp>
      <p:sp>
        <p:nvSpPr>
          <p:cNvPr id="25" name="Content Placeholder 2"/>
          <p:cNvSpPr>
            <a:spLocks noGrp="1"/>
          </p:cNvSpPr>
          <p:nvPr>
            <p:ph idx="1"/>
          </p:nvPr>
        </p:nvSpPr>
        <p:spPr>
          <a:xfrm>
            <a:off x="628650" y="1690688"/>
            <a:ext cx="7296150" cy="823912"/>
          </a:xfrm>
        </p:spPr>
        <p:txBody>
          <a:bodyPr rtlCol="0">
            <a:normAutofit/>
          </a:bodyPr>
          <a:lstStyle/>
          <a:p>
            <a:pPr marL="0" indent="0" eaLnBrk="1" fontAlgn="auto" hangingPunct="1">
              <a:lnSpc>
                <a:spcPct val="150000"/>
              </a:lnSpc>
              <a:spcAft>
                <a:spcPts val="0"/>
              </a:spcAft>
              <a:buNone/>
              <a:defRPr/>
            </a:pPr>
            <a:r>
              <a:rPr lang="en-US" dirty="0" err="1" smtClean="0"/>
              <a:t>Sử</a:t>
            </a:r>
            <a:r>
              <a:rPr lang="en-US" dirty="0" smtClean="0"/>
              <a:t> </a:t>
            </a:r>
            <a:r>
              <a:rPr lang="en-US" dirty="0" err="1" smtClean="0"/>
              <a:t>dụng</a:t>
            </a:r>
            <a:r>
              <a:rPr lang="en-US" dirty="0" smtClean="0"/>
              <a:t> </a:t>
            </a:r>
            <a:r>
              <a:rPr lang="en-US" dirty="0" err="1" smtClean="0"/>
              <a:t>lớp</a:t>
            </a:r>
            <a:r>
              <a:rPr lang="en-US" dirty="0" smtClean="0"/>
              <a:t> Random</a:t>
            </a:r>
          </a:p>
        </p:txBody>
      </p:sp>
      <p:sp>
        <p:nvSpPr>
          <p:cNvPr id="104452"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DA291BC-E864-4DDC-8F7B-E5D84A5FD4AC}" type="slidenum">
              <a:rPr lang="en-US" smtClean="0">
                <a:solidFill>
                  <a:schemeClr val="bg1"/>
                </a:solidFill>
                <a:latin typeface="Verdana" panose="020B0604030504040204" pitchFamily="34" charset="0"/>
              </a:rPr>
              <a:pPr/>
              <a:t>97</a:t>
            </a:fld>
            <a:endParaRPr lang="en-US" smtClean="0">
              <a:solidFill>
                <a:schemeClr val="bg1"/>
              </a:solidFill>
              <a:latin typeface="Verdana" panose="020B0604030504040204" pitchFamily="34" charset="0"/>
            </a:endParaRPr>
          </a:p>
        </p:txBody>
      </p:sp>
      <p:sp>
        <p:nvSpPr>
          <p:cNvPr id="10445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graphicFrame>
        <p:nvGraphicFramePr>
          <p:cNvPr id="6" name="Content Placeholder 4"/>
          <p:cNvGraphicFramePr>
            <a:graphicFrameLocks/>
          </p:cNvGraphicFramePr>
          <p:nvPr>
            <p:extLst>
              <p:ext uri="{D42A27DB-BD31-4B8C-83A1-F6EECF244321}">
                <p14:modId xmlns="" xmlns:p14="http://schemas.microsoft.com/office/powerpoint/2010/main" val="4079085256"/>
              </p:ext>
            </p:extLst>
          </p:nvPr>
        </p:nvGraphicFramePr>
        <p:xfrm>
          <a:off x="914400" y="2743200"/>
          <a:ext cx="7391400" cy="3766310"/>
        </p:xfrm>
        <a:graphic>
          <a:graphicData uri="http://schemas.openxmlformats.org/drawingml/2006/table">
            <a:tbl>
              <a:tblPr firstRow="1" firstCol="1" bandRow="1">
                <a:tableStyleId>{5940675A-B579-460E-94D1-54222C63F5DA}</a:tableStyleId>
              </a:tblPr>
              <a:tblGrid>
                <a:gridCol w="3276600"/>
                <a:gridCol w="4114800"/>
              </a:tblGrid>
              <a:tr h="375922">
                <a:tc>
                  <a:txBody>
                    <a:bodyPr/>
                    <a:lstStyle/>
                    <a:p>
                      <a:pPr marL="0" marR="0" algn="ctr">
                        <a:lnSpc>
                          <a:spcPct val="115000"/>
                        </a:lnSpc>
                        <a:spcBef>
                          <a:spcPts val="0"/>
                        </a:spcBef>
                        <a:spcAft>
                          <a:spcPts val="0"/>
                        </a:spcAft>
                      </a:pPr>
                      <a:r>
                        <a:rPr lang="en-US" sz="3200" dirty="0" err="1">
                          <a:effectLst/>
                          <a:latin typeface="Times New Roman" panose="02020603050405020304" pitchFamily="18" charset="0"/>
                          <a:cs typeface="Times New Roman" panose="02020603050405020304" pitchFamily="18" charset="0"/>
                        </a:rPr>
                        <a:t>Phương</a:t>
                      </a:r>
                      <a:r>
                        <a:rPr lang="en-US" sz="3200" dirty="0">
                          <a:effectLst/>
                          <a:latin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cs typeface="Times New Roman" panose="02020603050405020304" pitchFamily="18" charset="0"/>
                        </a:rPr>
                        <a:t>thức</a:t>
                      </a:r>
                      <a:endParaRPr lang="en-US" sz="32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3200" dirty="0" err="1" smtClean="0">
                          <a:effectLst/>
                          <a:latin typeface="Times New Roman" panose="02020603050405020304" pitchFamily="18" charset="0"/>
                          <a:cs typeface="Times New Roman" panose="02020603050405020304" pitchFamily="18" charset="0"/>
                        </a:rPr>
                        <a:t>Miền</a:t>
                      </a:r>
                      <a:r>
                        <a:rPr lang="en-US" sz="3200" baseline="0" dirty="0" smtClean="0">
                          <a:effectLst/>
                          <a:latin typeface="Times New Roman" panose="02020603050405020304" pitchFamily="18" charset="0"/>
                          <a:cs typeface="Times New Roman" panose="02020603050405020304" pitchFamily="18" charset="0"/>
                        </a:rPr>
                        <a:t> </a:t>
                      </a:r>
                      <a:r>
                        <a:rPr lang="en-US" sz="3200" baseline="0" dirty="0" err="1" smtClean="0">
                          <a:effectLst/>
                          <a:latin typeface="Times New Roman" panose="02020603050405020304" pitchFamily="18" charset="0"/>
                          <a:cs typeface="Times New Roman" panose="02020603050405020304" pitchFamily="18" charset="0"/>
                        </a:rPr>
                        <a:t>giá</a:t>
                      </a:r>
                      <a:r>
                        <a:rPr lang="en-US" sz="3200" baseline="0" dirty="0" smtClean="0">
                          <a:effectLst/>
                          <a:latin typeface="Times New Roman" panose="02020603050405020304" pitchFamily="18" charset="0"/>
                          <a:cs typeface="Times New Roman" panose="02020603050405020304" pitchFamily="18" charset="0"/>
                        </a:rPr>
                        <a:t> </a:t>
                      </a:r>
                      <a:r>
                        <a:rPr lang="en-US" sz="3200" baseline="0" dirty="0" err="1" smtClean="0">
                          <a:effectLst/>
                          <a:latin typeface="Times New Roman" panose="02020603050405020304" pitchFamily="18" charset="0"/>
                          <a:cs typeface="Times New Roman" panose="02020603050405020304" pitchFamily="18" charset="0"/>
                        </a:rPr>
                        <a:t>trị</a:t>
                      </a:r>
                      <a:r>
                        <a:rPr lang="en-US" sz="3200" baseline="0" dirty="0" smtClean="0">
                          <a:effectLst/>
                          <a:latin typeface="Times New Roman" panose="02020603050405020304" pitchFamily="18" charset="0"/>
                          <a:cs typeface="Times New Roman" panose="02020603050405020304" pitchFamily="18" charset="0"/>
                        </a:rPr>
                        <a:t> </a:t>
                      </a:r>
                      <a:r>
                        <a:rPr lang="en-US" sz="3200" baseline="0" dirty="0" err="1" smtClean="0">
                          <a:effectLst/>
                          <a:latin typeface="Times New Roman" panose="02020603050405020304" pitchFamily="18" charset="0"/>
                          <a:cs typeface="Times New Roman" panose="02020603050405020304" pitchFamily="18" charset="0"/>
                        </a:rPr>
                        <a:t>phát</a:t>
                      </a:r>
                      <a:r>
                        <a:rPr lang="en-US" sz="3200" baseline="0" dirty="0" smtClean="0">
                          <a:effectLst/>
                          <a:latin typeface="Times New Roman" panose="02020603050405020304" pitchFamily="18" charset="0"/>
                          <a:cs typeface="Times New Roman" panose="02020603050405020304" pitchFamily="18" charset="0"/>
                        </a:rPr>
                        <a:t> </a:t>
                      </a:r>
                      <a:r>
                        <a:rPr lang="en-US" sz="3200" baseline="0" dirty="0" err="1" smtClean="0">
                          <a:effectLst/>
                          <a:latin typeface="Times New Roman" panose="02020603050405020304" pitchFamily="18" charset="0"/>
                          <a:cs typeface="Times New Roman" panose="02020603050405020304" pitchFamily="18" charset="0"/>
                        </a:rPr>
                        <a:t>sinh</a:t>
                      </a:r>
                      <a:endParaRPr lang="en-US" sz="3200" dirty="0">
                        <a:effectLst/>
                        <a:latin typeface="Times New Roman" panose="02020603050405020304" pitchFamily="18" charset="0"/>
                        <a:ea typeface="Calibri"/>
                        <a:cs typeface="Times New Roman" panose="02020603050405020304" pitchFamily="18" charset="0"/>
                      </a:endParaRPr>
                    </a:p>
                  </a:txBody>
                  <a:tcPr marL="68580" marR="68580" marT="0" marB="0"/>
                </a:tc>
              </a:tr>
              <a:tr h="712243">
                <a:tc>
                  <a:txBody>
                    <a:bodyPr/>
                    <a:lstStyle/>
                    <a:p>
                      <a:pPr marL="0" marR="0">
                        <a:lnSpc>
                          <a:spcPct val="115000"/>
                        </a:lnSpc>
                        <a:spcBef>
                          <a:spcPts val="0"/>
                        </a:spcBef>
                        <a:spcAft>
                          <a:spcPts val="0"/>
                        </a:spcAft>
                      </a:pPr>
                      <a:r>
                        <a:rPr lang="en-US" sz="3200" dirty="0" smtClean="0">
                          <a:effectLst/>
                          <a:latin typeface="Times New Roman" panose="02020603050405020304" pitchFamily="18" charset="0"/>
                          <a:cs typeface="Times New Roman" panose="02020603050405020304" pitchFamily="18" charset="0"/>
                        </a:rPr>
                        <a:t>Next()</a:t>
                      </a:r>
                      <a:endParaRPr lang="en-US" sz="3200" dirty="0">
                        <a:effectLst/>
                        <a:latin typeface="Times New Roman" panose="02020603050405020304" pitchFamily="18" charset="0"/>
                        <a:ea typeface="Calibri"/>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3200" dirty="0" smtClean="0">
                          <a:effectLst/>
                          <a:latin typeface="Times New Roman" panose="02020603050405020304" pitchFamily="18" charset="0"/>
                          <a:cs typeface="Times New Roman" panose="02020603050405020304" pitchFamily="18" charset="0"/>
                        </a:rPr>
                        <a:t>[0…2,147,483,646]</a:t>
                      </a:r>
                      <a:endParaRPr lang="en-US" sz="3200" dirty="0">
                        <a:effectLst/>
                        <a:latin typeface="Times New Roman" panose="02020603050405020304" pitchFamily="18" charset="0"/>
                        <a:ea typeface="Calibri"/>
                        <a:cs typeface="Times New Roman" panose="02020603050405020304" pitchFamily="18" charset="0"/>
                      </a:endParaRPr>
                    </a:p>
                  </a:txBody>
                  <a:tcPr marL="68580" marR="68580" marT="0" marB="0" anchor="ctr"/>
                </a:tc>
              </a:tr>
              <a:tr h="712332">
                <a:tc>
                  <a:txBody>
                    <a:bodyPr/>
                    <a:lstStyle/>
                    <a:p>
                      <a:pPr marL="0" marR="0">
                        <a:lnSpc>
                          <a:spcPct val="115000"/>
                        </a:lnSpc>
                        <a:spcBef>
                          <a:spcPts val="0"/>
                        </a:spcBef>
                        <a:spcAft>
                          <a:spcPts val="0"/>
                        </a:spcAft>
                      </a:pPr>
                      <a:r>
                        <a:rPr lang="en-US" sz="3200" dirty="0" smtClean="0">
                          <a:effectLst/>
                          <a:latin typeface="Times New Roman" panose="02020603050405020304" pitchFamily="18" charset="0"/>
                          <a:cs typeface="Times New Roman" panose="02020603050405020304" pitchFamily="18" charset="0"/>
                        </a:rPr>
                        <a:t>Next(max)</a:t>
                      </a:r>
                      <a:endParaRPr lang="en-US" sz="3200" dirty="0">
                        <a:effectLst/>
                        <a:latin typeface="Times New Roman" panose="02020603050405020304" pitchFamily="18" charset="0"/>
                        <a:ea typeface="Calibri"/>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3200" dirty="0" smtClean="0">
                          <a:effectLst/>
                          <a:latin typeface="Times New Roman" panose="02020603050405020304" pitchFamily="18" charset="0"/>
                          <a:cs typeface="Times New Roman" panose="02020603050405020304" pitchFamily="18" charset="0"/>
                        </a:rPr>
                        <a:t>[</a:t>
                      </a:r>
                      <a:r>
                        <a:rPr kumimoji="0" lang="en-US" sz="3200" kern="1200" dirty="0" smtClean="0">
                          <a:effectLst/>
                          <a:latin typeface="Times New Roman" panose="02020603050405020304" pitchFamily="18" charset="0"/>
                          <a:cs typeface="Times New Roman" panose="02020603050405020304" pitchFamily="18" charset="0"/>
                        </a:rPr>
                        <a:t>0…</a:t>
                      </a:r>
                      <a:r>
                        <a:rPr lang="en-US" sz="3200" dirty="0" smtClean="0">
                          <a:effectLst/>
                          <a:latin typeface="Times New Roman" panose="02020603050405020304" pitchFamily="18" charset="0"/>
                          <a:cs typeface="Times New Roman" panose="02020603050405020304" pitchFamily="18" charset="0"/>
                        </a:rPr>
                        <a:t>max </a:t>
                      </a:r>
                      <a:r>
                        <a:rPr lang="en-US" sz="3200" dirty="0">
                          <a:effectLst/>
                          <a:latin typeface="Times New Roman" panose="02020603050405020304" pitchFamily="18" charset="0"/>
                          <a:cs typeface="Times New Roman" panose="02020603050405020304" pitchFamily="18" charset="0"/>
                        </a:rPr>
                        <a:t>-</a:t>
                      </a:r>
                      <a:r>
                        <a:rPr lang="en-US" sz="3200" dirty="0" smtClean="0">
                          <a:effectLst/>
                          <a:latin typeface="Times New Roman" panose="02020603050405020304" pitchFamily="18" charset="0"/>
                          <a:cs typeface="Times New Roman" panose="02020603050405020304" pitchFamily="18" charset="0"/>
                        </a:rPr>
                        <a:t>1]</a:t>
                      </a:r>
                      <a:endParaRPr lang="en-US" sz="3200" dirty="0">
                        <a:solidFill>
                          <a:srgbClr val="00B050"/>
                        </a:solidFill>
                        <a:effectLst/>
                        <a:latin typeface="Times New Roman" panose="02020603050405020304" pitchFamily="18" charset="0"/>
                        <a:ea typeface="Calibri"/>
                        <a:cs typeface="Times New Roman" panose="02020603050405020304" pitchFamily="18" charset="0"/>
                      </a:endParaRPr>
                    </a:p>
                  </a:txBody>
                  <a:tcPr marL="68580" marR="68580" marT="0" marB="0" anchor="ctr"/>
                </a:tc>
              </a:tr>
              <a:tr h="1068495">
                <a:tc>
                  <a:txBody>
                    <a:bodyPr/>
                    <a:lstStyle/>
                    <a:p>
                      <a:pPr marL="0" marR="0">
                        <a:lnSpc>
                          <a:spcPct val="115000"/>
                        </a:lnSpc>
                        <a:spcBef>
                          <a:spcPts val="0"/>
                        </a:spcBef>
                        <a:spcAft>
                          <a:spcPts val="0"/>
                        </a:spcAft>
                      </a:pPr>
                      <a:r>
                        <a:rPr lang="en-US" sz="3200" dirty="0" smtClean="0">
                          <a:effectLst/>
                          <a:latin typeface="Times New Roman" panose="02020603050405020304" pitchFamily="18" charset="0"/>
                          <a:cs typeface="Times New Roman" panose="02020603050405020304" pitchFamily="18" charset="0"/>
                        </a:rPr>
                        <a:t>Next(min, max)</a:t>
                      </a:r>
                      <a:endParaRPr lang="en-US" sz="3200" dirty="0">
                        <a:effectLst/>
                        <a:latin typeface="Times New Roman" panose="02020603050405020304" pitchFamily="18" charset="0"/>
                        <a:ea typeface="Calibri"/>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3200" dirty="0" smtClean="0">
                          <a:effectLst/>
                          <a:latin typeface="Times New Roman" panose="02020603050405020304" pitchFamily="18" charset="0"/>
                          <a:cs typeface="Times New Roman" panose="02020603050405020304" pitchFamily="18" charset="0"/>
                        </a:rPr>
                        <a:t>[</a:t>
                      </a:r>
                      <a:r>
                        <a:rPr kumimoji="0" lang="en-US" sz="3200" kern="1200" dirty="0" err="1" smtClean="0">
                          <a:effectLst/>
                          <a:latin typeface="Times New Roman" panose="02020603050405020304" pitchFamily="18" charset="0"/>
                          <a:cs typeface="Times New Roman" panose="02020603050405020304" pitchFamily="18" charset="0"/>
                        </a:rPr>
                        <a:t>min..max</a:t>
                      </a:r>
                      <a:r>
                        <a:rPr kumimoji="0" lang="en-US" sz="3200" kern="1200" dirty="0" smtClean="0">
                          <a:effectLst/>
                          <a:latin typeface="Times New Roman" panose="02020603050405020304" pitchFamily="18" charset="0"/>
                          <a:cs typeface="Times New Roman" panose="02020603050405020304" pitchFamily="18" charset="0"/>
                        </a:rPr>
                        <a:t> </a:t>
                      </a:r>
                      <a:r>
                        <a:rPr kumimoji="0" lang="en-US" sz="3200" kern="1200" dirty="0">
                          <a:effectLst/>
                          <a:latin typeface="Times New Roman" panose="02020603050405020304" pitchFamily="18" charset="0"/>
                          <a:cs typeface="Times New Roman" panose="02020603050405020304" pitchFamily="18" charset="0"/>
                        </a:rPr>
                        <a:t>-</a:t>
                      </a:r>
                      <a:r>
                        <a:rPr kumimoji="0" lang="en-US" sz="3200" kern="1200" dirty="0" smtClean="0">
                          <a:effectLst/>
                          <a:latin typeface="Times New Roman" panose="02020603050405020304" pitchFamily="18" charset="0"/>
                          <a:cs typeface="Times New Roman" panose="02020603050405020304" pitchFamily="18" charset="0"/>
                        </a:rPr>
                        <a:t>1]</a:t>
                      </a:r>
                      <a:endParaRPr kumimoji="0" lang="en-US" sz="3200" kern="1200" dirty="0">
                        <a:solidFill>
                          <a:srgbClr val="00B050"/>
                        </a:solidFill>
                        <a:effectLst/>
                        <a:latin typeface="Times New Roman" panose="02020603050405020304" pitchFamily="18" charset="0"/>
                        <a:ea typeface="+mn-ea"/>
                        <a:cs typeface="Times New Roman" panose="02020603050405020304" pitchFamily="18" charset="0"/>
                      </a:endParaRPr>
                    </a:p>
                  </a:txBody>
                  <a:tcPr marL="68580" marR="68580" marT="0" marB="0" anchor="ctr"/>
                </a:tc>
              </a:tr>
              <a:tr h="712408">
                <a:tc>
                  <a:txBody>
                    <a:bodyPr/>
                    <a:lstStyle/>
                    <a:p>
                      <a:pPr marL="0" marR="0">
                        <a:lnSpc>
                          <a:spcPct val="115000"/>
                        </a:lnSpc>
                        <a:spcBef>
                          <a:spcPts val="0"/>
                        </a:spcBef>
                        <a:spcAft>
                          <a:spcPts val="0"/>
                        </a:spcAft>
                      </a:pPr>
                      <a:r>
                        <a:rPr lang="en-US" sz="3200" dirty="0" err="1" smtClean="0">
                          <a:effectLst/>
                          <a:latin typeface="Times New Roman" panose="02020603050405020304" pitchFamily="18" charset="0"/>
                          <a:cs typeface="Times New Roman" panose="02020603050405020304" pitchFamily="18" charset="0"/>
                        </a:rPr>
                        <a:t>NextDouble</a:t>
                      </a:r>
                      <a:r>
                        <a:rPr lang="en-US" sz="3200" dirty="0" smtClean="0">
                          <a:effectLst/>
                          <a:latin typeface="Times New Roman" panose="02020603050405020304" pitchFamily="18" charset="0"/>
                          <a:cs typeface="Times New Roman" panose="02020603050405020304" pitchFamily="18" charset="0"/>
                        </a:rPr>
                        <a:t>()</a:t>
                      </a:r>
                      <a:endParaRPr lang="en-US" sz="3200" dirty="0">
                        <a:effectLst/>
                        <a:latin typeface="Times New Roman" panose="02020603050405020304" pitchFamily="18" charset="0"/>
                        <a:ea typeface="Calibri"/>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3200" dirty="0" err="1" smtClean="0">
                          <a:effectLst/>
                          <a:latin typeface="Times New Roman" panose="02020603050405020304" pitchFamily="18" charset="0"/>
                          <a:cs typeface="Times New Roman" panose="02020603050405020304" pitchFamily="18" charset="0"/>
                        </a:rPr>
                        <a:t>Số</a:t>
                      </a:r>
                      <a:r>
                        <a:rPr lang="en-US" sz="3200" baseline="0" dirty="0" smtClean="0">
                          <a:effectLst/>
                          <a:latin typeface="Times New Roman" panose="02020603050405020304" pitchFamily="18" charset="0"/>
                          <a:cs typeface="Times New Roman" panose="02020603050405020304" pitchFamily="18" charset="0"/>
                        </a:rPr>
                        <a:t> </a:t>
                      </a:r>
                      <a:r>
                        <a:rPr lang="en-US" sz="3200" baseline="0" dirty="0" err="1" smtClean="0">
                          <a:effectLst/>
                          <a:latin typeface="Times New Roman" panose="02020603050405020304" pitchFamily="18" charset="0"/>
                          <a:cs typeface="Times New Roman" panose="02020603050405020304" pitchFamily="18" charset="0"/>
                        </a:rPr>
                        <a:t>thực</a:t>
                      </a:r>
                      <a:r>
                        <a:rPr lang="en-US" sz="3200" baseline="0" dirty="0" smtClean="0">
                          <a:effectLst/>
                          <a:latin typeface="Times New Roman" panose="02020603050405020304" pitchFamily="18" charset="0"/>
                          <a:cs typeface="Times New Roman" panose="02020603050405020304" pitchFamily="18" charset="0"/>
                        </a:rPr>
                        <a:t> </a:t>
                      </a:r>
                      <a:r>
                        <a:rPr lang="en-US" sz="3200" baseline="0" dirty="0" err="1" smtClean="0">
                          <a:effectLst/>
                          <a:latin typeface="Times New Roman" panose="02020603050405020304" pitchFamily="18" charset="0"/>
                          <a:cs typeface="Times New Roman" panose="02020603050405020304" pitchFamily="18" charset="0"/>
                        </a:rPr>
                        <a:t>từ</a:t>
                      </a:r>
                      <a:r>
                        <a:rPr lang="en-US" sz="3200" baseline="0" dirty="0" smtClean="0">
                          <a:effectLst/>
                          <a:latin typeface="Times New Roman" panose="02020603050405020304" pitchFamily="18" charset="0"/>
                          <a:cs typeface="Times New Roman" panose="02020603050405020304" pitchFamily="18" charset="0"/>
                        </a:rPr>
                        <a:t> </a:t>
                      </a:r>
                      <a:r>
                        <a:rPr lang="en-US" sz="3200" dirty="0" smtClean="0">
                          <a:effectLst/>
                          <a:latin typeface="Times New Roman" panose="02020603050405020304" pitchFamily="18" charset="0"/>
                          <a:cs typeface="Times New Roman" panose="02020603050405020304" pitchFamily="18" charset="0"/>
                        </a:rPr>
                        <a:t>0.0 </a:t>
                      </a:r>
                      <a:r>
                        <a:rPr lang="en-US" sz="3200" dirty="0" err="1" smtClean="0">
                          <a:effectLst/>
                          <a:latin typeface="Times New Roman" panose="02020603050405020304" pitchFamily="18" charset="0"/>
                          <a:cs typeface="Times New Roman" panose="02020603050405020304" pitchFamily="18" charset="0"/>
                        </a:rPr>
                        <a:t>đến</a:t>
                      </a:r>
                      <a:r>
                        <a:rPr lang="en-US" sz="3200" baseline="0" dirty="0" smtClean="0">
                          <a:effectLst/>
                          <a:latin typeface="Times New Roman" panose="02020603050405020304" pitchFamily="18" charset="0"/>
                          <a:cs typeface="Times New Roman" panose="02020603050405020304" pitchFamily="18" charset="0"/>
                        </a:rPr>
                        <a:t> 1.</a:t>
                      </a:r>
                      <a:r>
                        <a:rPr lang="en-US" sz="3200" dirty="0" smtClean="0">
                          <a:effectLst/>
                          <a:latin typeface="Times New Roman" panose="02020603050405020304" pitchFamily="18" charset="0"/>
                          <a:cs typeface="Times New Roman" panose="02020603050405020304" pitchFamily="18" charset="0"/>
                        </a:rPr>
                        <a:t>0</a:t>
                      </a:r>
                      <a:endParaRPr lang="en-US" sz="3200" dirty="0">
                        <a:effectLst/>
                        <a:latin typeface="Times New Roman" panose="02020603050405020304" pitchFamily="18" charset="0"/>
                        <a:ea typeface="Calibri"/>
                        <a:cs typeface="Times New Roman" panose="02020603050405020304" pitchFamily="18" charset="0"/>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990600" y="669925"/>
            <a:ext cx="6934200" cy="6264275"/>
          </a:xfrm>
        </p:spPr>
        <p:txBody>
          <a:bodyPr rtlCol="0">
            <a:noAutofit/>
          </a:bodyPr>
          <a:lstStyle/>
          <a:p>
            <a:pPr marL="0" indent="0" eaLnBrk="1" fontAlgn="auto" hangingPunct="1">
              <a:lnSpc>
                <a:spcPct val="100000"/>
              </a:lnSpc>
              <a:spcAft>
                <a:spcPts val="0"/>
              </a:spcAft>
              <a:buFont typeface="Wingdings" panose="05000000000000000000" pitchFamily="2" charset="2"/>
              <a:buNone/>
              <a:defRPr/>
            </a:pPr>
            <a:r>
              <a:rPr lang="en-US" sz="2800" dirty="0" err="1" smtClean="0">
                <a:solidFill>
                  <a:srgbClr val="002060"/>
                </a:solidFill>
              </a:rPr>
              <a:t>int</a:t>
            </a:r>
            <a:r>
              <a:rPr lang="en-US" sz="2800" dirty="0" smtClean="0">
                <a:solidFill>
                  <a:srgbClr val="002060"/>
                </a:solidFill>
              </a:rPr>
              <a:t> </a:t>
            </a:r>
            <a:r>
              <a:rPr lang="en-US" sz="2800" dirty="0" err="1" smtClean="0">
                <a:solidFill>
                  <a:srgbClr val="002060"/>
                </a:solidFill>
              </a:rPr>
              <a:t>songaunhien</a:t>
            </a:r>
            <a:r>
              <a:rPr lang="en-US" sz="2800" dirty="0" smtClean="0">
                <a:solidFill>
                  <a:srgbClr val="002060"/>
                </a:solidFill>
              </a:rPr>
              <a:t>;</a:t>
            </a:r>
          </a:p>
          <a:p>
            <a:pPr marL="0" indent="0" eaLnBrk="1" fontAlgn="auto" hangingPunct="1">
              <a:lnSpc>
                <a:spcPct val="100000"/>
              </a:lnSpc>
              <a:spcAft>
                <a:spcPts val="0"/>
              </a:spcAft>
              <a:buFont typeface="Wingdings" panose="05000000000000000000" pitchFamily="2" charset="2"/>
              <a:buNone/>
              <a:defRPr/>
            </a:pPr>
            <a:r>
              <a:rPr lang="en-US" sz="2800" dirty="0" smtClean="0">
                <a:solidFill>
                  <a:srgbClr val="002060"/>
                </a:solidFill>
              </a:rPr>
              <a:t>double </a:t>
            </a:r>
            <a:r>
              <a:rPr lang="en-US" sz="2800" dirty="0" err="1" smtClean="0">
                <a:solidFill>
                  <a:srgbClr val="002060"/>
                </a:solidFill>
              </a:rPr>
              <a:t>sothuc</a:t>
            </a:r>
            <a:r>
              <a:rPr lang="en-US" sz="2800" dirty="0" smtClean="0">
                <a:solidFill>
                  <a:srgbClr val="002060"/>
                </a:solidFill>
              </a:rPr>
              <a:t>;</a:t>
            </a:r>
          </a:p>
          <a:p>
            <a:pPr marL="0" indent="0" eaLnBrk="1" fontAlgn="auto" hangingPunct="1">
              <a:lnSpc>
                <a:spcPct val="100000"/>
              </a:lnSpc>
              <a:spcAft>
                <a:spcPts val="0"/>
              </a:spcAft>
              <a:buFont typeface="Wingdings" panose="05000000000000000000" pitchFamily="2" charset="2"/>
              <a:buNone/>
              <a:defRPr/>
            </a:pPr>
            <a:r>
              <a:rPr lang="en-US" sz="2800" dirty="0" smtClean="0">
                <a:solidFill>
                  <a:srgbClr val="C00000"/>
                </a:solidFill>
              </a:rPr>
              <a:t>Random</a:t>
            </a:r>
            <a:r>
              <a:rPr lang="en-US" sz="2800" dirty="0" smtClean="0">
                <a:solidFill>
                  <a:srgbClr val="002060"/>
                </a:solidFill>
              </a:rPr>
              <a:t> </a:t>
            </a:r>
            <a:r>
              <a:rPr lang="en-US" sz="2800" dirty="0" err="1" smtClean="0">
                <a:solidFill>
                  <a:srgbClr val="002060"/>
                </a:solidFill>
              </a:rPr>
              <a:t>rd</a:t>
            </a:r>
            <a:r>
              <a:rPr lang="en-US" sz="2800" dirty="0" smtClean="0">
                <a:solidFill>
                  <a:srgbClr val="002060"/>
                </a:solidFill>
              </a:rPr>
              <a:t> = new Random();</a:t>
            </a:r>
          </a:p>
          <a:p>
            <a:pPr marL="0" indent="0" eaLnBrk="1" fontAlgn="auto" hangingPunct="1">
              <a:lnSpc>
                <a:spcPct val="100000"/>
              </a:lnSpc>
              <a:spcAft>
                <a:spcPts val="0"/>
              </a:spcAft>
              <a:buFont typeface="Wingdings" panose="05000000000000000000" pitchFamily="2" charset="2"/>
              <a:buNone/>
              <a:defRPr/>
            </a:pPr>
            <a:r>
              <a:rPr lang="en-US" sz="2800" dirty="0" err="1" smtClean="0"/>
              <a:t>songaunhien</a:t>
            </a:r>
            <a:r>
              <a:rPr lang="en-US" sz="2800" dirty="0" smtClean="0"/>
              <a:t> = </a:t>
            </a:r>
            <a:r>
              <a:rPr lang="en-US" sz="2800" dirty="0" err="1" smtClean="0"/>
              <a:t>rd.Next</a:t>
            </a:r>
            <a:r>
              <a:rPr lang="en-US" sz="2800" dirty="0" smtClean="0"/>
              <a:t>();</a:t>
            </a:r>
          </a:p>
          <a:p>
            <a:pPr marL="0" indent="0" eaLnBrk="1" fontAlgn="auto" hangingPunct="1">
              <a:lnSpc>
                <a:spcPct val="100000"/>
              </a:lnSpc>
              <a:spcAft>
                <a:spcPts val="0"/>
              </a:spcAft>
              <a:buFont typeface="Wingdings" panose="05000000000000000000" pitchFamily="2" charset="2"/>
              <a:buNone/>
              <a:defRPr/>
            </a:pPr>
            <a:r>
              <a:rPr lang="en-US" sz="2800" dirty="0" err="1" smtClean="0"/>
              <a:t>Console.WriteLine</a:t>
            </a:r>
            <a:r>
              <a:rPr lang="en-US" sz="2800" dirty="0" smtClean="0"/>
              <a:t>(</a:t>
            </a:r>
            <a:r>
              <a:rPr lang="en-US" sz="2800" dirty="0" err="1" smtClean="0"/>
              <a:t>songaunhien</a:t>
            </a:r>
            <a:r>
              <a:rPr lang="en-US" sz="2800" dirty="0" smtClean="0"/>
              <a:t>);</a:t>
            </a:r>
          </a:p>
          <a:p>
            <a:pPr marL="0" indent="0" eaLnBrk="1" fontAlgn="auto" hangingPunct="1">
              <a:lnSpc>
                <a:spcPct val="100000"/>
              </a:lnSpc>
              <a:spcAft>
                <a:spcPts val="0"/>
              </a:spcAft>
              <a:buFont typeface="Wingdings" panose="05000000000000000000" pitchFamily="2" charset="2"/>
              <a:buNone/>
              <a:defRPr/>
            </a:pPr>
            <a:r>
              <a:rPr lang="en-US" sz="2800" dirty="0" err="1" smtClean="0"/>
              <a:t>songaunhien</a:t>
            </a:r>
            <a:r>
              <a:rPr lang="en-US" sz="2800" dirty="0" smtClean="0"/>
              <a:t> = </a:t>
            </a:r>
            <a:r>
              <a:rPr lang="en-US" sz="2800" dirty="0" err="1" smtClean="0"/>
              <a:t>rd.Next</a:t>
            </a:r>
            <a:r>
              <a:rPr lang="en-US" sz="2800" dirty="0" smtClean="0"/>
              <a:t>(100);</a:t>
            </a:r>
          </a:p>
          <a:p>
            <a:pPr marL="0" indent="0" eaLnBrk="1" fontAlgn="auto" hangingPunct="1">
              <a:lnSpc>
                <a:spcPct val="100000"/>
              </a:lnSpc>
              <a:spcAft>
                <a:spcPts val="0"/>
              </a:spcAft>
              <a:buFont typeface="Wingdings" panose="05000000000000000000" pitchFamily="2" charset="2"/>
              <a:buNone/>
              <a:defRPr/>
            </a:pPr>
            <a:r>
              <a:rPr lang="en-US" sz="2800" dirty="0" err="1" smtClean="0"/>
              <a:t>Console.WriteLine</a:t>
            </a:r>
            <a:r>
              <a:rPr lang="en-US" sz="2800" dirty="0" smtClean="0"/>
              <a:t>(</a:t>
            </a:r>
            <a:r>
              <a:rPr lang="en-US" sz="2800" dirty="0" err="1" smtClean="0"/>
              <a:t>songaunhien</a:t>
            </a:r>
            <a:r>
              <a:rPr lang="en-US" sz="2800" dirty="0" smtClean="0"/>
              <a:t>);</a:t>
            </a:r>
          </a:p>
          <a:p>
            <a:pPr marL="0" indent="0" eaLnBrk="1" fontAlgn="auto" hangingPunct="1">
              <a:lnSpc>
                <a:spcPct val="100000"/>
              </a:lnSpc>
              <a:spcAft>
                <a:spcPts val="0"/>
              </a:spcAft>
              <a:buFont typeface="Wingdings" panose="05000000000000000000" pitchFamily="2" charset="2"/>
              <a:buNone/>
              <a:defRPr/>
            </a:pPr>
            <a:r>
              <a:rPr lang="en-US" sz="2800" dirty="0" err="1" smtClean="0"/>
              <a:t>songaunhien</a:t>
            </a:r>
            <a:r>
              <a:rPr lang="en-US" sz="2800" dirty="0" smtClean="0"/>
              <a:t> = </a:t>
            </a:r>
            <a:r>
              <a:rPr lang="en-US" sz="2800" dirty="0" err="1" smtClean="0"/>
              <a:t>rd.Next</a:t>
            </a:r>
            <a:r>
              <a:rPr lang="en-US" sz="2800" dirty="0" smtClean="0"/>
              <a:t>(10, 100);</a:t>
            </a:r>
          </a:p>
          <a:p>
            <a:pPr marL="0" indent="0" eaLnBrk="1" fontAlgn="auto" hangingPunct="1">
              <a:lnSpc>
                <a:spcPct val="100000"/>
              </a:lnSpc>
              <a:spcAft>
                <a:spcPts val="0"/>
              </a:spcAft>
              <a:buFont typeface="Wingdings" panose="05000000000000000000" pitchFamily="2" charset="2"/>
              <a:buNone/>
              <a:defRPr/>
            </a:pPr>
            <a:r>
              <a:rPr lang="en-US" sz="2800" dirty="0" err="1" smtClean="0"/>
              <a:t>Console.WriteLine</a:t>
            </a:r>
            <a:r>
              <a:rPr lang="en-US" sz="2800" dirty="0" smtClean="0"/>
              <a:t>(</a:t>
            </a:r>
            <a:r>
              <a:rPr lang="en-US" sz="2800" dirty="0" err="1" smtClean="0"/>
              <a:t>songaunhien</a:t>
            </a:r>
            <a:r>
              <a:rPr lang="en-US" sz="2800" dirty="0" smtClean="0"/>
              <a:t>);</a:t>
            </a:r>
          </a:p>
          <a:p>
            <a:pPr marL="0" indent="0" eaLnBrk="1" fontAlgn="auto" hangingPunct="1">
              <a:lnSpc>
                <a:spcPct val="100000"/>
              </a:lnSpc>
              <a:spcAft>
                <a:spcPts val="0"/>
              </a:spcAft>
              <a:buFont typeface="Wingdings" panose="05000000000000000000" pitchFamily="2" charset="2"/>
              <a:buNone/>
              <a:defRPr/>
            </a:pPr>
            <a:r>
              <a:rPr lang="en-US" sz="2800" dirty="0" err="1" smtClean="0"/>
              <a:t>sothuc</a:t>
            </a:r>
            <a:r>
              <a:rPr lang="en-US" sz="2800" dirty="0" smtClean="0"/>
              <a:t> = </a:t>
            </a:r>
            <a:r>
              <a:rPr lang="en-US" sz="2800" dirty="0" err="1" smtClean="0"/>
              <a:t>rd.NextDouble</a:t>
            </a:r>
            <a:r>
              <a:rPr lang="en-US" sz="2800" dirty="0" smtClean="0"/>
              <a:t>();</a:t>
            </a:r>
          </a:p>
          <a:p>
            <a:pPr marL="0" indent="0" eaLnBrk="1" fontAlgn="auto" hangingPunct="1">
              <a:lnSpc>
                <a:spcPct val="100000"/>
              </a:lnSpc>
              <a:spcAft>
                <a:spcPts val="0"/>
              </a:spcAft>
              <a:buFont typeface="Wingdings" panose="05000000000000000000" pitchFamily="2" charset="2"/>
              <a:buNone/>
              <a:defRPr/>
            </a:pPr>
            <a:r>
              <a:rPr lang="en-US" sz="2800" dirty="0" err="1" smtClean="0"/>
              <a:t>Console.WriteLine</a:t>
            </a:r>
            <a:r>
              <a:rPr lang="en-US" sz="2800" dirty="0" smtClean="0"/>
              <a:t>(</a:t>
            </a:r>
            <a:r>
              <a:rPr lang="en-US" sz="2800" dirty="0" err="1" smtClean="0"/>
              <a:t>sothuc</a:t>
            </a:r>
            <a:r>
              <a:rPr lang="en-US" sz="2800" dirty="0" smtClean="0"/>
              <a:t>);</a:t>
            </a:r>
          </a:p>
          <a:p>
            <a:pPr marL="0" indent="0" eaLnBrk="1" fontAlgn="auto" hangingPunct="1">
              <a:lnSpc>
                <a:spcPct val="100000"/>
              </a:lnSpc>
              <a:spcAft>
                <a:spcPts val="0"/>
              </a:spcAft>
              <a:buFont typeface="Wingdings" panose="05000000000000000000" pitchFamily="2" charset="2"/>
              <a:buNone/>
              <a:defRPr/>
            </a:pPr>
            <a:endParaRPr lang="en-US" sz="2800" dirty="0" smtClean="0"/>
          </a:p>
        </p:txBody>
      </p:sp>
      <p:sp>
        <p:nvSpPr>
          <p:cNvPr id="105476"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07CA839-43B6-48FF-8ADD-D05281CBFD3D}" type="slidenum">
              <a:rPr lang="en-US" smtClean="0">
                <a:solidFill>
                  <a:schemeClr val="bg1"/>
                </a:solidFill>
                <a:latin typeface="Verdana" panose="020B0604030504040204" pitchFamily="34" charset="0"/>
              </a:rPr>
              <a:pPr/>
              <a:t>98</a:t>
            </a:fld>
            <a:endParaRPr lang="en-US" smtClean="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r>
              <a:rPr lang="en-US" dirty="0" err="1" smtClean="0"/>
              <a:t>Lấy</a:t>
            </a:r>
            <a:r>
              <a:rPr lang="en-US" dirty="0" smtClean="0"/>
              <a:t> </a:t>
            </a:r>
            <a:r>
              <a:rPr lang="en-US" dirty="0" err="1" smtClean="0"/>
              <a:t>ngày</a:t>
            </a:r>
            <a:r>
              <a:rPr lang="en-US" dirty="0" smtClean="0"/>
              <a:t> </a:t>
            </a:r>
            <a:r>
              <a:rPr lang="en-US" dirty="0" err="1" smtClean="0"/>
              <a:t>giờ</a:t>
            </a:r>
            <a:r>
              <a:rPr lang="en-US" dirty="0" smtClean="0"/>
              <a:t> </a:t>
            </a:r>
            <a:r>
              <a:rPr lang="en-US" dirty="0" err="1" smtClean="0"/>
              <a:t>hệ</a:t>
            </a:r>
            <a:r>
              <a:rPr lang="en-US" dirty="0" smtClean="0"/>
              <a:t> </a:t>
            </a:r>
            <a:r>
              <a:rPr lang="en-US" dirty="0" err="1" smtClean="0"/>
              <a:t>thống</a:t>
            </a:r>
            <a:endParaRPr lang="en-US" dirty="0" smtClean="0">
              <a:solidFill>
                <a:schemeClr val="accent1"/>
              </a:solidFill>
            </a:endParaRPr>
          </a:p>
        </p:txBody>
      </p:sp>
      <p:sp>
        <p:nvSpPr>
          <p:cNvPr id="7" name="Content Placeholder 2"/>
          <p:cNvSpPr>
            <a:spLocks noGrp="1"/>
          </p:cNvSpPr>
          <p:nvPr>
            <p:ph idx="1"/>
          </p:nvPr>
        </p:nvSpPr>
        <p:spPr>
          <a:xfrm>
            <a:off x="628650" y="1524000"/>
            <a:ext cx="7905750" cy="4568825"/>
          </a:xfrm>
        </p:spPr>
        <p:txBody>
          <a:bodyPr rtlCol="0">
            <a:normAutofit/>
          </a:bodyPr>
          <a:lstStyle/>
          <a:p>
            <a:pPr eaLnBrk="1" fontAlgn="auto" hangingPunct="1">
              <a:lnSpc>
                <a:spcPct val="120000"/>
              </a:lnSpc>
              <a:spcAft>
                <a:spcPts val="0"/>
              </a:spcAft>
              <a:defRPr/>
            </a:pPr>
            <a:r>
              <a:rPr lang="en-US" dirty="0" err="1" smtClean="0"/>
              <a:t>Sử</a:t>
            </a:r>
            <a:r>
              <a:rPr lang="en-US" dirty="0" smtClean="0"/>
              <a:t> </a:t>
            </a:r>
            <a:r>
              <a:rPr lang="en-US" dirty="0" err="1" smtClean="0"/>
              <a:t>dụng</a:t>
            </a:r>
            <a:r>
              <a:rPr lang="en-US" dirty="0" smtClean="0"/>
              <a:t> </a:t>
            </a:r>
            <a:r>
              <a:rPr lang="en-US" dirty="0" err="1" smtClean="0"/>
              <a:t>lớp</a:t>
            </a:r>
            <a:r>
              <a:rPr lang="en-US" dirty="0" smtClean="0"/>
              <a:t> </a:t>
            </a:r>
            <a:r>
              <a:rPr lang="en-US" dirty="0" err="1" smtClean="0"/>
              <a:t>DateTime</a:t>
            </a:r>
            <a:endParaRPr lang="en-US" dirty="0"/>
          </a:p>
          <a:p>
            <a:pPr marL="0" indent="0" eaLnBrk="1" fontAlgn="auto" hangingPunct="1">
              <a:lnSpc>
                <a:spcPct val="120000"/>
              </a:lnSpc>
              <a:spcAft>
                <a:spcPts val="0"/>
              </a:spcAft>
              <a:buNone/>
              <a:defRPr/>
            </a:pPr>
            <a:r>
              <a:rPr lang="en-US" i="1" dirty="0" smtClean="0"/>
              <a:t>	</a:t>
            </a:r>
            <a:r>
              <a:rPr lang="en-US" i="1" dirty="0" err="1" smtClean="0"/>
              <a:t>DateTime</a:t>
            </a:r>
            <a:r>
              <a:rPr lang="en-US" i="1" dirty="0" smtClean="0"/>
              <a:t> </a:t>
            </a:r>
            <a:r>
              <a:rPr lang="en-US" i="1" dirty="0"/>
              <a:t>d = </a:t>
            </a:r>
            <a:r>
              <a:rPr lang="en-US" i="1" dirty="0" err="1" smtClean="0"/>
              <a:t>DateTime.Now</a:t>
            </a:r>
            <a:endParaRPr lang="en-US" i="1" dirty="0" smtClean="0"/>
          </a:p>
        </p:txBody>
      </p:sp>
      <p:sp>
        <p:nvSpPr>
          <p:cNvPr id="106500" name="Slide Number Placeholder 1"/>
          <p:cNvSpPr>
            <a:spLocks noGrp="1"/>
          </p:cNvSpPr>
          <p:nvPr>
            <p:ph type="sldNum" sz="quarter" idx="4294967295"/>
          </p:nvPr>
        </p:nvSpPr>
        <p:spPr bwMode="auto">
          <a:xfrm>
            <a:off x="6057900" y="6356350"/>
            <a:ext cx="245745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E9DCFCF-173C-45C4-ABEF-C17832D7DCD0}" type="slidenum">
              <a:rPr lang="en-US" smtClean="0">
                <a:solidFill>
                  <a:schemeClr val="bg1"/>
                </a:solidFill>
                <a:latin typeface="Verdana" panose="020B0604030504040204" pitchFamily="34" charset="0"/>
              </a:rPr>
              <a:pPr/>
              <a:t>99</a:t>
            </a:fld>
            <a:endParaRPr lang="en-US" smtClean="0">
              <a:solidFill>
                <a:schemeClr val="bg1"/>
              </a:solidFill>
              <a:latin typeface="Verdana" panose="020B0604030504040204" pitchFamily="34" charset="0"/>
            </a:endParaRPr>
          </a:p>
        </p:txBody>
      </p:sp>
      <p:sp>
        <p:nvSpPr>
          <p:cNvPr id="106501"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graphicFrame>
        <p:nvGraphicFramePr>
          <p:cNvPr id="9" name="Table 8"/>
          <p:cNvGraphicFramePr>
            <a:graphicFrameLocks noGrp="1"/>
          </p:cNvGraphicFramePr>
          <p:nvPr>
            <p:extLst>
              <p:ext uri="{D42A27DB-BD31-4B8C-83A1-F6EECF244321}">
                <p14:modId xmlns="" xmlns:p14="http://schemas.microsoft.com/office/powerpoint/2010/main" val="1732942544"/>
              </p:ext>
            </p:extLst>
          </p:nvPr>
        </p:nvGraphicFramePr>
        <p:xfrm>
          <a:off x="643890" y="2819400"/>
          <a:ext cx="7851458" cy="3949327"/>
        </p:xfrm>
        <a:graphic>
          <a:graphicData uri="http://schemas.openxmlformats.org/drawingml/2006/table">
            <a:tbl>
              <a:tblPr firstRow="1" firstCol="1" bandRow="1">
                <a:tableStyleId>{5940675A-B579-460E-94D1-54222C63F5DA}</a:tableStyleId>
              </a:tblPr>
              <a:tblGrid>
                <a:gridCol w="4232910"/>
                <a:gridCol w="3618548"/>
              </a:tblGrid>
              <a:tr h="405510">
                <a:tc>
                  <a:txBody>
                    <a:bodyPr/>
                    <a:lstStyle/>
                    <a:p>
                      <a:pPr marL="0" marR="0" algn="ctr">
                        <a:lnSpc>
                          <a:spcPct val="115000"/>
                        </a:lnSpc>
                        <a:spcBef>
                          <a:spcPts val="0"/>
                        </a:spcBef>
                        <a:spcAft>
                          <a:spcPts val="0"/>
                        </a:spcAft>
                      </a:pPr>
                      <a:r>
                        <a:rPr lang="en-US" sz="2800" b="0" dirty="0" err="1">
                          <a:effectLst/>
                          <a:latin typeface="Times New Roman" panose="02020603050405020304" pitchFamily="18" charset="0"/>
                          <a:cs typeface="Times New Roman" panose="02020603050405020304" pitchFamily="18" charset="0"/>
                        </a:rPr>
                        <a:t>Thuộc</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tính</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2800" b="0">
                          <a:effectLst/>
                          <a:latin typeface="Times New Roman" panose="02020603050405020304" pitchFamily="18" charset="0"/>
                          <a:cs typeface="Times New Roman" panose="02020603050405020304" pitchFamily="18" charset="0"/>
                        </a:rPr>
                        <a:t>Ý nghĩa</a:t>
                      </a:r>
                      <a:endParaRPr lang="en-US" sz="2800" b="0">
                        <a:effectLst/>
                        <a:latin typeface="Times New Roman" panose="02020603050405020304" pitchFamily="18" charset="0"/>
                        <a:ea typeface="Calibri"/>
                        <a:cs typeface="Times New Roman" panose="02020603050405020304" pitchFamily="18" charset="0"/>
                      </a:endParaRPr>
                    </a:p>
                  </a:txBody>
                  <a:tcPr marL="68580" marR="68580" marT="0" marB="0" anchor="ctr"/>
                </a:tc>
              </a:tr>
              <a:tr h="405510">
                <a:tc>
                  <a:txBody>
                    <a:bodyPr/>
                    <a:lstStyle/>
                    <a:p>
                      <a:pPr marL="0" marR="0">
                        <a:lnSpc>
                          <a:spcPct val="115000"/>
                        </a:lnSpc>
                        <a:spcBef>
                          <a:spcPts val="0"/>
                        </a:spcBef>
                        <a:spcAft>
                          <a:spcPts val="0"/>
                        </a:spcAft>
                      </a:pPr>
                      <a:r>
                        <a:rPr lang="en-US" sz="2800" b="0" dirty="0" err="1">
                          <a:effectLst/>
                          <a:latin typeface="Times New Roman" panose="02020603050405020304" pitchFamily="18" charset="0"/>
                          <a:cs typeface="Times New Roman" panose="02020603050405020304" pitchFamily="18" charset="0"/>
                        </a:rPr>
                        <a:t>int</a:t>
                      </a:r>
                      <a:r>
                        <a:rPr lang="en-US" sz="2800" b="0" dirty="0">
                          <a:effectLst/>
                          <a:latin typeface="Times New Roman" panose="02020603050405020304" pitchFamily="18" charset="0"/>
                          <a:cs typeface="Times New Roman" panose="02020603050405020304" pitchFamily="18" charset="0"/>
                        </a:rPr>
                        <a:t> </a:t>
                      </a:r>
                      <a:r>
                        <a:rPr lang="en-US" sz="2800" b="0" dirty="0" err="1" smtClean="0">
                          <a:effectLst/>
                          <a:latin typeface="Times New Roman" panose="02020603050405020304" pitchFamily="18" charset="0"/>
                          <a:cs typeface="Times New Roman" panose="02020603050405020304" pitchFamily="18" charset="0"/>
                        </a:rPr>
                        <a:t>iNg</a:t>
                      </a:r>
                      <a:r>
                        <a:rPr lang="en-US" sz="2800" b="0" dirty="0" smtClean="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d.Day</a:t>
                      </a: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800" b="0" dirty="0" err="1" smtClean="0">
                          <a:effectLst/>
                          <a:latin typeface="Times New Roman" panose="02020603050405020304" pitchFamily="18" charset="0"/>
                          <a:cs typeface="Times New Roman" panose="02020603050405020304" pitchFamily="18" charset="0"/>
                        </a:rPr>
                        <a:t>Lấy</a:t>
                      </a:r>
                      <a:r>
                        <a:rPr lang="en-US" sz="2800" b="0" baseline="0" dirty="0" smtClean="0">
                          <a:effectLst/>
                          <a:latin typeface="Times New Roman" panose="02020603050405020304" pitchFamily="18" charset="0"/>
                          <a:cs typeface="Times New Roman" panose="02020603050405020304" pitchFamily="18" charset="0"/>
                        </a:rPr>
                        <a:t> </a:t>
                      </a:r>
                      <a:r>
                        <a:rPr lang="en-US" sz="2800" b="0" dirty="0" err="1" smtClean="0">
                          <a:effectLst/>
                          <a:latin typeface="Times New Roman" panose="02020603050405020304" pitchFamily="18" charset="0"/>
                          <a:cs typeface="Times New Roman" panose="02020603050405020304" pitchFamily="18" charset="0"/>
                        </a:rPr>
                        <a:t>ngày</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r>
              <a:tr h="405510">
                <a:tc>
                  <a:txBody>
                    <a:bodyPr/>
                    <a:lstStyle/>
                    <a:p>
                      <a:pPr marL="0" marR="0">
                        <a:lnSpc>
                          <a:spcPct val="115000"/>
                        </a:lnSpc>
                        <a:spcBef>
                          <a:spcPts val="0"/>
                        </a:spcBef>
                        <a:spcAft>
                          <a:spcPts val="0"/>
                        </a:spcAft>
                      </a:pPr>
                      <a:r>
                        <a:rPr lang="en-US" sz="2800" b="0" dirty="0" err="1">
                          <a:effectLst/>
                          <a:latin typeface="Times New Roman" panose="02020603050405020304" pitchFamily="18" charset="0"/>
                          <a:cs typeface="Times New Roman" panose="02020603050405020304" pitchFamily="18" charset="0"/>
                        </a:rPr>
                        <a:t>int</a:t>
                      </a:r>
                      <a:r>
                        <a:rPr lang="en-US" sz="2800" b="0" dirty="0">
                          <a:effectLst/>
                          <a:latin typeface="Times New Roman" panose="02020603050405020304" pitchFamily="18" charset="0"/>
                          <a:cs typeface="Times New Roman" panose="02020603050405020304" pitchFamily="18" charset="0"/>
                        </a:rPr>
                        <a:t> </a:t>
                      </a:r>
                      <a:r>
                        <a:rPr lang="en-US" sz="2800" b="0" dirty="0" err="1" smtClean="0">
                          <a:effectLst/>
                          <a:latin typeface="Times New Roman" panose="02020603050405020304" pitchFamily="18" charset="0"/>
                          <a:cs typeface="Times New Roman" panose="02020603050405020304" pitchFamily="18" charset="0"/>
                        </a:rPr>
                        <a:t>iTh</a:t>
                      </a:r>
                      <a:r>
                        <a:rPr lang="en-US" sz="2800" b="0" dirty="0" smtClean="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d.Month</a:t>
                      </a: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800" b="0" dirty="0" err="1" smtClean="0">
                          <a:effectLst/>
                          <a:latin typeface="Times New Roman" panose="02020603050405020304" pitchFamily="18" charset="0"/>
                          <a:cs typeface="Times New Roman" panose="02020603050405020304" pitchFamily="18" charset="0"/>
                        </a:rPr>
                        <a:t>Lấy</a:t>
                      </a:r>
                      <a:r>
                        <a:rPr lang="en-US" sz="2800" b="0" baseline="0" dirty="0" smtClean="0">
                          <a:effectLst/>
                          <a:latin typeface="Times New Roman" panose="02020603050405020304" pitchFamily="18" charset="0"/>
                          <a:cs typeface="Times New Roman" panose="02020603050405020304" pitchFamily="18" charset="0"/>
                        </a:rPr>
                        <a:t> </a:t>
                      </a:r>
                      <a:r>
                        <a:rPr lang="en-US" sz="2800" b="0" dirty="0" err="1" smtClean="0">
                          <a:effectLst/>
                          <a:latin typeface="Times New Roman" panose="02020603050405020304" pitchFamily="18" charset="0"/>
                          <a:cs typeface="Times New Roman" panose="02020603050405020304" pitchFamily="18" charset="0"/>
                        </a:rPr>
                        <a:t>tháng</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r>
              <a:tr h="405510">
                <a:tc>
                  <a:txBody>
                    <a:bodyPr/>
                    <a:lstStyle/>
                    <a:p>
                      <a:pPr marL="0" marR="0">
                        <a:lnSpc>
                          <a:spcPct val="115000"/>
                        </a:lnSpc>
                        <a:spcBef>
                          <a:spcPts val="0"/>
                        </a:spcBef>
                        <a:spcAft>
                          <a:spcPts val="0"/>
                        </a:spcAft>
                      </a:pPr>
                      <a:r>
                        <a:rPr lang="en-US" sz="2800" b="0" dirty="0" err="1">
                          <a:effectLst/>
                          <a:latin typeface="Times New Roman" panose="02020603050405020304" pitchFamily="18" charset="0"/>
                          <a:cs typeface="Times New Roman" panose="02020603050405020304" pitchFamily="18" charset="0"/>
                        </a:rPr>
                        <a:t>int</a:t>
                      </a:r>
                      <a:r>
                        <a:rPr lang="en-US" sz="2800" b="0" dirty="0">
                          <a:effectLst/>
                          <a:latin typeface="Times New Roman" panose="02020603050405020304" pitchFamily="18" charset="0"/>
                          <a:cs typeface="Times New Roman" panose="02020603050405020304" pitchFamily="18" charset="0"/>
                        </a:rPr>
                        <a:t> </a:t>
                      </a:r>
                      <a:r>
                        <a:rPr lang="en-US" sz="2800" b="0" dirty="0" err="1" smtClean="0">
                          <a:effectLst/>
                          <a:latin typeface="Times New Roman" panose="02020603050405020304" pitchFamily="18" charset="0"/>
                          <a:cs typeface="Times New Roman" panose="02020603050405020304" pitchFamily="18" charset="0"/>
                        </a:rPr>
                        <a:t>iNm</a:t>
                      </a:r>
                      <a:r>
                        <a:rPr lang="en-US" sz="2800" b="0" dirty="0" smtClean="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d.Year</a:t>
                      </a: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800" b="0" dirty="0" err="1" smtClean="0">
                          <a:effectLst/>
                          <a:latin typeface="Times New Roman" panose="02020603050405020304" pitchFamily="18" charset="0"/>
                          <a:cs typeface="Times New Roman" panose="02020603050405020304" pitchFamily="18" charset="0"/>
                        </a:rPr>
                        <a:t>Lấy</a:t>
                      </a:r>
                      <a:r>
                        <a:rPr lang="en-US" sz="2800" b="0" baseline="0" dirty="0" smtClean="0">
                          <a:effectLst/>
                          <a:latin typeface="Times New Roman" panose="02020603050405020304" pitchFamily="18" charset="0"/>
                          <a:cs typeface="Times New Roman" panose="02020603050405020304" pitchFamily="18" charset="0"/>
                        </a:rPr>
                        <a:t> </a:t>
                      </a:r>
                      <a:r>
                        <a:rPr lang="en-US" sz="2800" b="0" dirty="0" err="1" smtClean="0">
                          <a:effectLst/>
                          <a:latin typeface="Times New Roman" panose="02020603050405020304" pitchFamily="18" charset="0"/>
                          <a:cs typeface="Times New Roman" panose="02020603050405020304" pitchFamily="18" charset="0"/>
                        </a:rPr>
                        <a:t>năm</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r>
              <a:tr h="405510">
                <a:tc>
                  <a:txBody>
                    <a:bodyPr/>
                    <a:lstStyle/>
                    <a:p>
                      <a:pPr marL="0" marR="0">
                        <a:lnSpc>
                          <a:spcPct val="115000"/>
                        </a:lnSpc>
                        <a:spcBef>
                          <a:spcPts val="0"/>
                        </a:spcBef>
                        <a:spcAft>
                          <a:spcPts val="0"/>
                        </a:spcAft>
                      </a:pPr>
                      <a:r>
                        <a:rPr lang="en-US" sz="2800" b="0" dirty="0" err="1">
                          <a:effectLst/>
                          <a:latin typeface="Times New Roman" panose="02020603050405020304" pitchFamily="18" charset="0"/>
                          <a:cs typeface="Times New Roman" panose="02020603050405020304" pitchFamily="18" charset="0"/>
                        </a:rPr>
                        <a:t>int</a:t>
                      </a:r>
                      <a:r>
                        <a:rPr lang="en-US" sz="2800" b="0" dirty="0">
                          <a:effectLst/>
                          <a:latin typeface="Times New Roman" panose="02020603050405020304" pitchFamily="18" charset="0"/>
                          <a:cs typeface="Times New Roman" panose="02020603050405020304" pitchFamily="18" charset="0"/>
                        </a:rPr>
                        <a:t> </a:t>
                      </a:r>
                      <a:r>
                        <a:rPr lang="en-US" sz="2800" b="0" dirty="0" err="1" smtClean="0">
                          <a:effectLst/>
                          <a:latin typeface="Times New Roman" panose="02020603050405020304" pitchFamily="18" charset="0"/>
                          <a:cs typeface="Times New Roman" panose="02020603050405020304" pitchFamily="18" charset="0"/>
                        </a:rPr>
                        <a:t>iGio</a:t>
                      </a:r>
                      <a:r>
                        <a:rPr lang="en-US" sz="2800" b="0" dirty="0" smtClean="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d.Hour</a:t>
                      </a:r>
                      <a:r>
                        <a:rPr lang="en-US" sz="2800" b="0" dirty="0">
                          <a:effectLst/>
                          <a:latin typeface="Times New Roman" panose="02020603050405020304" pitchFamily="18" charset="0"/>
                          <a:cs typeface="Times New Roman" panose="02020603050405020304" pitchFamily="18" charset="0"/>
                        </a:rPr>
                        <a:t>;        </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800" b="0" dirty="0" err="1" smtClean="0">
                          <a:effectLst/>
                          <a:latin typeface="Times New Roman" panose="02020603050405020304" pitchFamily="18" charset="0"/>
                          <a:cs typeface="Times New Roman" panose="02020603050405020304" pitchFamily="18" charset="0"/>
                        </a:rPr>
                        <a:t>Lấy</a:t>
                      </a:r>
                      <a:r>
                        <a:rPr lang="en-US" sz="2800" b="0" baseline="0" dirty="0" smtClean="0">
                          <a:effectLst/>
                          <a:latin typeface="Times New Roman" panose="02020603050405020304" pitchFamily="18" charset="0"/>
                          <a:cs typeface="Times New Roman" panose="02020603050405020304" pitchFamily="18" charset="0"/>
                        </a:rPr>
                        <a:t> </a:t>
                      </a:r>
                      <a:r>
                        <a:rPr lang="en-US" sz="2800" b="0" dirty="0" err="1" smtClean="0">
                          <a:effectLst/>
                          <a:latin typeface="Times New Roman" panose="02020603050405020304" pitchFamily="18" charset="0"/>
                          <a:cs typeface="Times New Roman" panose="02020603050405020304" pitchFamily="18" charset="0"/>
                        </a:rPr>
                        <a:t>giờ</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r>
              <a:tr h="405510">
                <a:tc>
                  <a:txBody>
                    <a:bodyPr/>
                    <a:lstStyle/>
                    <a:p>
                      <a:pPr marL="0" marR="0">
                        <a:lnSpc>
                          <a:spcPct val="115000"/>
                        </a:lnSpc>
                        <a:spcBef>
                          <a:spcPts val="0"/>
                        </a:spcBef>
                        <a:spcAft>
                          <a:spcPts val="0"/>
                        </a:spcAft>
                      </a:pPr>
                      <a:r>
                        <a:rPr lang="en-US" sz="2800" b="0" dirty="0" err="1">
                          <a:effectLst/>
                          <a:latin typeface="Times New Roman" panose="02020603050405020304" pitchFamily="18" charset="0"/>
                          <a:cs typeface="Times New Roman" panose="02020603050405020304" pitchFamily="18" charset="0"/>
                        </a:rPr>
                        <a:t>int</a:t>
                      </a:r>
                      <a:r>
                        <a:rPr lang="en-US" sz="2800" b="0" dirty="0">
                          <a:effectLst/>
                          <a:latin typeface="Times New Roman" panose="02020603050405020304" pitchFamily="18" charset="0"/>
                          <a:cs typeface="Times New Roman" panose="02020603050405020304" pitchFamily="18" charset="0"/>
                        </a:rPr>
                        <a:t> </a:t>
                      </a:r>
                      <a:r>
                        <a:rPr lang="en-US" sz="2800" b="0" dirty="0" err="1" smtClean="0">
                          <a:effectLst/>
                          <a:latin typeface="Times New Roman" panose="02020603050405020304" pitchFamily="18" charset="0"/>
                          <a:cs typeface="Times New Roman" panose="02020603050405020304" pitchFamily="18" charset="0"/>
                        </a:rPr>
                        <a:t>iPhut</a:t>
                      </a:r>
                      <a:r>
                        <a:rPr lang="en-US" sz="2800" b="0" dirty="0" smtClean="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d.Minute</a:t>
                      </a: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800" b="0" dirty="0" err="1" smtClean="0">
                          <a:effectLst/>
                          <a:latin typeface="Times New Roman" panose="02020603050405020304" pitchFamily="18" charset="0"/>
                          <a:cs typeface="Times New Roman" panose="02020603050405020304" pitchFamily="18" charset="0"/>
                        </a:rPr>
                        <a:t>Lấy</a:t>
                      </a:r>
                      <a:r>
                        <a:rPr lang="en-US" sz="2800" b="0" baseline="0" dirty="0" smtClean="0">
                          <a:effectLst/>
                          <a:latin typeface="Times New Roman" panose="02020603050405020304" pitchFamily="18" charset="0"/>
                          <a:cs typeface="Times New Roman" panose="02020603050405020304" pitchFamily="18" charset="0"/>
                        </a:rPr>
                        <a:t> </a:t>
                      </a:r>
                      <a:r>
                        <a:rPr lang="en-US" sz="2800" b="0" baseline="0" dirty="0" err="1" smtClean="0">
                          <a:effectLst/>
                          <a:latin typeface="Times New Roman" panose="02020603050405020304" pitchFamily="18" charset="0"/>
                          <a:cs typeface="Times New Roman" panose="02020603050405020304" pitchFamily="18" charset="0"/>
                        </a:rPr>
                        <a:t>phút</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r>
              <a:tr h="405510">
                <a:tc>
                  <a:txBody>
                    <a:bodyPr/>
                    <a:lstStyle/>
                    <a:p>
                      <a:pPr marL="0" marR="0">
                        <a:lnSpc>
                          <a:spcPct val="115000"/>
                        </a:lnSpc>
                        <a:spcBef>
                          <a:spcPts val="0"/>
                        </a:spcBef>
                        <a:spcAft>
                          <a:spcPts val="0"/>
                        </a:spcAft>
                      </a:pPr>
                      <a:r>
                        <a:rPr lang="en-US" sz="2800" b="0" dirty="0" err="1">
                          <a:effectLst/>
                          <a:latin typeface="Times New Roman" panose="02020603050405020304" pitchFamily="18" charset="0"/>
                          <a:cs typeface="Times New Roman" panose="02020603050405020304" pitchFamily="18" charset="0"/>
                        </a:rPr>
                        <a:t>int</a:t>
                      </a:r>
                      <a:r>
                        <a:rPr lang="en-US" sz="2800" b="0" dirty="0">
                          <a:effectLst/>
                          <a:latin typeface="Times New Roman" panose="02020603050405020304" pitchFamily="18" charset="0"/>
                          <a:cs typeface="Times New Roman" panose="02020603050405020304" pitchFamily="18" charset="0"/>
                        </a:rPr>
                        <a:t> </a:t>
                      </a:r>
                      <a:r>
                        <a:rPr lang="en-US" sz="2800" b="0" dirty="0" err="1" smtClean="0">
                          <a:effectLst/>
                          <a:latin typeface="Times New Roman" panose="02020603050405020304" pitchFamily="18" charset="0"/>
                          <a:cs typeface="Times New Roman" panose="02020603050405020304" pitchFamily="18" charset="0"/>
                        </a:rPr>
                        <a:t>iGiay</a:t>
                      </a:r>
                      <a:r>
                        <a:rPr lang="en-US" sz="2800" b="0" dirty="0" smtClean="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d.Second</a:t>
                      </a: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800" b="0" dirty="0" err="1" smtClean="0">
                          <a:effectLst/>
                          <a:latin typeface="Times New Roman" panose="02020603050405020304" pitchFamily="18" charset="0"/>
                          <a:cs typeface="Times New Roman" panose="02020603050405020304" pitchFamily="18" charset="0"/>
                        </a:rPr>
                        <a:t>Lấy</a:t>
                      </a:r>
                      <a:r>
                        <a:rPr lang="en-US" sz="2800" b="0" baseline="0" dirty="0" smtClean="0">
                          <a:effectLst/>
                          <a:latin typeface="Times New Roman" panose="02020603050405020304" pitchFamily="18" charset="0"/>
                          <a:cs typeface="Times New Roman" panose="02020603050405020304" pitchFamily="18" charset="0"/>
                        </a:rPr>
                        <a:t> </a:t>
                      </a:r>
                      <a:r>
                        <a:rPr lang="en-US" sz="2800" b="0" baseline="0" dirty="0" err="1" smtClean="0">
                          <a:effectLst/>
                          <a:latin typeface="Times New Roman" panose="02020603050405020304" pitchFamily="18" charset="0"/>
                          <a:cs typeface="Times New Roman" panose="02020603050405020304" pitchFamily="18" charset="0"/>
                        </a:rPr>
                        <a:t>giây</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r>
              <a:tr h="514231">
                <a:tc>
                  <a:txBody>
                    <a:bodyPr/>
                    <a:lstStyle/>
                    <a:p>
                      <a:pPr marL="0" marR="0">
                        <a:lnSpc>
                          <a:spcPct val="115000"/>
                        </a:lnSpc>
                        <a:spcBef>
                          <a:spcPts val="0"/>
                        </a:spcBef>
                        <a:spcAft>
                          <a:spcPts val="0"/>
                        </a:spcAft>
                      </a:pPr>
                      <a:r>
                        <a:rPr lang="en-US" sz="2800" b="0" dirty="0" err="1">
                          <a:effectLst/>
                          <a:latin typeface="Times New Roman" panose="02020603050405020304" pitchFamily="18" charset="0"/>
                          <a:cs typeface="Times New Roman" panose="02020603050405020304" pitchFamily="18" charset="0"/>
                        </a:rPr>
                        <a:t>int</a:t>
                      </a:r>
                      <a:r>
                        <a:rPr lang="en-US" sz="2800" b="0" dirty="0">
                          <a:effectLst/>
                          <a:latin typeface="Times New Roman" panose="02020603050405020304" pitchFamily="18" charset="0"/>
                          <a:cs typeface="Times New Roman" panose="02020603050405020304" pitchFamily="18" charset="0"/>
                        </a:rPr>
                        <a:t> </a:t>
                      </a:r>
                      <a:r>
                        <a:rPr lang="en-US" sz="2800" b="0" dirty="0" err="1" smtClean="0">
                          <a:effectLst/>
                          <a:latin typeface="Times New Roman" panose="02020603050405020304" pitchFamily="18" charset="0"/>
                          <a:cs typeface="Times New Roman" panose="02020603050405020304" pitchFamily="18" charset="0"/>
                        </a:rPr>
                        <a:t>iMGiay</a:t>
                      </a:r>
                      <a:r>
                        <a:rPr lang="en-US" sz="2800" b="0" dirty="0" smtClean="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d.Millisecond</a:t>
                      </a: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800" b="0" dirty="0" err="1" smtClean="0">
                          <a:effectLst/>
                          <a:latin typeface="Times New Roman" panose="02020603050405020304" pitchFamily="18" charset="0"/>
                          <a:cs typeface="Times New Roman" panose="02020603050405020304" pitchFamily="18" charset="0"/>
                        </a:rPr>
                        <a:t>Lấy</a:t>
                      </a:r>
                      <a:r>
                        <a:rPr lang="en-US" sz="2800" b="0" baseline="0" dirty="0" smtClean="0">
                          <a:effectLst/>
                          <a:latin typeface="Times New Roman" panose="02020603050405020304" pitchFamily="18" charset="0"/>
                          <a:cs typeface="Times New Roman" panose="02020603050405020304" pitchFamily="18" charset="0"/>
                        </a:rPr>
                        <a:t> </a:t>
                      </a:r>
                      <a:r>
                        <a:rPr lang="en-US" sz="2800" b="0" baseline="0" dirty="0" err="1" smtClean="0">
                          <a:effectLst/>
                          <a:latin typeface="Times New Roman" panose="02020603050405020304" pitchFamily="18" charset="0"/>
                          <a:cs typeface="Times New Roman" panose="02020603050405020304" pitchFamily="18" charset="0"/>
                        </a:rPr>
                        <a:t>phần</a:t>
                      </a:r>
                      <a:r>
                        <a:rPr lang="en-US" sz="2800" b="0" baseline="0" dirty="0" smtClean="0">
                          <a:effectLst/>
                          <a:latin typeface="Times New Roman" panose="02020603050405020304" pitchFamily="18" charset="0"/>
                          <a:cs typeface="Times New Roman" panose="02020603050405020304" pitchFamily="18" charset="0"/>
                        </a:rPr>
                        <a:t> </a:t>
                      </a:r>
                      <a:r>
                        <a:rPr lang="en-US" sz="2800" b="0" baseline="0" dirty="0" err="1" smtClean="0">
                          <a:effectLst/>
                          <a:latin typeface="Times New Roman" panose="02020603050405020304" pitchFamily="18" charset="0"/>
                          <a:cs typeface="Times New Roman" panose="02020603050405020304" pitchFamily="18" charset="0"/>
                        </a:rPr>
                        <a:t>ngàn</a:t>
                      </a:r>
                      <a:r>
                        <a:rPr lang="en-US" sz="2800" b="0" baseline="0" dirty="0" smtClean="0">
                          <a:effectLst/>
                          <a:latin typeface="Times New Roman" panose="02020603050405020304" pitchFamily="18" charset="0"/>
                          <a:cs typeface="Times New Roman" panose="02020603050405020304" pitchFamily="18" charset="0"/>
                        </a:rPr>
                        <a:t> </a:t>
                      </a:r>
                      <a:r>
                        <a:rPr lang="en-US" sz="2800" b="0" baseline="0" dirty="0" err="1" smtClean="0">
                          <a:effectLst/>
                          <a:latin typeface="Times New Roman" panose="02020603050405020304" pitchFamily="18" charset="0"/>
                          <a:cs typeface="Times New Roman" panose="02020603050405020304" pitchFamily="18" charset="0"/>
                        </a:rPr>
                        <a:t>của</a:t>
                      </a:r>
                      <a:r>
                        <a:rPr lang="en-US" sz="2800" b="0" baseline="0" dirty="0" smtClean="0">
                          <a:effectLst/>
                          <a:latin typeface="Times New Roman" panose="02020603050405020304" pitchFamily="18" charset="0"/>
                          <a:cs typeface="Times New Roman" panose="02020603050405020304" pitchFamily="18" charset="0"/>
                        </a:rPr>
                        <a:t> </a:t>
                      </a:r>
                      <a:r>
                        <a:rPr lang="en-US" sz="2800" b="0" baseline="0" dirty="0" err="1" smtClean="0">
                          <a:effectLst/>
                          <a:latin typeface="Times New Roman" panose="02020603050405020304" pitchFamily="18" charset="0"/>
                          <a:cs typeface="Times New Roman" panose="02020603050405020304" pitchFamily="18" charset="0"/>
                        </a:rPr>
                        <a:t>giây</a:t>
                      </a:r>
                      <a:endParaRPr lang="en-US" sz="2800" b="0" dirty="0">
                        <a:effectLst/>
                        <a:latin typeface="Times New Roman" panose="02020603050405020304" pitchFamily="18" charset="0"/>
                        <a:ea typeface="Calibri"/>
                        <a:cs typeface="Times New Roman" panose="02020603050405020304" pitchFamily="18" charset="0"/>
                      </a:endParaRPr>
                    </a:p>
                  </a:txBody>
                  <a:tcPr marL="68580" marR="68580" marT="0" marB="0"/>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1968</TotalTime>
  <Words>5549</Words>
  <Application>Microsoft Office PowerPoint</Application>
  <PresentationFormat>On-screen Show (4:3)</PresentationFormat>
  <Paragraphs>1414</Paragraphs>
  <Slides>146</Slides>
  <Notes>1</Notes>
  <HiddenSlides>1</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146</vt:i4>
      </vt:variant>
    </vt:vector>
  </HeadingPairs>
  <TitlesOfParts>
    <vt:vector size="149" baseType="lpstr">
      <vt:lpstr>Office Theme</vt:lpstr>
      <vt:lpstr>Visio</vt:lpstr>
      <vt:lpstr>Equation</vt:lpstr>
      <vt:lpstr>Chương 1. Cơ Bản về Ngôn ngữ C#</vt:lpstr>
      <vt:lpstr>Nội dung</vt:lpstr>
      <vt:lpstr>Lập trình là gì?</vt:lpstr>
      <vt:lpstr>Lập trình là gì?</vt:lpstr>
      <vt:lpstr>.NET Framework</vt:lpstr>
      <vt:lpstr>.NET Framework</vt:lpstr>
      <vt:lpstr>.NET Framework</vt:lpstr>
      <vt:lpstr>.NET Framework</vt:lpstr>
      <vt:lpstr>.NET Framework</vt:lpstr>
      <vt:lpstr>.NET Framework</vt:lpstr>
      <vt:lpstr>.NET Framework</vt:lpstr>
      <vt:lpstr>.NET Framework</vt:lpstr>
      <vt:lpstr>Ngôn ngữ C#</vt:lpstr>
      <vt:lpstr>Ngôn ngữ C#</vt:lpstr>
      <vt:lpstr>Khởi Tạo Project</vt:lpstr>
      <vt:lpstr>Khởi Tạo Project</vt:lpstr>
      <vt:lpstr>Khởi Tạo Project</vt:lpstr>
      <vt:lpstr>Compile &amp; chạy chương trình</vt:lpstr>
      <vt:lpstr>Compile &amp; chạy chương trình</vt:lpstr>
      <vt:lpstr>Kết quả</vt:lpstr>
      <vt:lpstr>Từ khoá – Keywords</vt:lpstr>
      <vt:lpstr>Namespace (không gian tên)</vt:lpstr>
      <vt:lpstr>Namespace (không gian tên)</vt:lpstr>
      <vt:lpstr>Sử dụng Namespace</vt:lpstr>
      <vt:lpstr>Sử dụng Namespace</vt:lpstr>
      <vt:lpstr>Comments (ghi chú)</vt:lpstr>
      <vt:lpstr>Lệnh &amp; Khối lệnh</vt:lpstr>
      <vt:lpstr>Data Types (Kiểu dữ liệu - KDL)</vt:lpstr>
      <vt:lpstr>Data Types (Kiểu dữ liệu - KDL)</vt:lpstr>
      <vt:lpstr>KDL định sẵn</vt:lpstr>
      <vt:lpstr>Số nguyên</vt:lpstr>
      <vt:lpstr>Ký tự và logic</vt:lpstr>
      <vt:lpstr>Số thực</vt:lpstr>
      <vt:lpstr>String (kiểu chuỗi)</vt:lpstr>
      <vt:lpstr>Kiểu mảng</vt:lpstr>
      <vt:lpstr>Kiểu mảng</vt:lpstr>
      <vt:lpstr>Kiểu mảng</vt:lpstr>
      <vt:lpstr>Enum (kiểu liệt kê)</vt:lpstr>
      <vt:lpstr>Enum (kiểu liệt kê)</vt:lpstr>
      <vt:lpstr>Enum (kiểu liệt kê)</vt:lpstr>
      <vt:lpstr>Struct (kiểu cấu trúc)</vt:lpstr>
      <vt:lpstr>Struct (kiểu cấu trúc)</vt:lpstr>
      <vt:lpstr>Identifier (định danh)</vt:lpstr>
      <vt:lpstr>Identifier (định danh)</vt:lpstr>
      <vt:lpstr>Biến &amp; khai báo biến</vt:lpstr>
      <vt:lpstr>Biến &amp; khai báo biến</vt:lpstr>
      <vt:lpstr>Toán tử số học</vt:lpstr>
      <vt:lpstr>Ký hiệu so sánh và phép toán bit</vt:lpstr>
      <vt:lpstr>Hàm xuất – Console.System </vt:lpstr>
      <vt:lpstr>Hàm xuất – Console.System </vt:lpstr>
      <vt:lpstr>Xuất ký tự đặc biệt</vt:lpstr>
      <vt:lpstr>Hàm nhập – Console.System</vt:lpstr>
      <vt:lpstr>Hàm nhập – Console.System</vt:lpstr>
      <vt:lpstr>Bài tập</vt:lpstr>
      <vt:lpstr>Cấu trúc điều khiển</vt:lpstr>
      <vt:lpstr>Cấu trúc rẽ nhánh</vt:lpstr>
      <vt:lpstr>Cấu trúc rẽ nhánh (tt)</vt:lpstr>
      <vt:lpstr>Cấu trúc rẽ nhánh (tt)</vt:lpstr>
      <vt:lpstr>VD:  Giải và biện luận PT: ax+b=0</vt:lpstr>
      <vt:lpstr>Cấu trúc lựa chọn</vt:lpstr>
      <vt:lpstr>VD: Nhập vào số nguyên n có giá trị từ 1 đến 5. In cách đọc của số đó ra màn hình</vt:lpstr>
      <vt:lpstr>Bài tập</vt:lpstr>
      <vt:lpstr>Cấu trúc lặp</vt:lpstr>
      <vt:lpstr>Cấu trúc lặp while và for</vt:lpstr>
      <vt:lpstr>Hoạt động cấu trúc lặp while và for</vt:lpstr>
      <vt:lpstr>Cấu trúc lặp while</vt:lpstr>
      <vt:lpstr>VD: Xuất ra màn hình 10 dòng chữ ABC</vt:lpstr>
      <vt:lpstr>Cấu trúc lặp for</vt:lpstr>
      <vt:lpstr>VD: Xuất ra màn hình 10 dòng chữ ABC</vt:lpstr>
      <vt:lpstr>Cấu trúc lặp do…while</vt:lpstr>
      <vt:lpstr>Cấu trúc lặp foreach</vt:lpstr>
      <vt:lpstr>VD: Tính tổng các phần tử chẵn trong mảng</vt:lpstr>
      <vt:lpstr>Bài tập</vt:lpstr>
      <vt:lpstr>Method - Phương thức</vt:lpstr>
      <vt:lpstr>Phương thức</vt:lpstr>
      <vt:lpstr>Phương thức</vt:lpstr>
      <vt:lpstr>Phương thức</vt:lpstr>
      <vt:lpstr>Phương thức</vt:lpstr>
      <vt:lpstr>Khi hàm xử lý biến toàn cục thì không cần tham số</vt:lpstr>
      <vt:lpstr>Phương thức không trả về giá trị</vt:lpstr>
      <vt:lpstr>Slide 81</vt:lpstr>
      <vt:lpstr>Slide 82</vt:lpstr>
      <vt:lpstr>Phương thức có trả về kết quả</vt:lpstr>
      <vt:lpstr>Slide 84</vt:lpstr>
      <vt:lpstr>Slide 85</vt:lpstr>
      <vt:lpstr>Tham số là tham chiếu</vt:lpstr>
      <vt:lpstr>Tham số là tham chiếu</vt:lpstr>
      <vt:lpstr>Hoán vị 2 số nguyên a, b cho trước</vt:lpstr>
      <vt:lpstr>Không dùng tham chiếu</vt:lpstr>
      <vt:lpstr>Dùng tham chiếu</vt:lpstr>
      <vt:lpstr>Ví dụ - sử dụng tham chiếu out</vt:lpstr>
      <vt:lpstr>Bài tập</vt:lpstr>
      <vt:lpstr>Bài tập</vt:lpstr>
      <vt:lpstr>Thao tác trên Console</vt:lpstr>
      <vt:lpstr>Thao tác trên Console</vt:lpstr>
      <vt:lpstr>Di chuyển dấu nháy</vt:lpstr>
      <vt:lpstr>Lấy số ngẫu nhiên</vt:lpstr>
      <vt:lpstr>Slide 98</vt:lpstr>
      <vt:lpstr>Lấy ngày giờ hệ thống</vt:lpstr>
      <vt:lpstr>Xác định phím nhấn trong Console</vt:lpstr>
      <vt:lpstr>Xác định phím nhấn trong Console</vt:lpstr>
      <vt:lpstr>Xác định phím nhấn trong Console</vt:lpstr>
      <vt:lpstr>Slide 103</vt:lpstr>
      <vt:lpstr>Kiểm tra phím có được nhấn hay ko?</vt:lpstr>
      <vt:lpstr>Slide 105</vt:lpstr>
      <vt:lpstr>Thiết lập màu</vt:lpstr>
      <vt:lpstr>Hằng số màu</vt:lpstr>
      <vt:lpstr>Ẩn hiện dấu nháy</vt:lpstr>
      <vt:lpstr>Slide 109</vt:lpstr>
      <vt:lpstr>Thao tác cơ bản trên mảng 1 chiều</vt:lpstr>
      <vt:lpstr>Thao tác cơ bản trên mảng 1 chiều</vt:lpstr>
      <vt:lpstr>Thao tác cơ bản trên mảng 1 chiều</vt:lpstr>
      <vt:lpstr>Thao tác cơ bản trên mảng 1 chiều</vt:lpstr>
      <vt:lpstr>Thao tác cơ bản trên mảng 1 chiều</vt:lpstr>
      <vt:lpstr>Bài tập</vt:lpstr>
      <vt:lpstr>Thao tác cơ bản trên ma trận</vt:lpstr>
      <vt:lpstr>Thao tác cơ bản trên ma trận</vt:lpstr>
      <vt:lpstr>Thao tác cơ bản trên ma trận</vt:lpstr>
      <vt:lpstr>Thao tác cơ bản trên ma trận</vt:lpstr>
      <vt:lpstr>Bài tập</vt:lpstr>
      <vt:lpstr>Thao tác cơ bản trên chuỗi ký tự</vt:lpstr>
      <vt:lpstr>Thao tác cơ bản trên chuỗi ký tự</vt:lpstr>
      <vt:lpstr>Thao tác cơ bản trên chuỗi ký tự</vt:lpstr>
      <vt:lpstr>Thao tác cơ bản trên chuỗi ký tự</vt:lpstr>
      <vt:lpstr>Thao tác cơ bản trên chuỗi ký tự</vt:lpstr>
      <vt:lpstr>Thao tác cơ bản trên chuỗi ký tự</vt:lpstr>
      <vt:lpstr>Thao tác cơ bản trên chuỗi ký tự</vt:lpstr>
      <vt:lpstr>Bài tập</vt:lpstr>
      <vt:lpstr>Thao tác trên File - System.IO</vt:lpstr>
      <vt:lpstr>File text</vt:lpstr>
      <vt:lpstr>File Text – Ví dụ</vt:lpstr>
      <vt:lpstr>File Binary</vt:lpstr>
      <vt:lpstr>File Binary – Ví dụ</vt:lpstr>
      <vt:lpstr>File Binary – Ví dụ</vt:lpstr>
      <vt:lpstr>Exception (biệt lệ) – Khái niệm </vt:lpstr>
      <vt:lpstr>Exception (tt) – Ví dụ</vt:lpstr>
      <vt:lpstr>Exception (tt) – Ví dụ</vt:lpstr>
      <vt:lpstr>Một số Exception thường gặp</vt:lpstr>
      <vt:lpstr>Bắt Exception - Mục đích</vt:lpstr>
      <vt:lpstr>Bắt Exception – Cú pháp</vt:lpstr>
      <vt:lpstr>Bắt Exception – Ví dụ 1</vt:lpstr>
      <vt:lpstr>Bắt Exception – Ví dụ 2</vt:lpstr>
      <vt:lpstr>Thread  (Tiểu trình) System.Threading</vt:lpstr>
      <vt:lpstr>Thread – Ví dụ</vt:lpstr>
      <vt:lpstr>Thread – Ví dụ</vt:lpstr>
      <vt:lpstr>BÀI TẬP</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Việt Khánh</dc:creator>
  <cp:lastModifiedBy>Khanh</cp:lastModifiedBy>
  <dcterms:created xsi:type="dcterms:W3CDTF">2010-12-24T02:50:35Z</dcterms:created>
  <dcterms:modified xsi:type="dcterms:W3CDTF">2016-09-05T01:47:00Z</dcterms:modified>
</cp:coreProperties>
</file>